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1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15.xml" ContentType="application/vnd.openxmlformats-officedocument.presentationml.tags+xml"/>
  <Override PartName="/ppt/notesSlides/notesSlide3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34.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3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36.xml" ContentType="application/vnd.openxmlformats-officedocument.presentationml.notesSlide+xml"/>
  <Override PartName="/ppt/tags/tag199.xml" ContentType="application/vnd.openxmlformats-officedocument.presentationml.tags+xml"/>
  <Override PartName="/ppt/notesSlides/notesSlide37.xml" ContentType="application/vnd.openxmlformats-officedocument.presentationml.notesSlide+xml"/>
  <Override PartName="/ppt/tags/tag200.xml" ContentType="application/vnd.openxmlformats-officedocument.presentationml.tags+xml"/>
  <Override PartName="/ppt/notesSlides/notesSlide38.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39.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40.xml" ContentType="application/vnd.openxmlformats-officedocument.presentationml.notesSlide+xml"/>
  <Override PartName="/ppt/tags/tag216.xml" ContentType="application/vnd.openxmlformats-officedocument.presentationml.tags+xml"/>
  <Override PartName="/ppt/notesSlides/notesSlide41.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1.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 id="2147483698" r:id="rId5"/>
    <p:sldMasterId id="2147483710" r:id="rId6"/>
    <p:sldMasterId id="2147483738" r:id="rId7"/>
    <p:sldMasterId id="2147483750" r:id="rId8"/>
    <p:sldMasterId id="2147483767" r:id="rId9"/>
    <p:sldMasterId id="2147483784" r:id="rId10"/>
    <p:sldMasterId id="2147483796" r:id="rId11"/>
    <p:sldMasterId id="2147483810" r:id="rId12"/>
  </p:sldMasterIdLst>
  <p:notesMasterIdLst>
    <p:notesMasterId r:id="rId67"/>
  </p:notesMasterIdLst>
  <p:handoutMasterIdLst>
    <p:handoutMasterId r:id="rId68"/>
  </p:handoutMasterIdLst>
  <p:sldIdLst>
    <p:sldId id="402" r:id="rId13"/>
    <p:sldId id="421" r:id="rId14"/>
    <p:sldId id="420" r:id="rId15"/>
    <p:sldId id="483" r:id="rId16"/>
    <p:sldId id="482" r:id="rId17"/>
    <p:sldId id="432" r:id="rId18"/>
    <p:sldId id="508" r:id="rId19"/>
    <p:sldId id="436" r:id="rId20"/>
    <p:sldId id="466" r:id="rId21"/>
    <p:sldId id="561" r:id="rId22"/>
    <p:sldId id="525" r:id="rId23"/>
    <p:sldId id="537" r:id="rId24"/>
    <p:sldId id="553" r:id="rId25"/>
    <p:sldId id="571" r:id="rId26"/>
    <p:sldId id="552" r:id="rId27"/>
    <p:sldId id="538" r:id="rId28"/>
    <p:sldId id="540" r:id="rId29"/>
    <p:sldId id="541" r:id="rId30"/>
    <p:sldId id="542" r:id="rId31"/>
    <p:sldId id="543" r:id="rId32"/>
    <p:sldId id="544" r:id="rId33"/>
    <p:sldId id="530" r:id="rId34"/>
    <p:sldId id="531" r:id="rId35"/>
    <p:sldId id="532" r:id="rId36"/>
    <p:sldId id="533" r:id="rId37"/>
    <p:sldId id="534" r:id="rId38"/>
    <p:sldId id="535" r:id="rId39"/>
    <p:sldId id="562" r:id="rId40"/>
    <p:sldId id="539" r:id="rId41"/>
    <p:sldId id="555" r:id="rId42"/>
    <p:sldId id="556" r:id="rId43"/>
    <p:sldId id="557" r:id="rId44"/>
    <p:sldId id="558" r:id="rId45"/>
    <p:sldId id="559" r:id="rId46"/>
    <p:sldId id="560" r:id="rId47"/>
    <p:sldId id="563" r:id="rId48"/>
    <p:sldId id="529" r:id="rId49"/>
    <p:sldId id="527" r:id="rId50"/>
    <p:sldId id="528" r:id="rId51"/>
    <p:sldId id="536" r:id="rId52"/>
    <p:sldId id="517" r:id="rId53"/>
    <p:sldId id="551" r:id="rId54"/>
    <p:sldId id="549" r:id="rId55"/>
    <p:sldId id="518" r:id="rId56"/>
    <p:sldId id="565" r:id="rId57"/>
    <p:sldId id="564" r:id="rId58"/>
    <p:sldId id="572" r:id="rId59"/>
    <p:sldId id="573" r:id="rId60"/>
    <p:sldId id="574" r:id="rId61"/>
    <p:sldId id="575" r:id="rId62"/>
    <p:sldId id="580" r:id="rId63"/>
    <p:sldId id="583" r:id="rId64"/>
    <p:sldId id="582" r:id="rId65"/>
    <p:sldId id="481" r:id="rId66"/>
  </p:sldIdLst>
  <p:sldSz cx="9144000" cy="6858000" type="screen4x3"/>
  <p:notesSz cx="9928225" cy="679767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96" userDrawn="1">
          <p15:clr>
            <a:srgbClr val="A4A3A4"/>
          </p15:clr>
        </p15:guide>
        <p15:guide id="2" pos="5568" userDrawn="1">
          <p15:clr>
            <a:srgbClr val="A4A3A4"/>
          </p15:clr>
        </p15:guide>
        <p15:guide id="3" pos="192" userDrawn="1">
          <p15:clr>
            <a:srgbClr val="A4A3A4"/>
          </p15:clr>
        </p15:guide>
        <p15:guide id="4" orient="horz" pos="1056" userDrawn="1">
          <p15:clr>
            <a:srgbClr val="A4A3A4"/>
          </p15:clr>
        </p15:guide>
        <p15:guide id="5" pos="4800" userDrawn="1">
          <p15:clr>
            <a:srgbClr val="A4A3A4"/>
          </p15:clr>
        </p15:guide>
        <p15:guide id="6" pos="4876" userDrawn="1">
          <p15:clr>
            <a:srgbClr val="A4A3A4"/>
          </p15:clr>
        </p15:guide>
        <p15:guide id="7" orient="horz" pos="51" userDrawn="1">
          <p15:clr>
            <a:srgbClr val="A4A3A4"/>
          </p15:clr>
        </p15:guide>
        <p15:guide id="8" orient="horz" pos="391" userDrawn="1">
          <p15:clr>
            <a:srgbClr val="A4A3A4"/>
          </p15:clr>
        </p15:guide>
        <p15:guide id="9" pos="975" userDrawn="1">
          <p15:clr>
            <a:srgbClr val="A4A3A4"/>
          </p15:clr>
        </p15:guide>
        <p15:guide id="10" orient="horz" pos="164">
          <p15:clr>
            <a:srgbClr val="A4A3A4"/>
          </p15:clr>
        </p15:guide>
        <p15:guide id="11" orient="horz" pos="414">
          <p15:clr>
            <a:srgbClr val="A4A3A4"/>
          </p15:clr>
        </p15:guide>
        <p15:guide id="12" orient="horz" pos="4247">
          <p15:clr>
            <a:srgbClr val="A4A3A4"/>
          </p15:clr>
        </p15:guide>
        <p15:guide id="13" orient="horz" pos="709">
          <p15:clr>
            <a:srgbClr val="A4A3A4"/>
          </p15:clr>
        </p15:guide>
        <p15:guide id="14" orient="horz" pos="2886">
          <p15:clr>
            <a:srgbClr val="A4A3A4"/>
          </p15:clr>
        </p15:guide>
        <p15:guide id="15" orient="horz" pos="3203">
          <p15:clr>
            <a:srgbClr val="A4A3A4"/>
          </p15:clr>
        </p15:guide>
        <p15:guide id="16" orient="horz" pos="2500">
          <p15:clr>
            <a:srgbClr val="A4A3A4"/>
          </p15:clr>
        </p15:guide>
        <p15:guide id="17" orient="horz" pos="3362">
          <p15:clr>
            <a:srgbClr val="A4A3A4"/>
          </p15:clr>
        </p15:guide>
        <p15:guide id="18" orient="horz" pos="1502">
          <p15:clr>
            <a:srgbClr val="A4A3A4"/>
          </p15:clr>
        </p15:guide>
        <p15:guide id="19" orient="horz" pos="2682">
          <p15:clr>
            <a:srgbClr val="A4A3A4"/>
          </p15:clr>
        </p15:guide>
        <p15:guide id="20" orient="horz" pos="3702">
          <p15:clr>
            <a:srgbClr val="A4A3A4"/>
          </p15:clr>
        </p15:guide>
        <p15:guide id="21" orient="horz" pos="1525">
          <p15:clr>
            <a:srgbClr val="A4A3A4"/>
          </p15:clr>
        </p15:guide>
        <p15:guide id="22" orient="horz" pos="1820">
          <p15:clr>
            <a:srgbClr val="A4A3A4"/>
          </p15:clr>
        </p15:guide>
        <p15:guide id="23" orient="horz" pos="2273">
          <p15:clr>
            <a:srgbClr val="A4A3A4"/>
          </p15:clr>
        </p15:guide>
        <p15:guide id="24" orient="horz" pos="2704">
          <p15:clr>
            <a:srgbClr val="A4A3A4"/>
          </p15:clr>
        </p15:guide>
        <p15:guide id="25" pos="5556">
          <p15:clr>
            <a:srgbClr val="A4A3A4"/>
          </p15:clr>
        </p15:guide>
        <p15:guide id="26" pos="204">
          <p15:clr>
            <a:srgbClr val="A4A3A4"/>
          </p15:clr>
        </p15:guide>
        <p15:guide id="27" pos="657">
          <p15:clr>
            <a:srgbClr val="A4A3A4"/>
          </p15:clr>
        </p15:guide>
        <p15:guide id="28" pos="793">
          <p15:clr>
            <a:srgbClr val="A4A3A4"/>
          </p15:clr>
        </p15:guide>
        <p15:guide id="29" pos="3515">
          <p15:clr>
            <a:srgbClr val="A4A3A4"/>
          </p15:clr>
        </p15:guide>
        <p15:guide id="30" pos="1497">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SEV, Evgeny" initials="GE" lastIdx="1" clrIdx="0">
    <p:extLst>
      <p:ext uri="{19B8F6BF-5375-455C-9EA6-DF929625EA0E}">
        <p15:presenceInfo xmlns:p15="http://schemas.microsoft.com/office/powerpoint/2012/main" userId="S-1-5-21-1531082355-734649621-3782574898-2384412" providerId="AD"/>
      </p:ext>
    </p:extLst>
  </p:cmAuthor>
  <p:cmAuthor id="2" name="L" initials="l" lastIdx="9" clrIdx="1">
    <p:extLst>
      <p:ext uri="{19B8F6BF-5375-455C-9EA6-DF929625EA0E}">
        <p15:presenceInfo xmlns:p15="http://schemas.microsoft.com/office/powerpoint/2012/main" userId="L" providerId="None"/>
      </p:ext>
    </p:extLst>
  </p:cmAuthor>
  <p:cmAuthor id="3" name="SANA SGHAIER" initials="SS" lastIdx="2" clrIdx="2">
    <p:extLst>
      <p:ext uri="{19B8F6BF-5375-455C-9EA6-DF929625EA0E}">
        <p15:presenceInfo xmlns:p15="http://schemas.microsoft.com/office/powerpoint/2012/main" userId="S-1-5-21-2052699199-3915784498-1582209984-4858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5050"/>
    <a:srgbClr val="F86E51"/>
    <a:srgbClr val="FF7F4F"/>
    <a:srgbClr val="FF6262"/>
    <a:srgbClr val="84DBFF"/>
    <a:srgbClr val="FFA100"/>
    <a:srgbClr val="17AB93"/>
    <a:srgbClr val="31BAFD"/>
    <a:srgbClr val="E1505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3" autoAdjust="0"/>
    <p:restoredTop sz="92620" autoAdjust="0"/>
  </p:normalViewPr>
  <p:slideViewPr>
    <p:cSldViewPr>
      <p:cViewPr varScale="1">
        <p:scale>
          <a:sx n="123" d="100"/>
          <a:sy n="123" d="100"/>
        </p:scale>
        <p:origin x="1925" y="101"/>
      </p:cViewPr>
      <p:guideLst>
        <p:guide orient="horz" pos="3696"/>
        <p:guide pos="5568"/>
        <p:guide pos="192"/>
        <p:guide orient="horz" pos="1056"/>
        <p:guide pos="4800"/>
        <p:guide pos="4876"/>
        <p:guide orient="horz" pos="51"/>
        <p:guide orient="horz" pos="391"/>
        <p:guide pos="975"/>
        <p:guide orient="horz" pos="164"/>
        <p:guide orient="horz" pos="414"/>
        <p:guide orient="horz" pos="4247"/>
        <p:guide orient="horz" pos="709"/>
        <p:guide orient="horz" pos="2886"/>
        <p:guide orient="horz" pos="3203"/>
        <p:guide orient="horz" pos="2500"/>
        <p:guide orient="horz" pos="3362"/>
        <p:guide orient="horz" pos="1502"/>
        <p:guide orient="horz" pos="2682"/>
        <p:guide orient="horz" pos="3702"/>
        <p:guide orient="horz" pos="1525"/>
        <p:guide orient="horz" pos="1820"/>
        <p:guide orient="horz" pos="2273"/>
        <p:guide orient="horz" pos="2704"/>
        <p:guide pos="5556"/>
        <p:guide pos="204"/>
        <p:guide pos="657"/>
        <p:guide pos="793"/>
        <p:guide pos="3515"/>
        <p:guide pos="1497"/>
      </p:guideLst>
    </p:cSldViewPr>
  </p:slideViewPr>
  <p:notesTextViewPr>
    <p:cViewPr>
      <p:scale>
        <a:sx n="3" d="2"/>
        <a:sy n="3" d="2"/>
      </p:scale>
      <p:origin x="0" y="0"/>
    </p:cViewPr>
  </p:notesTextViewPr>
  <p:sorterViewPr>
    <p:cViewPr>
      <p:scale>
        <a:sx n="100" d="100"/>
        <a:sy n="100" d="100"/>
      </p:scale>
      <p:origin x="0" y="3168"/>
    </p:cViewPr>
  </p:sorterViewPr>
  <p:notesViewPr>
    <p:cSldViewPr>
      <p:cViewPr varScale="1">
        <p:scale>
          <a:sx n="69" d="100"/>
          <a:sy n="69" d="100"/>
        </p:scale>
        <p:origin x="-1938" y="-96"/>
      </p:cViewPr>
      <p:guideLst>
        <p:guide orient="horz" pos="2141"/>
        <p:guide pos="3127"/>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sz="quarter" idx="1"/>
          </p:nvPr>
        </p:nvSpPr>
        <p:spPr>
          <a:xfrm>
            <a:off x="5624405" y="0"/>
            <a:ext cx="4302231" cy="339884"/>
          </a:xfrm>
          <a:prstGeom prst="rect">
            <a:avLst/>
          </a:prstGeom>
        </p:spPr>
        <p:txBody>
          <a:bodyPr vert="horz" lIns="91567" tIns="45785" rIns="91567" bIns="45785" rtlCol="0"/>
          <a:lstStyle>
            <a:lvl1pPr algn="r">
              <a:defRPr sz="1200"/>
            </a:lvl1pPr>
          </a:lstStyle>
          <a:p>
            <a:fld id="{43B8BDB8-8082-417F-9A49-7D76349613A4}" type="datetime1">
              <a:rPr lang="fr-FR" smtClean="0"/>
              <a:pPr/>
              <a:t>09/05/2018</a:t>
            </a:fld>
            <a:endParaRPr lang="fr-FR" dirty="0"/>
          </a:p>
        </p:txBody>
      </p:sp>
      <p:sp>
        <p:nvSpPr>
          <p:cNvPr id="5" name="Espace réservé du numéro de diapositive 4"/>
          <p:cNvSpPr>
            <a:spLocks noGrp="1"/>
          </p:cNvSpPr>
          <p:nvPr>
            <p:ph type="sldNum" sz="quarter" idx="3"/>
          </p:nvPr>
        </p:nvSpPr>
        <p:spPr>
          <a:xfrm>
            <a:off x="5624405" y="6456205"/>
            <a:ext cx="4302231" cy="339884"/>
          </a:xfrm>
          <a:prstGeom prst="rect">
            <a:avLst/>
          </a:prstGeom>
        </p:spPr>
        <p:txBody>
          <a:bodyPr vert="horz" lIns="91567" tIns="45785" rIns="91567" bIns="45785" rtlCol="0" anchor="b"/>
          <a:lstStyle>
            <a:lvl1pPr algn="r">
              <a:defRPr sz="1200"/>
            </a:lvl1pPr>
          </a:lstStyle>
          <a:p>
            <a:fld id="{ED74823C-7A2B-474B-86AC-3F01A4A4A39B}" type="slidenum">
              <a:rPr lang="fr-FR" smtClean="0"/>
              <a:pPr/>
              <a:t>‹N°›</a:t>
            </a:fld>
            <a:endParaRPr lang="fr-FR" dirty="0"/>
          </a:p>
        </p:txBody>
      </p:sp>
    </p:spTree>
    <p:extLst>
      <p:ext uri="{BB962C8B-B14F-4D97-AF65-F5344CB8AC3E}">
        <p14:creationId xmlns:p14="http://schemas.microsoft.com/office/powerpoint/2010/main" val="147008394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302231" cy="341458"/>
          </a:xfrm>
          <a:prstGeom prst="rect">
            <a:avLst/>
          </a:prstGeom>
        </p:spPr>
        <p:txBody>
          <a:bodyPr vert="horz" lIns="91422" tIns="45710" rIns="91422" bIns="45710" rtlCol="0"/>
          <a:lstStyle>
            <a:lvl1pPr algn="l">
              <a:defRPr sz="1200"/>
            </a:lvl1pPr>
          </a:lstStyle>
          <a:p>
            <a:endParaRPr lang="fr-FR" dirty="0"/>
          </a:p>
        </p:txBody>
      </p:sp>
      <p:sp>
        <p:nvSpPr>
          <p:cNvPr id="3" name="Date Placeholder 2"/>
          <p:cNvSpPr>
            <a:spLocks noGrp="1"/>
          </p:cNvSpPr>
          <p:nvPr>
            <p:ph type="dt" idx="1"/>
          </p:nvPr>
        </p:nvSpPr>
        <p:spPr>
          <a:xfrm>
            <a:off x="5624271" y="2"/>
            <a:ext cx="4302231" cy="341458"/>
          </a:xfrm>
          <a:prstGeom prst="rect">
            <a:avLst/>
          </a:prstGeom>
        </p:spPr>
        <p:txBody>
          <a:bodyPr vert="horz" lIns="91422" tIns="45710" rIns="91422" bIns="45710" rtlCol="0"/>
          <a:lstStyle>
            <a:lvl1pPr algn="r">
              <a:defRPr sz="1200"/>
            </a:lvl1pPr>
          </a:lstStyle>
          <a:p>
            <a:fld id="{3A5ABD40-0351-4751-A221-813C75831E60}" type="datetime1">
              <a:rPr lang="fr-FR" smtClean="0"/>
              <a:pPr/>
              <a:t>09/05/2018</a:t>
            </a:fld>
            <a:endParaRPr lang="fr-FR" dirty="0"/>
          </a:p>
        </p:txBody>
      </p:sp>
      <p:sp>
        <p:nvSpPr>
          <p:cNvPr id="4" name="Slide Image Placeholder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22" tIns="45710" rIns="91422" bIns="45710" rtlCol="0" anchor="ctr"/>
          <a:lstStyle/>
          <a:p>
            <a:endParaRPr lang="fr-FR" dirty="0"/>
          </a:p>
        </p:txBody>
      </p:sp>
      <p:sp>
        <p:nvSpPr>
          <p:cNvPr id="5" name="Notes Placeholder 4"/>
          <p:cNvSpPr>
            <a:spLocks noGrp="1"/>
          </p:cNvSpPr>
          <p:nvPr>
            <p:ph type="body" sz="quarter" idx="3"/>
          </p:nvPr>
        </p:nvSpPr>
        <p:spPr>
          <a:xfrm>
            <a:off x="992823" y="3271382"/>
            <a:ext cx="7942580" cy="2676584"/>
          </a:xfrm>
          <a:prstGeom prst="rect">
            <a:avLst/>
          </a:prstGeom>
        </p:spPr>
        <p:txBody>
          <a:bodyPr vert="horz" lIns="91422" tIns="45710" rIns="91422" bIns="4571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2" y="6456221"/>
            <a:ext cx="4302231" cy="341457"/>
          </a:xfrm>
          <a:prstGeom prst="rect">
            <a:avLst/>
          </a:prstGeom>
        </p:spPr>
        <p:txBody>
          <a:bodyPr vert="horz" lIns="91422" tIns="45710" rIns="91422" bIns="45710" rtlCol="0" anchor="b"/>
          <a:lstStyle>
            <a:lvl1pPr algn="l">
              <a:defRPr sz="1200"/>
            </a:lvl1pPr>
          </a:lstStyle>
          <a:p>
            <a:endParaRPr lang="fr-FR" dirty="0"/>
          </a:p>
        </p:txBody>
      </p:sp>
      <p:sp>
        <p:nvSpPr>
          <p:cNvPr id="7" name="Slide Number Placeholder 6"/>
          <p:cNvSpPr>
            <a:spLocks noGrp="1"/>
          </p:cNvSpPr>
          <p:nvPr>
            <p:ph type="sldNum" sz="quarter" idx="5"/>
          </p:nvPr>
        </p:nvSpPr>
        <p:spPr>
          <a:xfrm>
            <a:off x="5624271" y="6456221"/>
            <a:ext cx="4302231" cy="341457"/>
          </a:xfrm>
          <a:prstGeom prst="rect">
            <a:avLst/>
          </a:prstGeom>
        </p:spPr>
        <p:txBody>
          <a:bodyPr vert="horz" lIns="91422" tIns="45710" rIns="91422" bIns="45710" rtlCol="0" anchor="b"/>
          <a:lstStyle>
            <a:lvl1pPr algn="r">
              <a:defRPr sz="1200"/>
            </a:lvl1pPr>
          </a:lstStyle>
          <a:p>
            <a:fld id="{A234AC8F-28C2-4D3E-95B0-270E159767B8}" type="slidenum">
              <a:rPr lang="fr-FR" smtClean="0"/>
              <a:pPr/>
              <a:t>‹N°›</a:t>
            </a:fld>
            <a:endParaRPr lang="fr-FR" dirty="0"/>
          </a:p>
        </p:txBody>
      </p:sp>
    </p:spTree>
    <p:extLst>
      <p:ext uri="{BB962C8B-B14F-4D97-AF65-F5344CB8AC3E}">
        <p14:creationId xmlns:p14="http://schemas.microsoft.com/office/powerpoint/2010/main" val="371788132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fld id="{3A5ABD40-0351-4751-A221-813C75831E60}" type="datetime1">
              <a:rPr lang="fr-FR" smtClean="0"/>
              <a:pPr/>
              <a:t>09/05/2018</a:t>
            </a:fld>
            <a:endParaRPr lang="fr-FR" dirty="0"/>
          </a:p>
        </p:txBody>
      </p:sp>
      <p:sp>
        <p:nvSpPr>
          <p:cNvPr id="5" name="Espace réservé du numéro de diapositive 4"/>
          <p:cNvSpPr>
            <a:spLocks noGrp="1"/>
          </p:cNvSpPr>
          <p:nvPr>
            <p:ph type="sldNum" sz="quarter" idx="11"/>
          </p:nvPr>
        </p:nvSpPr>
        <p:spPr/>
        <p:txBody>
          <a:bodyPr/>
          <a:lstStyle/>
          <a:p>
            <a:fld id="{A234AC8F-28C2-4D3E-95B0-270E159767B8}" type="slidenum">
              <a:rPr lang="fr-FR" smtClean="0"/>
              <a:pPr/>
              <a:t>1</a:t>
            </a:fld>
            <a:endParaRPr lang="fr-FR" dirty="0"/>
          </a:p>
        </p:txBody>
      </p:sp>
    </p:spTree>
    <p:extLst>
      <p:ext uri="{BB962C8B-B14F-4D97-AF65-F5344CB8AC3E}">
        <p14:creationId xmlns:p14="http://schemas.microsoft.com/office/powerpoint/2010/main" val="120322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950E852-2B2C-4350-AE9C-BEDD2B44B913}" type="slidenum">
              <a:rPr lang="fr-FR" smtClean="0"/>
              <a:pPr/>
              <a:t>13</a:t>
            </a:fld>
            <a:endParaRPr lang="fr-FR"/>
          </a:p>
        </p:txBody>
      </p:sp>
    </p:spTree>
    <p:extLst>
      <p:ext uri="{BB962C8B-B14F-4D97-AF65-F5344CB8AC3E}">
        <p14:creationId xmlns:p14="http://schemas.microsoft.com/office/powerpoint/2010/main" val="1939522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14</a:t>
            </a:fld>
            <a:endParaRPr lang="fr-FR"/>
          </a:p>
        </p:txBody>
      </p:sp>
    </p:spTree>
    <p:extLst>
      <p:ext uri="{BB962C8B-B14F-4D97-AF65-F5344CB8AC3E}">
        <p14:creationId xmlns:p14="http://schemas.microsoft.com/office/powerpoint/2010/main" val="1942234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16</a:t>
            </a:fld>
            <a:endParaRPr lang="fr-FR"/>
          </a:p>
        </p:txBody>
      </p:sp>
    </p:spTree>
    <p:extLst>
      <p:ext uri="{BB962C8B-B14F-4D97-AF65-F5344CB8AC3E}">
        <p14:creationId xmlns:p14="http://schemas.microsoft.com/office/powerpoint/2010/main" val="155811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17</a:t>
            </a:fld>
            <a:endParaRPr lang="fr-FR"/>
          </a:p>
        </p:txBody>
      </p:sp>
    </p:spTree>
    <p:extLst>
      <p:ext uri="{BB962C8B-B14F-4D97-AF65-F5344CB8AC3E}">
        <p14:creationId xmlns:p14="http://schemas.microsoft.com/office/powerpoint/2010/main" val="325653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18</a:t>
            </a:fld>
            <a:endParaRPr lang="fr-FR"/>
          </a:p>
        </p:txBody>
      </p:sp>
    </p:spTree>
    <p:extLst>
      <p:ext uri="{BB962C8B-B14F-4D97-AF65-F5344CB8AC3E}">
        <p14:creationId xmlns:p14="http://schemas.microsoft.com/office/powerpoint/2010/main" val="955728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19</a:t>
            </a:fld>
            <a:endParaRPr lang="fr-FR"/>
          </a:p>
        </p:txBody>
      </p:sp>
    </p:spTree>
    <p:extLst>
      <p:ext uri="{BB962C8B-B14F-4D97-AF65-F5344CB8AC3E}">
        <p14:creationId xmlns:p14="http://schemas.microsoft.com/office/powerpoint/2010/main" val="311020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20</a:t>
            </a:fld>
            <a:endParaRPr lang="fr-FR"/>
          </a:p>
        </p:txBody>
      </p:sp>
    </p:spTree>
    <p:extLst>
      <p:ext uri="{BB962C8B-B14F-4D97-AF65-F5344CB8AC3E}">
        <p14:creationId xmlns:p14="http://schemas.microsoft.com/office/powerpoint/2010/main" val="88221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21</a:t>
            </a:fld>
            <a:endParaRPr lang="fr-FR"/>
          </a:p>
        </p:txBody>
      </p:sp>
    </p:spTree>
    <p:extLst>
      <p:ext uri="{BB962C8B-B14F-4D97-AF65-F5344CB8AC3E}">
        <p14:creationId xmlns:p14="http://schemas.microsoft.com/office/powerpoint/2010/main" val="2335565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22</a:t>
            </a:fld>
            <a:endParaRPr lang="fr-FR"/>
          </a:p>
        </p:txBody>
      </p:sp>
    </p:spTree>
    <p:extLst>
      <p:ext uri="{BB962C8B-B14F-4D97-AF65-F5344CB8AC3E}">
        <p14:creationId xmlns:p14="http://schemas.microsoft.com/office/powerpoint/2010/main" val="1070221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23</a:t>
            </a:fld>
            <a:endParaRPr lang="fr-FR"/>
          </a:p>
        </p:txBody>
      </p:sp>
    </p:spTree>
    <p:extLst>
      <p:ext uri="{BB962C8B-B14F-4D97-AF65-F5344CB8AC3E}">
        <p14:creationId xmlns:p14="http://schemas.microsoft.com/office/powerpoint/2010/main" val="130319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06588" y="704850"/>
            <a:ext cx="3059112" cy="2293938"/>
          </a:xfrm>
        </p:spPr>
      </p:sp>
      <p:sp>
        <p:nvSpPr>
          <p:cNvPr id="3" name="Espace réservé des commentaires 2"/>
          <p:cNvSpPr>
            <a:spLocks noGrp="1"/>
          </p:cNvSpPr>
          <p:nvPr>
            <p:ph type="body" idx="1"/>
          </p:nvPr>
        </p:nvSpPr>
        <p:spPr>
          <a:xfrm>
            <a:off x="992822" y="3271383"/>
            <a:ext cx="4888704" cy="2676584"/>
          </a:xfrm>
        </p:spPr>
        <p:txBody>
          <a:bodyPr/>
          <a:lstStyle/>
          <a:p>
            <a:endParaRPr lang="en-US" kern="0" dirty="0">
              <a:latin typeface="Arial" charset="0"/>
              <a:ea typeface="ＭＳ Ｐゴシック" charset="0"/>
              <a:cs typeface="Arial" charset="0"/>
            </a:endParaRPr>
          </a:p>
        </p:txBody>
      </p:sp>
      <p:sp>
        <p:nvSpPr>
          <p:cNvPr id="4" name="Espace réservé du numéro de diapositive 3"/>
          <p:cNvSpPr>
            <a:spLocks noGrp="1"/>
          </p:cNvSpPr>
          <p:nvPr>
            <p:ph type="sldNum" sz="quarter" idx="10"/>
          </p:nvPr>
        </p:nvSpPr>
        <p:spPr/>
        <p:txBody>
          <a:bodyPr/>
          <a:lstStyle/>
          <a:p>
            <a:pPr>
              <a:defRPr/>
            </a:pPr>
            <a:fld id="{5950E852-2B2C-4350-AE9C-BEDD2B44B913}" type="slidenum">
              <a:rPr lang="fr-FR" sz="1800" kern="0" smtClean="0">
                <a:solidFill>
                  <a:sysClr val="windowText" lastClr="000000"/>
                </a:solidFill>
              </a:rPr>
              <a:pPr>
                <a:defRPr/>
              </a:pPr>
              <a:t>2</a:t>
            </a:fld>
            <a:endParaRPr lang="fr-FR" sz="1800" kern="0" dirty="0">
              <a:solidFill>
                <a:sysClr val="windowText" lastClr="000000"/>
              </a:solidFill>
            </a:endParaRPr>
          </a:p>
        </p:txBody>
      </p:sp>
    </p:spTree>
    <p:extLst>
      <p:ext uri="{BB962C8B-B14F-4D97-AF65-F5344CB8AC3E}">
        <p14:creationId xmlns:p14="http://schemas.microsoft.com/office/powerpoint/2010/main" val="3780368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24</a:t>
            </a:fld>
            <a:endParaRPr lang="fr-FR"/>
          </a:p>
        </p:txBody>
      </p:sp>
    </p:spTree>
    <p:extLst>
      <p:ext uri="{BB962C8B-B14F-4D97-AF65-F5344CB8AC3E}">
        <p14:creationId xmlns:p14="http://schemas.microsoft.com/office/powerpoint/2010/main" val="3196671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950E852-2B2C-4350-AE9C-BEDD2B44B913}" type="slidenum">
              <a:rPr lang="fr-FR" smtClean="0"/>
              <a:pPr/>
              <a:t>25</a:t>
            </a:fld>
            <a:endParaRPr lang="fr-FR"/>
          </a:p>
        </p:txBody>
      </p:sp>
    </p:spTree>
    <p:extLst>
      <p:ext uri="{BB962C8B-B14F-4D97-AF65-F5344CB8AC3E}">
        <p14:creationId xmlns:p14="http://schemas.microsoft.com/office/powerpoint/2010/main" val="34800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26</a:t>
            </a:fld>
            <a:endParaRPr lang="fr-FR"/>
          </a:p>
        </p:txBody>
      </p:sp>
    </p:spTree>
    <p:extLst>
      <p:ext uri="{BB962C8B-B14F-4D97-AF65-F5344CB8AC3E}">
        <p14:creationId xmlns:p14="http://schemas.microsoft.com/office/powerpoint/2010/main" val="174362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27</a:t>
            </a:fld>
            <a:endParaRPr lang="fr-FR"/>
          </a:p>
        </p:txBody>
      </p:sp>
    </p:spTree>
    <p:extLst>
      <p:ext uri="{BB962C8B-B14F-4D97-AF65-F5344CB8AC3E}">
        <p14:creationId xmlns:p14="http://schemas.microsoft.com/office/powerpoint/2010/main" val="12717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28</a:t>
            </a:fld>
            <a:endParaRPr lang="fr-FR"/>
          </a:p>
        </p:txBody>
      </p:sp>
    </p:spTree>
    <p:extLst>
      <p:ext uri="{BB962C8B-B14F-4D97-AF65-F5344CB8AC3E}">
        <p14:creationId xmlns:p14="http://schemas.microsoft.com/office/powerpoint/2010/main" val="2526646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29</a:t>
            </a:fld>
            <a:endParaRPr lang="fr-FR"/>
          </a:p>
        </p:txBody>
      </p:sp>
    </p:spTree>
    <p:extLst>
      <p:ext uri="{BB962C8B-B14F-4D97-AF65-F5344CB8AC3E}">
        <p14:creationId xmlns:p14="http://schemas.microsoft.com/office/powerpoint/2010/main" val="3167707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30</a:t>
            </a:fld>
            <a:endParaRPr lang="fr-FR"/>
          </a:p>
        </p:txBody>
      </p:sp>
    </p:spTree>
    <p:extLst>
      <p:ext uri="{BB962C8B-B14F-4D97-AF65-F5344CB8AC3E}">
        <p14:creationId xmlns:p14="http://schemas.microsoft.com/office/powerpoint/2010/main" val="2023842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31</a:t>
            </a:fld>
            <a:endParaRPr lang="fr-FR"/>
          </a:p>
        </p:txBody>
      </p:sp>
    </p:spTree>
    <p:extLst>
      <p:ext uri="{BB962C8B-B14F-4D97-AF65-F5344CB8AC3E}">
        <p14:creationId xmlns:p14="http://schemas.microsoft.com/office/powerpoint/2010/main" val="342386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32</a:t>
            </a:fld>
            <a:endParaRPr lang="fr-FR"/>
          </a:p>
        </p:txBody>
      </p:sp>
    </p:spTree>
    <p:extLst>
      <p:ext uri="{BB962C8B-B14F-4D97-AF65-F5344CB8AC3E}">
        <p14:creationId xmlns:p14="http://schemas.microsoft.com/office/powerpoint/2010/main" val="219742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33</a:t>
            </a:fld>
            <a:endParaRPr lang="fr-FR"/>
          </a:p>
        </p:txBody>
      </p:sp>
    </p:spTree>
    <p:extLst>
      <p:ext uri="{BB962C8B-B14F-4D97-AF65-F5344CB8AC3E}">
        <p14:creationId xmlns:p14="http://schemas.microsoft.com/office/powerpoint/2010/main" val="1957612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849F58B-522D-43AE-9196-6FF1A84B551E}" type="slidenum">
              <a:rPr lang="en-GB" smtClean="0">
                <a:solidFill>
                  <a:prstClr val="black"/>
                </a:solidFill>
              </a:rPr>
              <a:pPr/>
              <a:t>3</a:t>
            </a:fld>
            <a:endParaRPr lang="fr-FR" dirty="0">
              <a:solidFill>
                <a:prstClr val="black"/>
              </a:solidFill>
            </a:endParaRPr>
          </a:p>
        </p:txBody>
      </p:sp>
    </p:spTree>
    <p:extLst>
      <p:ext uri="{BB962C8B-B14F-4D97-AF65-F5344CB8AC3E}">
        <p14:creationId xmlns:p14="http://schemas.microsoft.com/office/powerpoint/2010/main" val="3585700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950E852-2B2C-4350-AE9C-BEDD2B44B913}" type="slidenum">
              <a:rPr lang="fr-FR" smtClean="0"/>
              <a:pPr/>
              <a:t>34</a:t>
            </a:fld>
            <a:endParaRPr lang="fr-FR"/>
          </a:p>
        </p:txBody>
      </p:sp>
    </p:spTree>
    <p:extLst>
      <p:ext uri="{BB962C8B-B14F-4D97-AF65-F5344CB8AC3E}">
        <p14:creationId xmlns:p14="http://schemas.microsoft.com/office/powerpoint/2010/main" val="836502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35</a:t>
            </a:fld>
            <a:endParaRPr lang="fr-FR"/>
          </a:p>
        </p:txBody>
      </p:sp>
    </p:spTree>
    <p:extLst>
      <p:ext uri="{BB962C8B-B14F-4D97-AF65-F5344CB8AC3E}">
        <p14:creationId xmlns:p14="http://schemas.microsoft.com/office/powerpoint/2010/main" val="2517742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36</a:t>
            </a:fld>
            <a:endParaRPr lang="fr-FR"/>
          </a:p>
        </p:txBody>
      </p:sp>
    </p:spTree>
    <p:extLst>
      <p:ext uri="{BB962C8B-B14F-4D97-AF65-F5344CB8AC3E}">
        <p14:creationId xmlns:p14="http://schemas.microsoft.com/office/powerpoint/2010/main" val="3809602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950E852-2B2C-4350-AE9C-BEDD2B44B913}" type="slidenum">
              <a:rPr lang="fr-FR" smtClean="0"/>
              <a:pPr/>
              <a:t>37</a:t>
            </a:fld>
            <a:endParaRPr lang="fr-FR"/>
          </a:p>
        </p:txBody>
      </p:sp>
    </p:spTree>
    <p:extLst>
      <p:ext uri="{BB962C8B-B14F-4D97-AF65-F5344CB8AC3E}">
        <p14:creationId xmlns:p14="http://schemas.microsoft.com/office/powerpoint/2010/main" val="704352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38</a:t>
            </a:fld>
            <a:endParaRPr lang="fr-FR"/>
          </a:p>
        </p:txBody>
      </p:sp>
    </p:spTree>
    <p:extLst>
      <p:ext uri="{BB962C8B-B14F-4D97-AF65-F5344CB8AC3E}">
        <p14:creationId xmlns:p14="http://schemas.microsoft.com/office/powerpoint/2010/main" val="2911492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39</a:t>
            </a:fld>
            <a:endParaRPr lang="fr-FR"/>
          </a:p>
        </p:txBody>
      </p:sp>
    </p:spTree>
    <p:extLst>
      <p:ext uri="{BB962C8B-B14F-4D97-AF65-F5344CB8AC3E}">
        <p14:creationId xmlns:p14="http://schemas.microsoft.com/office/powerpoint/2010/main" val="2412755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950E852-2B2C-4350-AE9C-BEDD2B44B913}" type="slidenum">
              <a:rPr lang="fr-FR" smtClean="0"/>
              <a:pPr/>
              <a:t>40</a:t>
            </a:fld>
            <a:endParaRPr lang="fr-FR"/>
          </a:p>
        </p:txBody>
      </p:sp>
    </p:spTree>
    <p:extLst>
      <p:ext uri="{BB962C8B-B14F-4D97-AF65-F5344CB8AC3E}">
        <p14:creationId xmlns:p14="http://schemas.microsoft.com/office/powerpoint/2010/main" val="1372558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849F58B-522D-43AE-9196-6FF1A84B551E}" type="slidenum">
              <a:rPr lang="en-GB" smtClean="0">
                <a:solidFill>
                  <a:prstClr val="black"/>
                </a:solidFill>
              </a:rPr>
              <a:pPr/>
              <a:t>41</a:t>
            </a:fld>
            <a:endParaRPr lang="fr-FR" dirty="0">
              <a:solidFill>
                <a:prstClr val="black"/>
              </a:solidFill>
            </a:endParaRPr>
          </a:p>
        </p:txBody>
      </p:sp>
    </p:spTree>
    <p:extLst>
      <p:ext uri="{BB962C8B-B14F-4D97-AF65-F5344CB8AC3E}">
        <p14:creationId xmlns:p14="http://schemas.microsoft.com/office/powerpoint/2010/main" val="463061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42</a:t>
            </a:fld>
            <a:endParaRPr lang="fr-FR"/>
          </a:p>
        </p:txBody>
      </p:sp>
    </p:spTree>
    <p:extLst>
      <p:ext uri="{BB962C8B-B14F-4D97-AF65-F5344CB8AC3E}">
        <p14:creationId xmlns:p14="http://schemas.microsoft.com/office/powerpoint/2010/main" val="727236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849F58B-522D-43AE-9196-6FF1A84B551E}" type="slidenum">
              <a:rPr lang="en-GB" smtClean="0">
                <a:solidFill>
                  <a:prstClr val="black"/>
                </a:solidFill>
              </a:rPr>
              <a:pPr/>
              <a:t>43</a:t>
            </a:fld>
            <a:endParaRPr lang="fr-FR" dirty="0">
              <a:solidFill>
                <a:prstClr val="black"/>
              </a:solidFill>
            </a:endParaRPr>
          </a:p>
        </p:txBody>
      </p:sp>
    </p:spTree>
    <p:extLst>
      <p:ext uri="{BB962C8B-B14F-4D97-AF65-F5344CB8AC3E}">
        <p14:creationId xmlns:p14="http://schemas.microsoft.com/office/powerpoint/2010/main" val="87412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06588" y="704850"/>
            <a:ext cx="3059112" cy="2293938"/>
          </a:xfrm>
        </p:spPr>
      </p:sp>
      <p:sp>
        <p:nvSpPr>
          <p:cNvPr id="3" name="Espace réservé des commentaires 2"/>
          <p:cNvSpPr>
            <a:spLocks noGrp="1"/>
          </p:cNvSpPr>
          <p:nvPr>
            <p:ph type="body" idx="1"/>
          </p:nvPr>
        </p:nvSpPr>
        <p:spPr>
          <a:xfrm>
            <a:off x="992822" y="3271383"/>
            <a:ext cx="4888704" cy="2676584"/>
          </a:xfrm>
        </p:spPr>
        <p:txBody>
          <a:bodyPr/>
          <a:lstStyle/>
          <a:p>
            <a:endParaRPr lang="en-US" kern="0" dirty="0">
              <a:latin typeface="Arial" charset="0"/>
              <a:ea typeface="ＭＳ Ｐゴシック" charset="0"/>
              <a:cs typeface="Arial" charset="0"/>
            </a:endParaRPr>
          </a:p>
        </p:txBody>
      </p:sp>
      <p:sp>
        <p:nvSpPr>
          <p:cNvPr id="4" name="Espace réservé du numéro de diapositive 3"/>
          <p:cNvSpPr>
            <a:spLocks noGrp="1"/>
          </p:cNvSpPr>
          <p:nvPr>
            <p:ph type="sldNum" sz="quarter" idx="10"/>
          </p:nvPr>
        </p:nvSpPr>
        <p:spPr/>
        <p:txBody>
          <a:bodyPr/>
          <a:lstStyle/>
          <a:p>
            <a:pPr>
              <a:defRPr/>
            </a:pPr>
            <a:fld id="{5950E852-2B2C-4350-AE9C-BEDD2B44B913}" type="slidenum">
              <a:rPr lang="fr-FR" sz="1800" kern="0" smtClean="0">
                <a:solidFill>
                  <a:sysClr val="windowText" lastClr="000000"/>
                </a:solidFill>
              </a:rPr>
              <a:pPr>
                <a:defRPr/>
              </a:pPr>
              <a:t>4</a:t>
            </a:fld>
            <a:endParaRPr lang="fr-FR" sz="1800" kern="0" dirty="0">
              <a:solidFill>
                <a:sysClr val="windowText" lastClr="000000"/>
              </a:solidFill>
            </a:endParaRPr>
          </a:p>
        </p:txBody>
      </p:sp>
    </p:spTree>
    <p:extLst>
      <p:ext uri="{BB962C8B-B14F-4D97-AF65-F5344CB8AC3E}">
        <p14:creationId xmlns:p14="http://schemas.microsoft.com/office/powerpoint/2010/main" val="1273193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ABD40-0351-4751-A221-813C75831E60}" type="datetime1">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09/05/2018</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numéro de diapositive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4AC8F-28C2-4D3E-95B0-270E159767B8}"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121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849F58B-522D-43AE-9196-6FF1A84B551E}" type="slidenum">
              <a:rPr lang="en-GB" smtClean="0">
                <a:solidFill>
                  <a:prstClr val="black"/>
                </a:solidFill>
              </a:rPr>
              <a:pPr/>
              <a:t>45</a:t>
            </a:fld>
            <a:endParaRPr lang="fr-FR" dirty="0">
              <a:solidFill>
                <a:prstClr val="black"/>
              </a:solidFill>
            </a:endParaRPr>
          </a:p>
        </p:txBody>
      </p:sp>
    </p:spTree>
    <p:extLst>
      <p:ext uri="{BB962C8B-B14F-4D97-AF65-F5344CB8AC3E}">
        <p14:creationId xmlns:p14="http://schemas.microsoft.com/office/powerpoint/2010/main" val="907055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ABD40-0351-4751-A221-813C75831E60}" type="datetime1">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09/05/2018</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numéro de diapositive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4AC8F-28C2-4D3E-95B0-270E159767B8}"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6922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950E852-2B2C-4350-AE9C-BEDD2B44B913}" type="slidenum">
              <a:rPr kumimoji="0" lang="fr-FR" sz="1300" b="0" i="0" u="none" strike="noStrike" kern="1200" cap="none" spc="0" normalizeH="0" baseline="0" noProof="0" smtClean="0">
                <a:ln>
                  <a:noFill/>
                </a:ln>
                <a:solidFill>
                  <a:srgbClr val="000000"/>
                </a:solidFill>
                <a:effectLst/>
                <a:uLnTx/>
                <a:uFillTx/>
                <a:latin typeface="Arial" charset="0"/>
                <a:ea typeface="ＭＳ Ｐゴシック" charset="0"/>
                <a:cs typeface="Arial" charset="0"/>
              </a:rPr>
              <a:pPr marL="0" marR="0" lvl="0" indent="0" algn="r" defTabSz="990600" rtl="0" eaLnBrk="1" fontAlgn="base" latinLnBrk="0" hangingPunct="1">
                <a:lnSpc>
                  <a:spcPct val="100000"/>
                </a:lnSpc>
                <a:spcBef>
                  <a:spcPct val="0"/>
                </a:spcBef>
                <a:spcAft>
                  <a:spcPct val="0"/>
                </a:spcAft>
                <a:buClrTx/>
                <a:buSzTx/>
                <a:buFontTx/>
                <a:buNone/>
                <a:tabLst/>
                <a:defRPr/>
              </a:pPr>
              <a:t>48</a:t>
            </a:fld>
            <a:endParaRPr kumimoji="0" lang="fr-FR" sz="13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4107724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49</a:t>
            </a:fld>
            <a:endParaRPr lang="fr-FR"/>
          </a:p>
        </p:txBody>
      </p:sp>
    </p:spTree>
    <p:extLst>
      <p:ext uri="{BB962C8B-B14F-4D97-AF65-F5344CB8AC3E}">
        <p14:creationId xmlns:p14="http://schemas.microsoft.com/office/powerpoint/2010/main" val="3222025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50</a:t>
            </a:fld>
            <a:endParaRPr lang="fr-FR"/>
          </a:p>
        </p:txBody>
      </p:sp>
    </p:spTree>
    <p:extLst>
      <p:ext uri="{BB962C8B-B14F-4D97-AF65-F5344CB8AC3E}">
        <p14:creationId xmlns:p14="http://schemas.microsoft.com/office/powerpoint/2010/main" val="14063583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562">
              <a:defRPr/>
            </a:pPr>
            <a:endParaRPr lang="fr-FR" dirty="0">
              <a:solidFill>
                <a:srgbClr val="000000"/>
              </a:solidFill>
              <a:latin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50E852-2B2C-4350-AE9C-BEDD2B44B913}"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728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950E852-2B2C-4350-AE9C-BEDD2B44B913}" type="slidenum">
              <a:rPr kumimoji="0" lang="fr-FR" sz="1300" b="0" i="0" u="none" strike="noStrike" kern="1200" cap="none" spc="0" normalizeH="0" baseline="0" noProof="0" smtClean="0">
                <a:ln>
                  <a:noFill/>
                </a:ln>
                <a:solidFill>
                  <a:srgbClr val="000000"/>
                </a:solidFill>
                <a:effectLst/>
                <a:uLnTx/>
                <a:uFillTx/>
                <a:latin typeface="Arial" charset="0"/>
                <a:ea typeface="ＭＳ Ｐゴシック" charset="0"/>
                <a:cs typeface="Arial" charset="0"/>
              </a:rPr>
              <a:pPr marL="0" marR="0" lvl="0" indent="0" algn="r" defTabSz="990600" rtl="0" eaLnBrk="1" fontAlgn="base" latinLnBrk="0" hangingPunct="1">
                <a:lnSpc>
                  <a:spcPct val="100000"/>
                </a:lnSpc>
                <a:spcBef>
                  <a:spcPct val="0"/>
                </a:spcBef>
                <a:spcAft>
                  <a:spcPct val="0"/>
                </a:spcAft>
                <a:buClrTx/>
                <a:buSzTx/>
                <a:buFontTx/>
                <a:buNone/>
                <a:tabLst/>
                <a:defRPr/>
              </a:pPr>
              <a:t>52</a:t>
            </a:fld>
            <a:endParaRPr kumimoji="0" lang="fr-FR" sz="13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334132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5950E852-2B2C-4350-AE9C-BEDD2B44B913}" type="slidenum">
              <a:rPr kumimoji="0" lang="fr-FR" sz="1300" b="0" i="0" u="none" strike="noStrike" kern="1200" cap="none" spc="0" normalizeH="0" baseline="0" noProof="0" smtClean="0">
                <a:ln>
                  <a:noFill/>
                </a:ln>
                <a:solidFill>
                  <a:srgbClr val="000000"/>
                </a:solidFill>
                <a:effectLst/>
                <a:uLnTx/>
                <a:uFillTx/>
                <a:latin typeface="Arial" charset="0"/>
                <a:ea typeface="ＭＳ Ｐゴシック" charset="0"/>
                <a:cs typeface="Arial" charset="0"/>
              </a:rPr>
              <a:pPr marL="0" marR="0" lvl="0" indent="0" algn="r" defTabSz="990600" rtl="0" eaLnBrk="1" fontAlgn="base" latinLnBrk="0" hangingPunct="1">
                <a:lnSpc>
                  <a:spcPct val="100000"/>
                </a:lnSpc>
                <a:spcBef>
                  <a:spcPct val="0"/>
                </a:spcBef>
                <a:spcAft>
                  <a:spcPct val="0"/>
                </a:spcAft>
                <a:buClrTx/>
                <a:buSzTx/>
                <a:buFontTx/>
                <a:buNone/>
                <a:tabLst/>
                <a:defRPr/>
              </a:pPr>
              <a:t>53</a:t>
            </a:fld>
            <a:endParaRPr kumimoji="0" lang="fr-FR" sz="13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8997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906588" y="704850"/>
            <a:ext cx="3059112" cy="2293938"/>
          </a:xfrm>
        </p:spPr>
      </p:sp>
      <p:sp>
        <p:nvSpPr>
          <p:cNvPr id="3" name="Espace réservé des commentaires 2"/>
          <p:cNvSpPr>
            <a:spLocks noGrp="1"/>
          </p:cNvSpPr>
          <p:nvPr>
            <p:ph type="body" idx="1"/>
          </p:nvPr>
        </p:nvSpPr>
        <p:spPr>
          <a:xfrm>
            <a:off x="992822" y="3271383"/>
            <a:ext cx="4888704" cy="2676584"/>
          </a:xfrm>
        </p:spPr>
        <p:txBody>
          <a:bodyPr/>
          <a:lstStyle/>
          <a:p>
            <a:endParaRPr lang="en-US" b="1" kern="0" dirty="0">
              <a:latin typeface="Arial" charset="0"/>
              <a:ea typeface="ＭＳ Ｐゴシック" charset="0"/>
              <a:cs typeface="Arial" charset="0"/>
            </a:endParaRPr>
          </a:p>
        </p:txBody>
      </p:sp>
      <p:sp>
        <p:nvSpPr>
          <p:cNvPr id="4" name="Espace réservé du numéro de diapositive 3"/>
          <p:cNvSpPr>
            <a:spLocks noGrp="1"/>
          </p:cNvSpPr>
          <p:nvPr>
            <p:ph type="sldNum" sz="quarter" idx="10"/>
          </p:nvPr>
        </p:nvSpPr>
        <p:spPr/>
        <p:txBody>
          <a:bodyPr/>
          <a:lstStyle/>
          <a:p>
            <a:pPr>
              <a:defRPr/>
            </a:pPr>
            <a:fld id="{5950E852-2B2C-4350-AE9C-BEDD2B44B913}" type="slidenum">
              <a:rPr lang="fr-FR" sz="1800" kern="0" smtClean="0">
                <a:solidFill>
                  <a:sysClr val="windowText" lastClr="000000"/>
                </a:solidFill>
              </a:rPr>
              <a:pPr>
                <a:defRPr/>
              </a:pPr>
              <a:t>5</a:t>
            </a:fld>
            <a:endParaRPr lang="fr-FR" sz="1800" kern="0" dirty="0">
              <a:solidFill>
                <a:sysClr val="windowText" lastClr="000000"/>
              </a:solidFill>
            </a:endParaRPr>
          </a:p>
        </p:txBody>
      </p:sp>
    </p:spTree>
    <p:extLst>
      <p:ext uri="{BB962C8B-B14F-4D97-AF65-F5344CB8AC3E}">
        <p14:creationId xmlns:p14="http://schemas.microsoft.com/office/powerpoint/2010/main" val="3479896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A234AC8F-28C2-4D3E-95B0-270E159767B8}" type="slidenum">
              <a:rPr lang="fr-FR" smtClean="0">
                <a:solidFill>
                  <a:prstClr val="black"/>
                </a:solidFill>
              </a:rPr>
              <a:pPr/>
              <a:t>6</a:t>
            </a:fld>
            <a:endParaRPr lang="fr-FR" dirty="0">
              <a:solidFill>
                <a:prstClr val="black"/>
              </a:solidFill>
            </a:endParaRPr>
          </a:p>
        </p:txBody>
      </p:sp>
      <p:sp>
        <p:nvSpPr>
          <p:cNvPr id="5" name="Espace réservé de la date 4"/>
          <p:cNvSpPr>
            <a:spLocks noGrp="1"/>
          </p:cNvSpPr>
          <p:nvPr>
            <p:ph type="dt" idx="11"/>
          </p:nvPr>
        </p:nvSpPr>
        <p:spPr/>
        <p:txBody>
          <a:bodyPr/>
          <a:lstStyle/>
          <a:p>
            <a:fld id="{F2FE9191-2DB2-49F5-BDED-C367F961847E}" type="datetime1">
              <a:rPr lang="fr-FR" smtClean="0">
                <a:solidFill>
                  <a:prstClr val="black"/>
                </a:solidFill>
              </a:rPr>
              <a:pPr/>
              <a:t>09/05/2018</a:t>
            </a:fld>
            <a:endParaRPr lang="fr-FR" dirty="0">
              <a:solidFill>
                <a:prstClr val="black"/>
              </a:solidFill>
            </a:endParaRPr>
          </a:p>
        </p:txBody>
      </p:sp>
    </p:spTree>
    <p:extLst>
      <p:ext uri="{BB962C8B-B14F-4D97-AF65-F5344CB8AC3E}">
        <p14:creationId xmlns:p14="http://schemas.microsoft.com/office/powerpoint/2010/main" val="889757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a date 3"/>
          <p:cNvSpPr>
            <a:spLocks noGrp="1"/>
          </p:cNvSpPr>
          <p:nvPr>
            <p:ph type="dt" idx="10"/>
          </p:nvPr>
        </p:nvSpPr>
        <p:spPr/>
        <p:txBody>
          <a:bodyPr/>
          <a:lstStyle/>
          <a:p>
            <a:fld id="{3A5ABD40-0351-4751-A221-813C75831E60}" type="datetime1">
              <a:rPr lang="fr-FR" smtClean="0"/>
              <a:pPr/>
              <a:t>09/05/2018</a:t>
            </a:fld>
            <a:endParaRPr lang="fr-FR" dirty="0"/>
          </a:p>
        </p:txBody>
      </p:sp>
      <p:sp>
        <p:nvSpPr>
          <p:cNvPr id="5" name="Espace réservé du numéro de diapositive 4"/>
          <p:cNvSpPr>
            <a:spLocks noGrp="1"/>
          </p:cNvSpPr>
          <p:nvPr>
            <p:ph type="sldNum" sz="quarter" idx="11"/>
          </p:nvPr>
        </p:nvSpPr>
        <p:spPr/>
        <p:txBody>
          <a:bodyPr/>
          <a:lstStyle/>
          <a:p>
            <a:fld id="{A234AC8F-28C2-4D3E-95B0-270E159767B8}" type="slidenum">
              <a:rPr lang="fr-FR" smtClean="0"/>
              <a:pPr/>
              <a:t>7</a:t>
            </a:fld>
            <a:endParaRPr lang="fr-FR" dirty="0"/>
          </a:p>
        </p:txBody>
      </p:sp>
    </p:spTree>
    <p:extLst>
      <p:ext uri="{BB962C8B-B14F-4D97-AF65-F5344CB8AC3E}">
        <p14:creationId xmlns:p14="http://schemas.microsoft.com/office/powerpoint/2010/main" val="357785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849F58B-522D-43AE-9196-6FF1A84B551E}" type="slidenum">
              <a:rPr lang="en-GB" smtClean="0">
                <a:solidFill>
                  <a:prstClr val="black"/>
                </a:solidFill>
              </a:rPr>
              <a:pPr/>
              <a:t>9</a:t>
            </a:fld>
            <a:endParaRPr lang="fr-FR" dirty="0">
              <a:solidFill>
                <a:prstClr val="black"/>
              </a:solidFill>
            </a:endParaRPr>
          </a:p>
        </p:txBody>
      </p:sp>
    </p:spTree>
    <p:extLst>
      <p:ext uri="{BB962C8B-B14F-4D97-AF65-F5344CB8AC3E}">
        <p14:creationId xmlns:p14="http://schemas.microsoft.com/office/powerpoint/2010/main" val="411380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950E852-2B2C-4350-AE9C-BEDD2B44B913}" type="slidenum">
              <a:rPr lang="fr-FR" smtClean="0"/>
              <a:pPr/>
              <a:t>12</a:t>
            </a:fld>
            <a:endParaRPr lang="fr-FR"/>
          </a:p>
        </p:txBody>
      </p:sp>
    </p:spTree>
    <p:extLst>
      <p:ext uri="{BB962C8B-B14F-4D97-AF65-F5344CB8AC3E}">
        <p14:creationId xmlns:p14="http://schemas.microsoft.com/office/powerpoint/2010/main" val="261547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5" name="Line 12"/>
          <p:cNvSpPr>
            <a:spLocks noChangeShapeType="1"/>
          </p:cNvSpPr>
          <p:nvPr/>
        </p:nvSpPr>
        <p:spPr bwMode="gray">
          <a:xfrm flipV="1">
            <a:off x="4572000" y="209550"/>
            <a:ext cx="0" cy="266700"/>
          </a:xfrm>
          <a:prstGeom prst="line">
            <a:avLst/>
          </a:prstGeom>
          <a:noFill/>
          <a:ln w="12700">
            <a:solidFill>
              <a:srgbClr val="E60028"/>
            </a:solidFill>
            <a:round/>
            <a:headEnd/>
            <a:tailEnd/>
          </a:ln>
        </p:spPr>
        <p:txBody>
          <a:bodyPr/>
          <a:lstStyle/>
          <a:p>
            <a:pPr>
              <a:defRPr/>
            </a:pPr>
            <a:endParaRPr lang="fr-FR" dirty="0"/>
          </a:p>
        </p:txBody>
      </p:sp>
      <p:sp>
        <p:nvSpPr>
          <p:cNvPr id="954371" name="Rectangle 3"/>
          <p:cNvSpPr>
            <a:spLocks noGrp="1" noChangeArrowheads="1"/>
          </p:cNvSpPr>
          <p:nvPr>
            <p:ph type="ctrTitle"/>
          </p:nvPr>
        </p:nvSpPr>
        <p:spPr>
          <a:xfrm>
            <a:off x="557213" y="2085975"/>
            <a:ext cx="8029575" cy="2681288"/>
          </a:xfrm>
        </p:spPr>
        <p:txBody>
          <a:bodyPr/>
          <a:lstStyle>
            <a:lvl1pPr algn="ctr">
              <a:defRPr sz="3139" b="0"/>
            </a:lvl1pPr>
          </a:lstStyle>
          <a:p>
            <a:r>
              <a:rPr lang="en-US"/>
              <a:t>Click to edit Master title style</a:t>
            </a:r>
            <a:endParaRPr lang="fr-F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pitchFamily="2" charset="2"/>
              <a:buNone/>
              <a:defRPr sz="1108"/>
            </a:lvl1pPr>
          </a:lstStyle>
          <a:p>
            <a:r>
              <a:rPr lang="en-US"/>
              <a:t>Click to edit Master subtitle style</a:t>
            </a:r>
            <a:endParaRPr lang="fr-FR"/>
          </a:p>
        </p:txBody>
      </p:sp>
      <p:sp>
        <p:nvSpPr>
          <p:cNvPr id="6" name="Espace réservé de la date 5"/>
          <p:cNvSpPr>
            <a:spLocks noGrp="1" noChangeArrowheads="1"/>
          </p:cNvSpPr>
          <p:nvPr>
            <p:ph type="dt" sz="half" idx="10"/>
          </p:nvPr>
        </p:nvSpPr>
        <p:spPr>
          <a:xfrm>
            <a:off x="557213" y="4849851"/>
            <a:ext cx="8029575" cy="479425"/>
          </a:xfrm>
          <a:prstGeom prst="rect">
            <a:avLst/>
          </a:prstGeom>
        </p:spPr>
        <p:txBody>
          <a:bodyPr rIns="0" anchor="b"/>
          <a:lstStyle>
            <a:lvl1pPr algn="ctr">
              <a:defRPr sz="1015"/>
            </a:lvl1pPr>
          </a:lstStyle>
          <a:p>
            <a:r>
              <a:rPr lang="fr-FR" dirty="0"/>
              <a:t>30/03/2017</a:t>
            </a:r>
            <a:endParaRPr lang="en-US" dirty="0"/>
          </a:p>
        </p:txBody>
      </p:sp>
      <p:pic>
        <p:nvPicPr>
          <p:cNvPr id="8"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9"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4372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7"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9"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35173413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2DAA627E-4D8D-43E7-A501-D28B1AFAB7EA}" type="datetime1">
              <a:rPr lang="fr-FR" smtClean="0"/>
              <a:t>09/05/2018</a:t>
            </a:fld>
            <a:endParaRPr 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6F4C3E99-02B6-4032-9F35-CFE0D02C9DD7}" type="slidenum">
              <a:rPr lang="fr-FR"/>
              <a:pPr>
                <a:defRPr/>
              </a:pPr>
              <a:t>‹N°›</a:t>
            </a:fld>
            <a:endParaRPr lang="fr-F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4765256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1" y="260350"/>
            <a:ext cx="2006600"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557216" y="260350"/>
            <a:ext cx="5870575"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D0F2E9BA-74E0-4E99-BC5F-4027200C9DA3}" type="datetime1">
              <a:rPr lang="fr-FR" smtClean="0"/>
              <a:t>09/05/2018</a:t>
            </a:fld>
            <a:endParaRPr 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67AA234A-A2FE-425F-9321-6642302A19EF}" type="slidenum">
              <a:rPr lang="fr-FR"/>
              <a:pPr>
                <a:defRPr/>
              </a:pPr>
              <a:t>‹N°›</a:t>
            </a:fld>
            <a:endParaRPr lang="fr-F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14264558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Divider_2">
    <p:spTree>
      <p:nvGrpSpPr>
        <p:cNvPr id="1" name=""/>
        <p:cNvGrpSpPr/>
        <p:nvPr/>
      </p:nvGrpSpPr>
      <p:grpSpPr>
        <a:xfrm>
          <a:off x="0" y="0"/>
          <a:ext cx="0" cy="0"/>
          <a:chOff x="0" y="0"/>
          <a:chExt cx="0" cy="0"/>
        </a:xfrm>
      </p:grpSpPr>
      <p:sp>
        <p:nvSpPr>
          <p:cNvPr id="9" name="Rectangle 8"/>
          <p:cNvSpPr/>
          <p:nvPr userDrawn="1"/>
        </p:nvSpPr>
        <p:spPr bwMode="auto">
          <a:xfrm>
            <a:off x="3024700" y="1001184"/>
            <a:ext cx="3096000" cy="4128000"/>
          </a:xfrm>
          <a:prstGeom prst="rect">
            <a:avLst/>
          </a:prstGeom>
          <a:solidFill>
            <a:srgbClr val="E6002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378"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noProof="0">
              <a:ln>
                <a:noFill/>
              </a:ln>
              <a:solidFill>
                <a:schemeClr val="bg1"/>
              </a:solidFill>
              <a:effectLst/>
              <a:latin typeface="Arial" charset="0"/>
              <a:cs typeface="Arial" charset="0"/>
            </a:endParaRPr>
          </a:p>
        </p:txBody>
      </p:sp>
      <p:sp>
        <p:nvSpPr>
          <p:cNvPr id="13" name="Title 1"/>
          <p:cNvSpPr>
            <a:spLocks noGrp="1"/>
          </p:cNvSpPr>
          <p:nvPr>
            <p:ph type="ctrTitle" hasCustomPrompt="1"/>
          </p:nvPr>
        </p:nvSpPr>
        <p:spPr>
          <a:xfrm>
            <a:off x="3025683" y="3401298"/>
            <a:ext cx="3094036" cy="737501"/>
          </a:xfrm>
          <a:noFill/>
        </p:spPr>
        <p:txBody>
          <a:bodyPr wrap="square" lIns="36000" tIns="36000" rIns="36000" bIns="36000" rtlCol="0" anchor="t">
            <a:spAutoFit/>
          </a:bodyPr>
          <a:lstStyle>
            <a:lvl1pPr marL="0" algn="ctr" defTabSz="914378" rtl="0" eaLnBrk="1" fontAlgn="base" latinLnBrk="0" hangingPunct="1">
              <a:lnSpc>
                <a:spcPct val="90000"/>
              </a:lnSpc>
              <a:spcBef>
                <a:spcPct val="0"/>
              </a:spcBef>
              <a:spcAft>
                <a:spcPct val="0"/>
              </a:spcAft>
              <a:buNone/>
              <a:defRPr lang="en-GB" sz="2400" kern="1200" dirty="0">
                <a:solidFill>
                  <a:schemeClr val="bg1"/>
                </a:solidFill>
                <a:latin typeface="Arial Narrow" pitchFamily="34" charset="0"/>
                <a:ea typeface="+mn-ea"/>
                <a:cs typeface="+mn-cs"/>
              </a:defRPr>
            </a:lvl1pPr>
          </a:lstStyle>
          <a:p>
            <a:r>
              <a:rPr lang="fr-FR" noProof="0" dirty="0"/>
              <a:t>Cliquer pour ajouter un titre de section</a:t>
            </a:r>
          </a:p>
        </p:txBody>
      </p:sp>
      <p:sp>
        <p:nvSpPr>
          <p:cNvPr id="14" name="Text Placeholder 33"/>
          <p:cNvSpPr>
            <a:spLocks noGrp="1"/>
          </p:cNvSpPr>
          <p:nvPr>
            <p:ph type="body" sz="quarter" idx="11" hasCustomPrompt="1"/>
          </p:nvPr>
        </p:nvSpPr>
        <p:spPr>
          <a:xfrm>
            <a:off x="4359735" y="1967881"/>
            <a:ext cx="425932" cy="884070"/>
          </a:xfrm>
          <a:noFill/>
        </p:spPr>
        <p:txBody>
          <a:bodyPr vert="horz" wrap="none" lIns="72000" tIns="72000" rIns="72000" bIns="72000" rtlCol="0" anchor="ctr">
            <a:spAutoFit/>
          </a:bodyPr>
          <a:lstStyle>
            <a:lvl1pPr algn="ctr">
              <a:buNone/>
              <a:defRPr lang="en-US" sz="4800" b="1" kern="1200" baseline="0" dirty="0" smtClean="0">
                <a:solidFill>
                  <a:schemeClr val="bg1"/>
                </a:solidFill>
                <a:latin typeface="Arial Narrow" pitchFamily="34" charset="0"/>
                <a:ea typeface="+mn-ea"/>
                <a:cs typeface="+mn-cs"/>
              </a:defRPr>
            </a:lvl1pPr>
          </a:lstStyle>
          <a:p>
            <a:pPr marL="0" lvl="0" indent="0" algn="ctr" defTabSz="914378" rtl="0" eaLnBrk="1" latinLnBrk="0" hangingPunct="1">
              <a:spcBef>
                <a:spcPts val="0"/>
              </a:spcBef>
              <a:buClr>
                <a:schemeClr val="tx2"/>
              </a:buClr>
              <a:buSzPct val="90000"/>
              <a:buFontTx/>
              <a:buNone/>
            </a:pPr>
            <a:r>
              <a:rPr lang="fr-FR" noProof="0"/>
              <a:t>#</a:t>
            </a:r>
          </a:p>
        </p:txBody>
      </p:sp>
      <p:sp>
        <p:nvSpPr>
          <p:cNvPr id="15" name="Rectangle 14"/>
          <p:cNvSpPr/>
          <p:nvPr userDrawn="1"/>
        </p:nvSpPr>
        <p:spPr bwMode="auto">
          <a:xfrm>
            <a:off x="4270758" y="3016503"/>
            <a:ext cx="603886" cy="97365"/>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378"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noProof="0">
              <a:ln>
                <a:noFill/>
              </a:ln>
              <a:solidFill>
                <a:schemeClr val="bg1"/>
              </a:solidFill>
              <a:effectLst/>
              <a:latin typeface="Arial" charset="0"/>
              <a:cs typeface="Arial" charset="0"/>
            </a:endParaRPr>
          </a:p>
        </p:txBody>
      </p:sp>
      <p:pic>
        <p:nvPicPr>
          <p:cNvPr id="8" name="Image 5" descr="http://gtb.societegenerale.com/wp-content/themes/gtb/img/logo-vf.png"/>
          <p:cNvPicPr/>
          <p:nvPr userDrawn="1"/>
        </p:nvPicPr>
        <p:blipFill>
          <a:blip r:embed="rId2" cstate="print"/>
          <a:stretch>
            <a:fillRect/>
          </a:stretch>
        </p:blipFill>
        <p:spPr bwMode="auto">
          <a:xfrm>
            <a:off x="7454895" y="6431779"/>
            <a:ext cx="1368430" cy="287344"/>
          </a:xfrm>
          <a:prstGeom prst="rect">
            <a:avLst/>
          </a:prstGeom>
          <a:noFill/>
          <a:ln>
            <a:noFill/>
          </a:ln>
          <a:extLst>
            <a:ext uri="{53640926-AAD7-44D8-BBD7-CCE9431645EC}">
              <a14:shadowObscured xmlns:a14="http://schemas.microsoft.com/office/drawing/2010/main"/>
            </a:ext>
          </a:extLst>
        </p:spPr>
      </p:pic>
      <p:pic>
        <p:nvPicPr>
          <p:cNvPr id="10" name="Image 3" descr="http://gtb.societegenerale.com/wp-content/themes/gtb/img/logo-vf.png"/>
          <p:cNvPicPr>
            <a:picLocks noChangeAspect="1"/>
          </p:cNvPicPr>
          <p:nvPr userDrawn="1"/>
        </p:nvPicPr>
        <p:blipFill>
          <a:blip r:embed="rId3" cstate="print"/>
          <a:stretch>
            <a:fillRect/>
          </a:stretch>
        </p:blipFill>
        <p:spPr bwMode="auto">
          <a:xfrm>
            <a:off x="327152" y="6405344"/>
            <a:ext cx="1277577" cy="3348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27169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Cover_4">
    <p:spTree>
      <p:nvGrpSpPr>
        <p:cNvPr id="1" name=""/>
        <p:cNvGrpSpPr/>
        <p:nvPr/>
      </p:nvGrpSpPr>
      <p:grpSpPr>
        <a:xfrm>
          <a:off x="0" y="0"/>
          <a:ext cx="0" cy="0"/>
          <a:chOff x="0" y="0"/>
          <a:chExt cx="0" cy="0"/>
        </a:xfrm>
      </p:grpSpPr>
      <p:pic>
        <p:nvPicPr>
          <p:cNvPr id="20" name="Image 5" descr="http://gtb.societegenerale.com/wp-content/themes/gtb/img/logo-vf.png"/>
          <p:cNvPicPr/>
          <p:nvPr userDrawn="1"/>
        </p:nvPicPr>
        <p:blipFill>
          <a:blip r:embed="rId2" cstate="print"/>
          <a:stretch>
            <a:fillRect/>
          </a:stretch>
        </p:blipFill>
        <p:spPr bwMode="auto">
          <a:xfrm>
            <a:off x="7454895" y="6431779"/>
            <a:ext cx="1368430" cy="287344"/>
          </a:xfrm>
          <a:prstGeom prst="rect">
            <a:avLst/>
          </a:prstGeom>
          <a:noFill/>
          <a:ln>
            <a:noFill/>
          </a:ln>
          <a:extLst>
            <a:ext uri="{53640926-AAD7-44D8-BBD7-CCE9431645EC}">
              <a14:shadowObscured xmlns:a14="http://schemas.microsoft.com/office/drawing/2010/main"/>
            </a:ext>
          </a:extLst>
        </p:spPr>
      </p:pic>
      <p:sp>
        <p:nvSpPr>
          <p:cNvPr id="13" name="Rectangle 12"/>
          <p:cNvSpPr/>
          <p:nvPr userDrawn="1"/>
        </p:nvSpPr>
        <p:spPr bwMode="auto">
          <a:xfrm>
            <a:off x="3206381" y="1605000"/>
            <a:ext cx="2736000" cy="3648000"/>
          </a:xfrm>
          <a:prstGeom prst="rect">
            <a:avLst/>
          </a:prstGeom>
          <a:solidFill>
            <a:srgbClr val="E60028"/>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378"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noProof="0">
              <a:ln>
                <a:noFill/>
              </a:ln>
              <a:solidFill>
                <a:schemeClr val="bg1"/>
              </a:solidFill>
              <a:effectLst/>
              <a:latin typeface="Arial" charset="0"/>
              <a:cs typeface="Arial" charset="0"/>
            </a:endParaRPr>
          </a:p>
        </p:txBody>
      </p:sp>
      <p:sp>
        <p:nvSpPr>
          <p:cNvPr id="14" name="Subtitle 2"/>
          <p:cNvSpPr>
            <a:spLocks noGrp="1"/>
          </p:cNvSpPr>
          <p:nvPr>
            <p:ph type="subTitle" idx="1" hasCustomPrompt="1"/>
          </p:nvPr>
        </p:nvSpPr>
        <p:spPr>
          <a:xfrm>
            <a:off x="3233739" y="3864885"/>
            <a:ext cx="2681286" cy="903700"/>
          </a:xfrm>
          <a:prstGeom prst="rect">
            <a:avLst/>
          </a:prstGeom>
          <a:noFill/>
        </p:spPr>
        <p:txBody>
          <a:bodyPr wrap="square" lIns="36000" tIns="36000" rIns="36000" bIns="36000" rtlCol="0" anchor="t">
            <a:spAutoFit/>
          </a:bodyPr>
          <a:lstStyle>
            <a:lvl1pPr marL="0" indent="0" algn="ctr" defTabSz="914378" rtl="0" eaLnBrk="1" latinLnBrk="0" hangingPunct="1">
              <a:spcBef>
                <a:spcPts val="900"/>
              </a:spcBef>
              <a:buClr>
                <a:schemeClr val="tx2"/>
              </a:buClr>
              <a:buSzPct val="90000"/>
              <a:buFont typeface="Wingdings" pitchFamily="2" charset="2"/>
              <a:buNone/>
              <a:defRPr lang="en-GB" sz="1800" b="0" kern="1200" cap="all" spc="200" baseline="0" dirty="0">
                <a:solidFill>
                  <a:schemeClr val="bg1"/>
                </a:solidFill>
                <a:latin typeface="Arial Narrow" pitchFamily="34" charset="0"/>
                <a:ea typeface="+mn-ea"/>
                <a:cs typeface="+mn-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fr-FR" noProof="0"/>
              <a:t>Cliquer pour ajouter un sous-titre</a:t>
            </a:r>
          </a:p>
        </p:txBody>
      </p:sp>
      <p:sp>
        <p:nvSpPr>
          <p:cNvPr id="16" name="Title 1"/>
          <p:cNvSpPr>
            <a:spLocks noGrp="1"/>
          </p:cNvSpPr>
          <p:nvPr>
            <p:ph type="ctrTitle" hasCustomPrompt="1"/>
          </p:nvPr>
        </p:nvSpPr>
        <p:spPr>
          <a:xfrm>
            <a:off x="3233739" y="2751062"/>
            <a:ext cx="2681286" cy="626701"/>
          </a:xfrm>
          <a:noFill/>
        </p:spPr>
        <p:txBody>
          <a:bodyPr wrap="square" lIns="36000" tIns="36000" rIns="36000" bIns="36000" rtlCol="0" anchor="b">
            <a:spAutoFit/>
          </a:bodyPr>
          <a:lstStyle>
            <a:lvl1pPr marL="0" algn="ctr" defTabSz="914378" rtl="0" eaLnBrk="1" fontAlgn="base" latinLnBrk="0" hangingPunct="1">
              <a:lnSpc>
                <a:spcPct val="90000"/>
              </a:lnSpc>
              <a:spcBef>
                <a:spcPct val="0"/>
              </a:spcBef>
              <a:spcAft>
                <a:spcPct val="0"/>
              </a:spcAft>
              <a:buNone/>
              <a:defRPr lang="en-GB" sz="2000" b="1" kern="1200" spc="200" baseline="0" dirty="0">
                <a:solidFill>
                  <a:schemeClr val="bg1"/>
                </a:solidFill>
                <a:latin typeface="Arial Narrow" pitchFamily="34" charset="0"/>
                <a:ea typeface="+mn-ea"/>
                <a:cs typeface="+mn-cs"/>
              </a:defRPr>
            </a:lvl1pPr>
          </a:lstStyle>
          <a:p>
            <a:r>
              <a:rPr lang="fr-FR" noProof="0"/>
              <a:t>Cliquer pour ajouter un titre</a:t>
            </a:r>
          </a:p>
        </p:txBody>
      </p:sp>
      <p:sp>
        <p:nvSpPr>
          <p:cNvPr id="25" name="Text Placeholder 15"/>
          <p:cNvSpPr>
            <a:spLocks noGrp="1"/>
          </p:cNvSpPr>
          <p:nvPr>
            <p:ph type="body" sz="quarter" idx="15" hasCustomPrompt="1"/>
          </p:nvPr>
        </p:nvSpPr>
        <p:spPr>
          <a:xfrm>
            <a:off x="6879918" y="197727"/>
            <a:ext cx="1943408" cy="195814"/>
          </a:xfrm>
          <a:noFill/>
        </p:spPr>
        <p:txBody>
          <a:bodyPr wrap="none" lIns="36000" tIns="36000" rIns="36000" bIns="36000" rtlCol="0" anchor="ctr">
            <a:spAutoFit/>
          </a:bodyPr>
          <a:lstStyle>
            <a:lvl1pPr marL="0" indent="0" algn="r" defTabSz="914378" rtl="0" eaLnBrk="1" latinLnBrk="0" hangingPunct="1">
              <a:spcBef>
                <a:spcPts val="0"/>
              </a:spcBef>
              <a:buNone/>
              <a:defRPr lang="en-US" sz="800" b="0" kern="1200" cap="all" spc="200" baseline="0" dirty="0">
                <a:solidFill>
                  <a:schemeClr val="tx1"/>
                </a:solidFill>
                <a:latin typeface="Arial Narrow" pitchFamily="34" charset="0"/>
                <a:ea typeface="+mn-ea"/>
                <a:cs typeface="+mn-cs"/>
              </a:defRPr>
            </a:lvl1pPr>
          </a:lstStyle>
          <a:p>
            <a:pPr lvl="0"/>
            <a:r>
              <a:rPr lang="fr-FR" noProof="0"/>
              <a:t>Niveau de confidentialité</a:t>
            </a:r>
          </a:p>
        </p:txBody>
      </p:sp>
      <p:sp>
        <p:nvSpPr>
          <p:cNvPr id="17" name="Text Placeholder 15"/>
          <p:cNvSpPr>
            <a:spLocks noGrp="1"/>
          </p:cNvSpPr>
          <p:nvPr>
            <p:ph type="body" sz="quarter" idx="13" hasCustomPrompt="1"/>
          </p:nvPr>
        </p:nvSpPr>
        <p:spPr>
          <a:xfrm>
            <a:off x="4346471" y="5760745"/>
            <a:ext cx="455821" cy="226591"/>
          </a:xfrm>
          <a:noFill/>
        </p:spPr>
        <p:txBody>
          <a:bodyPr wrap="none" lIns="36000" tIns="36000" rIns="36000" bIns="36000" rtlCol="0" anchor="ctr">
            <a:spAutoFit/>
          </a:bodyPr>
          <a:lstStyle>
            <a:lvl1pPr marL="0" indent="0" algn="ctr" defTabSz="914378" rtl="0" eaLnBrk="1" latinLnBrk="0" hangingPunct="1">
              <a:spcBef>
                <a:spcPts val="0"/>
              </a:spcBef>
              <a:buNone/>
              <a:defRPr lang="en-US" sz="1000" b="0" kern="1200" cap="all" spc="200" baseline="0" dirty="0">
                <a:solidFill>
                  <a:schemeClr val="tx1"/>
                </a:solidFill>
                <a:latin typeface="Arial Narrow" pitchFamily="34" charset="0"/>
                <a:ea typeface="+mn-ea"/>
                <a:cs typeface="+mn-cs"/>
              </a:defRPr>
            </a:lvl1pPr>
          </a:lstStyle>
          <a:p>
            <a:pPr lvl="0"/>
            <a:r>
              <a:rPr lang="fr-FR" noProof="0" dirty="0"/>
              <a:t>DATE</a:t>
            </a:r>
          </a:p>
        </p:txBody>
      </p:sp>
      <p:sp>
        <p:nvSpPr>
          <p:cNvPr id="19" name="Rectangle 2"/>
          <p:cNvSpPr>
            <a:spLocks noChangeArrowheads="1"/>
          </p:cNvSpPr>
          <p:nvPr userDrawn="1"/>
        </p:nvSpPr>
        <p:spPr bwMode="auto">
          <a:xfrm>
            <a:off x="4520381" y="5462800"/>
            <a:ext cx="108000" cy="144000"/>
          </a:xfrm>
          <a:prstGeom prst="rect">
            <a:avLst/>
          </a:prstGeom>
          <a:solidFill>
            <a:schemeClr val="bg2"/>
          </a:solidFill>
          <a:ln w="9525">
            <a:noFill/>
            <a:miter lim="800000"/>
            <a:headEnd/>
            <a:tailEnd/>
          </a:ln>
          <a:effectLst/>
        </p:spPr>
        <p:txBody>
          <a:bodyPr wrap="none" anchor="ctr"/>
          <a:lstStyle/>
          <a:p>
            <a:pPr algn="ctr"/>
            <a:endParaRPr lang="fr-FR" sz="1800" noProof="0">
              <a:solidFill>
                <a:schemeClr val="bg2"/>
              </a:solidFill>
            </a:endParaRPr>
          </a:p>
        </p:txBody>
      </p:sp>
      <p:sp>
        <p:nvSpPr>
          <p:cNvPr id="22" name="Picture Placeholder 19"/>
          <p:cNvSpPr>
            <a:spLocks noGrp="1"/>
          </p:cNvSpPr>
          <p:nvPr>
            <p:ph type="pic" sz="quarter" idx="16" hasCustomPrompt="1"/>
          </p:nvPr>
        </p:nvSpPr>
        <p:spPr>
          <a:xfrm>
            <a:off x="325438" y="1605000"/>
            <a:ext cx="2736000" cy="3648000"/>
          </a:xfrm>
          <a:ln>
            <a:noFill/>
          </a:ln>
        </p:spPr>
        <p:txBody>
          <a:bodyPr anchor="ctr">
            <a:noAutofit/>
          </a:bodyPr>
          <a:lstStyle>
            <a:lvl1pPr algn="ctr">
              <a:buNone/>
              <a:defRPr i="1" baseline="0">
                <a:solidFill>
                  <a:schemeClr val="tx2">
                    <a:lumMod val="75000"/>
                  </a:schemeClr>
                </a:solidFill>
              </a:defRPr>
            </a:lvl1pPr>
          </a:lstStyle>
          <a:p>
            <a:r>
              <a:rPr lang="fr-FR" noProof="0"/>
              <a:t>Cliquer pour ajouter une image</a:t>
            </a:r>
          </a:p>
        </p:txBody>
      </p:sp>
      <p:sp>
        <p:nvSpPr>
          <p:cNvPr id="31" name="Picture Placeholder 19"/>
          <p:cNvSpPr>
            <a:spLocks noGrp="1"/>
          </p:cNvSpPr>
          <p:nvPr>
            <p:ph type="pic" sz="quarter" idx="17" hasCustomPrompt="1"/>
          </p:nvPr>
        </p:nvSpPr>
        <p:spPr>
          <a:xfrm>
            <a:off x="6087325" y="1605000"/>
            <a:ext cx="2736000" cy="3648000"/>
          </a:xfrm>
          <a:ln>
            <a:noFill/>
          </a:ln>
        </p:spPr>
        <p:txBody>
          <a:bodyPr anchor="ctr">
            <a:noAutofit/>
          </a:bodyPr>
          <a:lstStyle>
            <a:lvl1pPr algn="ctr">
              <a:buNone/>
              <a:defRPr i="1" baseline="0">
                <a:solidFill>
                  <a:schemeClr val="tx2">
                    <a:lumMod val="75000"/>
                  </a:schemeClr>
                </a:solidFill>
              </a:defRPr>
            </a:lvl1pPr>
          </a:lstStyle>
          <a:p>
            <a:r>
              <a:rPr lang="fr-FR" noProof="0"/>
              <a:t>Cliquer pour ajouter une image</a:t>
            </a:r>
          </a:p>
        </p:txBody>
      </p:sp>
      <p:sp>
        <p:nvSpPr>
          <p:cNvPr id="15" name="Rectangle 14"/>
          <p:cNvSpPr/>
          <p:nvPr userDrawn="1"/>
        </p:nvSpPr>
        <p:spPr bwMode="auto">
          <a:xfrm>
            <a:off x="4381499" y="3590225"/>
            <a:ext cx="385764" cy="62197"/>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378"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noProof="0">
              <a:ln>
                <a:noFill/>
              </a:ln>
              <a:solidFill>
                <a:srgbClr val="000000"/>
              </a:solidFill>
              <a:effectLst/>
              <a:latin typeface="Arial" charset="0"/>
              <a:cs typeface="Arial" charset="0"/>
            </a:endParaRPr>
          </a:p>
        </p:txBody>
      </p:sp>
      <p:sp>
        <p:nvSpPr>
          <p:cNvPr id="18" name="Text Placeholder 15"/>
          <p:cNvSpPr>
            <a:spLocks noGrp="1"/>
          </p:cNvSpPr>
          <p:nvPr>
            <p:ph type="body" sz="quarter" idx="18" hasCustomPrompt="1"/>
          </p:nvPr>
        </p:nvSpPr>
        <p:spPr>
          <a:xfrm>
            <a:off x="325438" y="171046"/>
            <a:ext cx="1082027" cy="226591"/>
          </a:xfrm>
          <a:noFill/>
        </p:spPr>
        <p:txBody>
          <a:bodyPr vert="horz" wrap="none" lIns="0" tIns="36000" rIns="0" bIns="36000" rtlCol="0" anchor="ctr">
            <a:spAutoFit/>
          </a:bodyPr>
          <a:lstStyle>
            <a:lvl1pPr marL="0" indent="0" algn="l" defTabSz="914378" rtl="0" eaLnBrk="1" latinLnBrk="0" hangingPunct="1">
              <a:spcBef>
                <a:spcPts val="0"/>
              </a:spcBef>
              <a:buClr>
                <a:schemeClr val="tx2">
                  <a:lumMod val="75000"/>
                </a:schemeClr>
              </a:buClr>
              <a:buSzPct val="90000"/>
              <a:buFont typeface="Wingdings" pitchFamily="2" charset="2"/>
              <a:buNone/>
              <a:defRPr kumimoji="0" lang="fr-FR" sz="1000" b="1" i="0" u="none" strike="noStrike" kern="1200" cap="all" spc="200" normalizeH="0" baseline="0" noProof="0" dirty="0">
                <a:ln>
                  <a:noFill/>
                </a:ln>
                <a:solidFill>
                  <a:schemeClr val="bg1">
                    <a:lumMod val="50000"/>
                  </a:schemeClr>
                </a:solidFill>
                <a:effectLst/>
                <a:uLnTx/>
                <a:uFillTx/>
                <a:latin typeface="Arial Narrow" pitchFamily="34" charset="0"/>
                <a:ea typeface="+mn-ea"/>
                <a:cs typeface="+mn-cs"/>
              </a:defRPr>
            </a:lvl1pPr>
          </a:lstStyle>
          <a:p>
            <a:pPr lvl="0"/>
            <a:r>
              <a:rPr lang="fr-FR" noProof="0" dirty="0"/>
              <a:t>département</a:t>
            </a:r>
          </a:p>
        </p:txBody>
      </p:sp>
      <p:pic>
        <p:nvPicPr>
          <p:cNvPr id="21" name="Image 3" descr="http://gtb.societegenerale.com/wp-content/themes/gtb/img/logo-vf.png"/>
          <p:cNvPicPr>
            <a:picLocks noChangeAspect="1"/>
          </p:cNvPicPr>
          <p:nvPr userDrawn="1"/>
        </p:nvPicPr>
        <p:blipFill>
          <a:blip r:embed="rId3" cstate="print"/>
          <a:stretch>
            <a:fillRect/>
          </a:stretch>
        </p:blipFill>
        <p:spPr bwMode="auto">
          <a:xfrm>
            <a:off x="327152" y="6405344"/>
            <a:ext cx="1277577" cy="3348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067067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Subtitle 2"/>
          <p:cNvSpPr>
            <a:spLocks noGrp="1"/>
          </p:cNvSpPr>
          <p:nvPr>
            <p:ph type="subTitle" idx="1" hasCustomPrompt="1"/>
          </p:nvPr>
        </p:nvSpPr>
        <p:spPr>
          <a:xfrm>
            <a:off x="325438" y="3198825"/>
            <a:ext cx="8497887"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6" name="Title 1"/>
          <p:cNvSpPr>
            <a:spLocks noGrp="1"/>
          </p:cNvSpPr>
          <p:nvPr>
            <p:ph type="ctrTitle" hasCustomPrompt="1"/>
          </p:nvPr>
        </p:nvSpPr>
        <p:spPr>
          <a:xfrm>
            <a:off x="325438" y="2639975"/>
            <a:ext cx="8497887"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17" name="Text Placeholder 15"/>
          <p:cNvSpPr>
            <a:spLocks noGrp="1"/>
          </p:cNvSpPr>
          <p:nvPr>
            <p:ph type="body" sz="quarter" idx="13" hasCustomPrompt="1"/>
          </p:nvPr>
        </p:nvSpPr>
        <p:spPr>
          <a:xfrm>
            <a:off x="4319982" y="4626866"/>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19" name="Rectangle 2"/>
          <p:cNvSpPr>
            <a:spLocks noChangeArrowheads="1"/>
          </p:cNvSpPr>
          <p:nvPr userDrawn="1"/>
        </p:nvSpPr>
        <p:spPr bwMode="auto">
          <a:xfrm>
            <a:off x="4542349" y="4286625"/>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0" name="Rectangle 2"/>
          <p:cNvSpPr>
            <a:spLocks noChangeArrowheads="1"/>
          </p:cNvSpPr>
          <p:nvPr userDrawn="1"/>
        </p:nvSpPr>
        <p:spPr bwMode="auto">
          <a:xfrm>
            <a:off x="4542349" y="5121650"/>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1" name="Rectangle 20"/>
          <p:cNvSpPr/>
          <p:nvPr userDrawn="1"/>
        </p:nvSpPr>
        <p:spPr bwMode="auto">
          <a:xfrm>
            <a:off x="4276406" y="167640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24" name="Text Placeholder 15"/>
          <p:cNvSpPr>
            <a:spLocks noGrp="1"/>
          </p:cNvSpPr>
          <p:nvPr>
            <p:ph type="body" sz="quarter" idx="14" hasCustomPrompt="1"/>
          </p:nvPr>
        </p:nvSpPr>
        <p:spPr>
          <a:xfrm>
            <a:off x="4122011" y="1092963"/>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25" name="Text Placeholder 15"/>
          <p:cNvSpPr>
            <a:spLocks noGrp="1"/>
          </p:cNvSpPr>
          <p:nvPr>
            <p:ph type="body" sz="quarter" idx="15" hasCustomPrompt="1"/>
          </p:nvPr>
        </p:nvSpPr>
        <p:spPr>
          <a:xfrm>
            <a:off x="6684919" y="239486"/>
            <a:ext cx="2138406" cy="123111"/>
          </a:xfrm>
          <a:noFill/>
        </p:spPr>
        <p:txBody>
          <a:bodyPr wrap="none" lIns="0" tIns="0" rIns="0" bIns="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cxnSp>
        <p:nvCxnSpPr>
          <p:cNvPr id="31" name="Straight Connector 30"/>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8"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48144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 with picture">
    <p:spTree>
      <p:nvGrpSpPr>
        <p:cNvPr id="1" name=""/>
        <p:cNvGrpSpPr/>
        <p:nvPr/>
      </p:nvGrpSpPr>
      <p:grpSpPr>
        <a:xfrm>
          <a:off x="0" y="0"/>
          <a:ext cx="0" cy="0"/>
          <a:chOff x="0" y="0"/>
          <a:chExt cx="0" cy="0"/>
        </a:xfrm>
      </p:grpSpPr>
      <p:sp>
        <p:nvSpPr>
          <p:cNvPr id="13" name="Subtitle 2"/>
          <p:cNvSpPr>
            <a:spLocks noGrp="1"/>
          </p:cNvSpPr>
          <p:nvPr>
            <p:ph type="subTitle" idx="1" hasCustomPrompt="1"/>
          </p:nvPr>
        </p:nvSpPr>
        <p:spPr>
          <a:xfrm>
            <a:off x="325438" y="2036775"/>
            <a:ext cx="8498064"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5" name="Title 1"/>
          <p:cNvSpPr>
            <a:spLocks noGrp="1"/>
          </p:cNvSpPr>
          <p:nvPr>
            <p:ph type="ctrTitle" hasCustomPrompt="1"/>
          </p:nvPr>
        </p:nvSpPr>
        <p:spPr>
          <a:xfrm>
            <a:off x="325438" y="1477925"/>
            <a:ext cx="8498064"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26" name="Text Placeholder 15"/>
          <p:cNvSpPr>
            <a:spLocks noGrp="1"/>
          </p:cNvSpPr>
          <p:nvPr>
            <p:ph type="body" sz="quarter" idx="13" hasCustomPrompt="1"/>
          </p:nvPr>
        </p:nvSpPr>
        <p:spPr>
          <a:xfrm>
            <a:off x="4321265" y="5568368"/>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27" name="Rectangle 2"/>
          <p:cNvSpPr>
            <a:spLocks noChangeArrowheads="1"/>
          </p:cNvSpPr>
          <p:nvPr userDrawn="1"/>
        </p:nvSpPr>
        <p:spPr bwMode="auto">
          <a:xfrm>
            <a:off x="4543631" y="5228127"/>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8" name="Rectangle 2"/>
          <p:cNvSpPr>
            <a:spLocks noChangeArrowheads="1"/>
          </p:cNvSpPr>
          <p:nvPr userDrawn="1"/>
        </p:nvSpPr>
        <p:spPr bwMode="auto">
          <a:xfrm>
            <a:off x="4543631" y="6063152"/>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9" name="Rectangle 28"/>
          <p:cNvSpPr/>
          <p:nvPr userDrawn="1"/>
        </p:nvSpPr>
        <p:spPr bwMode="auto">
          <a:xfrm>
            <a:off x="4277688" y="112395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30" name="Text Placeholder 15"/>
          <p:cNvSpPr>
            <a:spLocks noGrp="1"/>
          </p:cNvSpPr>
          <p:nvPr>
            <p:ph type="body" sz="quarter" idx="14" hasCustomPrompt="1"/>
          </p:nvPr>
        </p:nvSpPr>
        <p:spPr>
          <a:xfrm>
            <a:off x="4122011" y="664338"/>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31" name="Text Placeholder 15"/>
          <p:cNvSpPr>
            <a:spLocks noGrp="1"/>
          </p:cNvSpPr>
          <p:nvPr>
            <p:ph type="body" sz="quarter" idx="15" hasCustomPrompt="1"/>
          </p:nvPr>
        </p:nvSpPr>
        <p:spPr>
          <a:xfrm>
            <a:off x="6612216" y="203135"/>
            <a:ext cx="2211109" cy="195814"/>
          </a:xfrm>
          <a:noFill/>
        </p:spPr>
        <p:txBody>
          <a:bodyPr wrap="none" lIns="36000" tIns="36000" rIns="36000" bIns="3600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sp>
        <p:nvSpPr>
          <p:cNvPr id="32" name="Picture Placeholder 19"/>
          <p:cNvSpPr>
            <a:spLocks noGrp="1"/>
          </p:cNvSpPr>
          <p:nvPr>
            <p:ph type="pic" sz="quarter" idx="16" hasCustomPrompt="1"/>
          </p:nvPr>
        </p:nvSpPr>
        <p:spPr>
          <a:xfrm>
            <a:off x="322852" y="2640013"/>
            <a:ext cx="8500474" cy="2413000"/>
          </a:xfrm>
        </p:spPr>
        <p:txBody>
          <a:bodyPr anchor="ctr">
            <a:noAutofit/>
          </a:bodyPr>
          <a:lstStyle>
            <a:lvl1pPr algn="ctr">
              <a:buNone/>
              <a:defRPr i="1" baseline="0">
                <a:solidFill>
                  <a:schemeClr val="tx2">
                    <a:lumMod val="75000"/>
                  </a:schemeClr>
                </a:solidFill>
              </a:defRPr>
            </a:lvl1pPr>
          </a:lstStyle>
          <a:p>
            <a:r>
              <a:rPr lang="fr-FR" dirty="0"/>
              <a:t>Click to insert picture</a:t>
            </a:r>
            <a:endParaRPr lang="en-US" dirty="0"/>
          </a:p>
        </p:txBody>
      </p:sp>
      <p:cxnSp>
        <p:nvCxnSpPr>
          <p:cNvPr id="35" name="Straight Connector 34"/>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7"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9"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33947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25437" y="1193800"/>
            <a:ext cx="8497887" cy="169277"/>
          </a:xfrm>
          <a:prstGeom prst="rect">
            <a:avLst/>
          </a:prstGeom>
        </p:spPr>
        <p:txBody>
          <a:bodyPr wrap="square" rIns="0">
            <a:spAutoFit/>
          </a:bodyPr>
          <a:lstStyle>
            <a:lvl1pPr marL="0" indent="0">
              <a:spcBef>
                <a:spcPts val="1100"/>
              </a:spcBef>
              <a:spcAft>
                <a:spcPts val="0"/>
              </a:spcAft>
              <a:buFontTx/>
              <a:buNone/>
              <a:defRPr sz="1100" b="0" i="1">
                <a:solidFill>
                  <a:schemeClr val="tx1"/>
                </a:solidFill>
              </a:defRPr>
            </a:lvl1pPr>
            <a:lvl2pPr marL="0" indent="0">
              <a:spcBef>
                <a:spcPts val="600"/>
              </a:spcBef>
              <a:buFontTx/>
              <a:buNone/>
              <a:defRPr sz="1100" b="1" i="1">
                <a:solidFill>
                  <a:schemeClr val="tx2"/>
                </a:solidFill>
              </a:defRPr>
            </a:lvl2pPr>
            <a:lvl3pPr marL="144000" indent="-144000">
              <a:spcBef>
                <a:spcPts val="200"/>
              </a:spcBef>
              <a:buClr>
                <a:schemeClr val="tx2"/>
              </a:buClr>
              <a:buSzPct val="90000"/>
              <a:buFont typeface="Wingdings" pitchFamily="2" charset="2"/>
              <a:buChar char=""/>
              <a:defRPr sz="1100" i="1"/>
            </a:lvl3pPr>
            <a:lvl4pPr marL="252000" indent="-108000">
              <a:spcBef>
                <a:spcPts val="100"/>
              </a:spcBef>
              <a:buClr>
                <a:schemeClr val="tx2"/>
              </a:buClr>
              <a:buSzPct val="90000"/>
              <a:buFont typeface="Arial" pitchFamily="34" charset="0"/>
              <a:buChar char="●"/>
              <a:defRPr sz="1100" i="1"/>
            </a:lvl4pPr>
            <a:lvl5pPr marL="360000" indent="-108000">
              <a:spcBef>
                <a:spcPts val="100"/>
              </a:spcBef>
              <a:buClr>
                <a:schemeClr val="tx2"/>
              </a:buClr>
              <a:buSzPct val="90000"/>
              <a:buFont typeface="Wingdings 3" pitchFamily="18" charset="2"/>
              <a:buChar char=""/>
              <a:defRPr sz="1100" i="1"/>
            </a:lvl5pPr>
          </a:lstStyle>
          <a:p>
            <a:pPr lvl="0"/>
            <a:r>
              <a:rPr lang="en-US"/>
              <a:t>Click to edit Master text styles</a:t>
            </a:r>
          </a:p>
        </p:txBody>
      </p:sp>
      <p:sp>
        <p:nvSpPr>
          <p:cNvPr id="5"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Tree>
    <p:extLst>
      <p:ext uri="{BB962C8B-B14F-4D97-AF65-F5344CB8AC3E}">
        <p14:creationId xmlns:p14="http://schemas.microsoft.com/office/powerpoint/2010/main" val="18050936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5" name="Content Placeholder 2"/>
          <p:cNvSpPr>
            <a:spLocks noGrp="1"/>
          </p:cNvSpPr>
          <p:nvPr>
            <p:ph idx="1" hasCustomPrompt="1"/>
          </p:nvPr>
        </p:nvSpPr>
        <p:spPr>
          <a:xfrm>
            <a:off x="325437" y="1431925"/>
            <a:ext cx="8497887" cy="477054"/>
          </a:xfrm>
        </p:spPr>
        <p:txBody>
          <a:bodyPr rIns="0"/>
          <a:lstStyle>
            <a:lvl1pPr marL="360000" indent="-360000">
              <a:spcBef>
                <a:spcPts val="1600"/>
              </a:spcBef>
              <a:spcAft>
                <a:spcPts val="400"/>
              </a:spcAft>
              <a:buClr>
                <a:srgbClr val="E60028"/>
              </a:buClr>
              <a:buSzPct val="100000"/>
              <a:buFont typeface="+mj-lt"/>
              <a:buNone/>
              <a:tabLst>
                <a:tab pos="8429625" algn="r"/>
              </a:tabLst>
              <a:defRPr sz="1400" b="0" cap="all" baseline="0">
                <a:solidFill>
                  <a:srgbClr val="E60028"/>
                </a:solidFill>
              </a:defRPr>
            </a:lvl1pPr>
            <a:lvl2pPr marL="720000" indent="-360000">
              <a:spcBef>
                <a:spcPts val="200"/>
              </a:spcBef>
              <a:buClrTx/>
              <a:buSzPct val="100000"/>
              <a:buFont typeface="+mj-lt"/>
              <a:buAutoNum type="alphaUcPeriod"/>
              <a:tabLst>
                <a:tab pos="8429625" algn="r"/>
              </a:tabLst>
              <a:defRPr sz="1200" cap="none" baseline="0"/>
            </a:lvl2pPr>
            <a:lvl3pPr marL="360000" indent="0">
              <a:spcBef>
                <a:spcPts val="2800"/>
              </a:spcBef>
              <a:buNone/>
              <a:tabLst>
                <a:tab pos="8429625" algn="r"/>
              </a:tabLst>
              <a:defRPr sz="1400" b="0" cap="all" baseline="0">
                <a:solidFill>
                  <a:srgbClr val="E60028"/>
                </a:solidFill>
              </a:defRPr>
            </a:lvl3pPr>
            <a:lvl4pPr marL="720000" indent="-360000">
              <a:spcBef>
                <a:spcPts val="200"/>
              </a:spcBef>
              <a:buClrTx/>
              <a:buFont typeface="+mj-lt"/>
              <a:buAutoNum type="alphaUcPeriod"/>
              <a:tabLst>
                <a:tab pos="8429625" algn="r"/>
              </a:tabLst>
              <a:defRPr sz="1200" cap="none" baseline="0"/>
            </a:lvl4pPr>
            <a:lvl5pPr marL="540000" indent="0">
              <a:buNone/>
              <a:tabLst>
                <a:tab pos="7988300" algn="r"/>
              </a:tabLst>
              <a:defRPr sz="800" cap="all" baseline="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622407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 Graphique">
    <p:spTree>
      <p:nvGrpSpPr>
        <p:cNvPr id="1" name=""/>
        <p:cNvGrpSpPr/>
        <p:nvPr/>
      </p:nvGrpSpPr>
      <p:grpSpPr>
        <a:xfrm>
          <a:off x="0" y="0"/>
          <a:ext cx="0" cy="0"/>
          <a:chOff x="0" y="0"/>
          <a:chExt cx="0" cy="0"/>
        </a:xfrm>
      </p:grpSpPr>
      <p:sp>
        <p:nvSpPr>
          <p:cNvPr id="11" name="Rectangle 10"/>
          <p:cNvSpPr/>
          <p:nvPr userDrawn="1"/>
        </p:nvSpPr>
        <p:spPr bwMode="auto">
          <a:xfrm>
            <a:off x="2921523" y="1561863"/>
            <a:ext cx="3317352" cy="3317352"/>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2" name="Rectangle 11"/>
          <p:cNvSpPr/>
          <p:nvPr userDrawn="1"/>
        </p:nvSpPr>
        <p:spPr bwMode="auto">
          <a:xfrm>
            <a:off x="4278256" y="3182176"/>
            <a:ext cx="603886" cy="73024"/>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2919413" y="3224535"/>
            <a:ext cx="3309937"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1"/>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5975" y="2249604"/>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1"/>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cxnSp>
        <p:nvCxnSpPr>
          <p:cNvPr id="20" name="Straight Connector 19"/>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6"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99448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 Text">
    <p:spTree>
      <p:nvGrpSpPr>
        <p:cNvPr id="1" name=""/>
        <p:cNvGrpSpPr/>
        <p:nvPr/>
      </p:nvGrpSpPr>
      <p:grpSpPr>
        <a:xfrm>
          <a:off x="0" y="0"/>
          <a:ext cx="0" cy="0"/>
          <a:chOff x="0" y="0"/>
          <a:chExt cx="0" cy="0"/>
        </a:xfrm>
      </p:grpSpPr>
      <p:sp>
        <p:nvSpPr>
          <p:cNvPr id="12" name="Rectangle 11"/>
          <p:cNvSpPr/>
          <p:nvPr userDrawn="1"/>
        </p:nvSpPr>
        <p:spPr bwMode="auto">
          <a:xfrm>
            <a:off x="4272439" y="2364497"/>
            <a:ext cx="603886" cy="73024"/>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325439" y="2520013"/>
            <a:ext cx="8497886"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2"/>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0158" y="1431925"/>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2"/>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sp>
        <p:nvSpPr>
          <p:cNvPr id="9" name="Subtitle 2"/>
          <p:cNvSpPr>
            <a:spLocks noGrp="1"/>
          </p:cNvSpPr>
          <p:nvPr>
            <p:ph type="subTitle" idx="1" hasCustomPrompt="1"/>
          </p:nvPr>
        </p:nvSpPr>
        <p:spPr>
          <a:xfrm>
            <a:off x="325438" y="3883211"/>
            <a:ext cx="8497887" cy="630942"/>
          </a:xfrm>
          <a:prstGeom prst="rect">
            <a:avLst/>
          </a:prstGeom>
        </p:spPr>
        <p:txBody>
          <a:bodyPr wrap="square" rIns="0">
            <a:spAutoFit/>
          </a:bodyPr>
          <a:lstStyle>
            <a:lvl1pPr marL="0" indent="0" algn="ctr" defTabSz="914400" rtl="0" eaLnBrk="1" latinLnBrk="0" hangingPunct="1">
              <a:spcBef>
                <a:spcPts val="400"/>
              </a:spcBef>
              <a:buClr>
                <a:schemeClr val="tx2"/>
              </a:buClr>
              <a:buSzPct val="90000"/>
              <a:buFont typeface="Wingdings" pitchFamily="2" charset="2"/>
              <a:buNone/>
              <a:defRPr lang="en-US" sz="1800" b="0" kern="1200" cap="none" baseline="0" dirty="0" smtClean="0">
                <a:solidFill>
                  <a:schemeClr val="tx2"/>
                </a:solidFill>
                <a:latin typeface="Arial" pitchFamily="34" charset="0"/>
                <a:ea typeface="+mn-ea"/>
                <a:cs typeface="Arial" pitchFamily="34" charset="0"/>
              </a:defRPr>
            </a:lvl1pPr>
            <a:lvl2pPr marL="0" indent="0" algn="ctr">
              <a:spcBef>
                <a:spcPts val="400"/>
              </a:spcBef>
              <a:buNone/>
              <a:defRPr lang="en-GB" sz="1800" kern="1200" dirty="0">
                <a:solidFill>
                  <a:schemeClr val="tx2">
                    <a:lumMod val="50000"/>
                  </a:schemeClr>
                </a:solidFill>
                <a:latin typeface="Arial" pitchFamily="34" charset="0"/>
                <a:ea typeface="+mn-ea"/>
                <a:cs typeface="Arial" pitchFamily="34" charset="0"/>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a:p>
            <a:pPr marL="0" lvl="1" indent="0" algn="ctr" defTabSz="914400" rtl="0" eaLnBrk="1" latinLnBrk="0" hangingPunct="1">
              <a:spcBef>
                <a:spcPts val="600"/>
              </a:spcBef>
              <a:buClr>
                <a:schemeClr val="tx2"/>
              </a:buClr>
              <a:buFont typeface="Arial" pitchFamily="34" charset="0"/>
              <a:buNone/>
            </a:pPr>
            <a:r>
              <a:rPr lang="en-US" dirty="0"/>
              <a:t>Current section</a:t>
            </a:r>
            <a:endParaRPr lang="en-GB" dirty="0"/>
          </a:p>
        </p:txBody>
      </p:sp>
      <p:cxnSp>
        <p:nvCxnSpPr>
          <p:cNvPr id="18" name="Straight Connector 17"/>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3" descr="http://gtb.societegenerale.com/wp-content/themes/gtb/img/logo-vf.png"/>
          <p:cNvPicPr>
            <a:picLocks noChangeAspect="1"/>
          </p:cNvPicPr>
          <p:nvPr userDrawn="1"/>
        </p:nvPicPr>
        <p:blipFill>
          <a:blip r:embed="rId2" cstate="print"/>
          <a:stretch>
            <a:fillRect/>
          </a:stretch>
        </p:blipFill>
        <p:spPr bwMode="auto">
          <a:xfrm>
            <a:off x="325438" y="6490032"/>
            <a:ext cx="1281003" cy="251110"/>
          </a:xfrm>
          <a:prstGeom prst="rect">
            <a:avLst/>
          </a:prstGeom>
          <a:noFill/>
          <a:ln>
            <a:noFill/>
          </a:ln>
          <a:extLst>
            <a:ext uri="{53640926-AAD7-44D8-BBD7-CCE9431645EC}">
              <a14:shadowObscured xmlns:a14="http://schemas.microsoft.com/office/drawing/2010/main"/>
            </a:ext>
          </a:extLst>
        </p:spPr>
      </p:pic>
      <p:pic>
        <p:nvPicPr>
          <p:cNvPr id="19" name="Image 5" descr="http://gtb.societegenerale.com/wp-content/themes/gtb/img/logo-vf.png"/>
          <p:cNvPicPr/>
          <p:nvPr userDrawn="1"/>
        </p:nvPicPr>
        <p:blipFill>
          <a:blip r:embed="rId3"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41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0" y="260350"/>
            <a:ext cx="2006600" cy="5689600"/>
          </a:xfrm>
        </p:spPr>
        <p:txBody>
          <a:bodyPr vert="eaVert"/>
          <a:lstStyle/>
          <a:p>
            <a:r>
              <a:rPr lang="en-US"/>
              <a:t>Click to edit Master title style</a:t>
            </a:r>
            <a:endParaRPr lang="fr-FR"/>
          </a:p>
        </p:txBody>
      </p:sp>
      <p:sp>
        <p:nvSpPr>
          <p:cNvPr id="3" name="Espace réservé du texte vertical 2"/>
          <p:cNvSpPr>
            <a:spLocks noGrp="1"/>
          </p:cNvSpPr>
          <p:nvPr>
            <p:ph type="body" orient="vert" idx="1"/>
          </p:nvPr>
        </p:nvSpPr>
        <p:spPr>
          <a:xfrm>
            <a:off x="557217" y="260350"/>
            <a:ext cx="5870575" cy="568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7"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9"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8030820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4"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5"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38633015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6"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7"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15541021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Text Placeholder 7"/>
          <p:cNvSpPr>
            <a:spLocks noGrp="1"/>
          </p:cNvSpPr>
          <p:nvPr>
            <p:ph type="body" sz="quarter" idx="11"/>
          </p:nvPr>
        </p:nvSpPr>
        <p:spPr>
          <a:xfrm>
            <a:off x="325437" y="1193800"/>
            <a:ext cx="8497887" cy="1333698"/>
          </a:xfrm>
        </p:spPr>
        <p:txBody>
          <a:bodyPr/>
          <a:lstStyle>
            <a:lvl1pPr>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6"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35579208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ub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8"/>
          <p:cNvSpPr>
            <a:spLocks noGrp="1"/>
          </p:cNvSpPr>
          <p:nvPr>
            <p:ph type="body" sz="quarter" idx="12"/>
          </p:nvPr>
        </p:nvSpPr>
        <p:spPr>
          <a:xfrm>
            <a:off x="325437" y="1193800"/>
            <a:ext cx="8497887"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36877588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lang="en-US" sz="900" b="0" i="1" kern="1200" baseline="0" dirty="0" smtClean="0">
                <a:solidFill>
                  <a:schemeClr val="tx1"/>
                </a:solidFill>
                <a:latin typeface="Arial" pitchFamily="34" charset="0"/>
                <a:ea typeface="+mn-ea"/>
                <a:cs typeface="Arial" pitchFamily="34" charset="0"/>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marL="0" lvl="0" indent="0" algn="l" defTabSz="914400" rtl="0" eaLnBrk="1" latinLnBrk="0" hangingPunct="1">
              <a:spcBef>
                <a:spcPts val="400"/>
              </a:spcBef>
              <a:spcAft>
                <a:spcPts val="0"/>
              </a:spcAft>
              <a:buClr>
                <a:schemeClr val="tx2">
                  <a:lumMod val="50000"/>
                </a:schemeClr>
              </a:buClr>
              <a:buSzPct val="90000"/>
              <a:buFontTx/>
              <a:buNone/>
            </a:pPr>
            <a:r>
              <a:rPr lang="en-US"/>
              <a:t>Click to edit Master text styles</a:t>
            </a:r>
          </a:p>
          <a:p>
            <a:pPr marL="0" lvl="1" indent="0" algn="l" defTabSz="914400" rtl="0" eaLnBrk="1" latinLnBrk="0" hangingPunct="1">
              <a:spcBef>
                <a:spcPts val="400"/>
              </a:spcBef>
              <a:spcAft>
                <a:spcPts val="0"/>
              </a:spcAft>
              <a:buClr>
                <a:schemeClr val="tx2">
                  <a:lumMod val="50000"/>
                </a:schemeClr>
              </a:buClr>
              <a:buSzPct val="90000"/>
              <a:buFontTx/>
              <a:buNone/>
            </a:pPr>
            <a:r>
              <a:rPr lang="en-US"/>
              <a:t>Second level</a:t>
            </a:r>
          </a:p>
          <a:p>
            <a:pPr marL="0" lvl="2" indent="0" algn="l" defTabSz="914400" rtl="0" eaLnBrk="1" latinLnBrk="0" hangingPunct="1">
              <a:spcBef>
                <a:spcPts val="400"/>
              </a:spcBef>
              <a:spcAft>
                <a:spcPts val="0"/>
              </a:spcAft>
              <a:buClr>
                <a:schemeClr val="tx2">
                  <a:lumMod val="50000"/>
                </a:schemeClr>
              </a:buClr>
              <a:buSzPct val="90000"/>
              <a:buFontTx/>
              <a:buNone/>
            </a:pPr>
            <a:r>
              <a:rPr lang="en-US"/>
              <a:t>Third level</a:t>
            </a:r>
          </a:p>
          <a:p>
            <a:pPr marL="0" lvl="3" indent="0" algn="l" defTabSz="914400" rtl="0" eaLnBrk="1" latinLnBrk="0" hangingPunct="1">
              <a:spcBef>
                <a:spcPts val="400"/>
              </a:spcBef>
              <a:spcAft>
                <a:spcPts val="0"/>
              </a:spcAft>
              <a:buClr>
                <a:schemeClr val="tx2">
                  <a:lumMod val="50000"/>
                </a:schemeClr>
              </a:buClr>
              <a:buSzPct val="90000"/>
              <a:buFontTx/>
              <a:buNone/>
            </a:pPr>
            <a:r>
              <a:rPr lang="en-US"/>
              <a:t>Fourth level</a:t>
            </a:r>
          </a:p>
          <a:p>
            <a:pPr marL="0" lvl="4" indent="0" algn="l" defTabSz="914400" rtl="0" eaLnBrk="1" latinLnBrk="0" hangingPunct="1">
              <a:spcBef>
                <a:spcPts val="400"/>
              </a:spcBef>
              <a:spcAft>
                <a:spcPts val="0"/>
              </a:spcAft>
              <a:buClr>
                <a:schemeClr val="tx2">
                  <a:lumMod val="50000"/>
                </a:schemeClr>
              </a:buClr>
              <a:buSzPct val="90000"/>
              <a:buFontTx/>
              <a:buNone/>
            </a:pPr>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8"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19646948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 SubTitle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23719750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sz="900" b="0" i="1">
                <a:solidFill>
                  <a:schemeClr val="tx1"/>
                </a:solidFill>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100000"/>
              <a:buFont typeface="Wingdings 2" pitchFamily="18" charset="2"/>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8" y="1193800"/>
            <a:ext cx="6896100"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
        <p:nvSpPr>
          <p:cNvPr id="10"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Tree>
    <p:extLst>
      <p:ext uri="{BB962C8B-B14F-4D97-AF65-F5344CB8AC3E}">
        <p14:creationId xmlns:p14="http://schemas.microsoft.com/office/powerpoint/2010/main" val="15099209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ub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lumMod val="50000"/>
                </a:schemeClr>
              </a:buClr>
              <a:buSzPct val="90000"/>
              <a:buFont typeface="Wingdings" pitchFamily="2" charset="2"/>
              <a:buChar char=""/>
              <a:defRPr sz="900" i="1"/>
            </a:lvl3pPr>
            <a:lvl4pPr marL="252000" indent="-108000">
              <a:spcBef>
                <a:spcPts val="100"/>
              </a:spcBef>
              <a:buClr>
                <a:schemeClr val="tx2">
                  <a:lumMod val="75000"/>
                </a:schemeClr>
              </a:buClr>
              <a:buSzPct val="90000"/>
              <a:buFont typeface="Wingdings" pitchFamily="2" charset="2"/>
              <a:buChar char="n"/>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pitchFamily="2" charset="2"/>
              <a:buChar char="n"/>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7" y="1193800"/>
            <a:ext cx="6899275"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1"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extLst>
      <p:ext uri="{BB962C8B-B14F-4D97-AF65-F5344CB8AC3E}">
        <p14:creationId xmlns:p14="http://schemas.microsoft.com/office/powerpoint/2010/main" val="23400831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8219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prstClr val="black"/>
                </a:solidFill>
              </a:rPr>
              <a:t>P.</a:t>
            </a:r>
            <a:fld id="{B7965094-D6AC-49FA-BD50-6B5772686C55}" type="slidenum">
              <a:rPr lang="fr-FR">
                <a:solidFill>
                  <a:prstClr val="black"/>
                </a:solidFill>
              </a:rPr>
              <a:pPr>
                <a:defRPr/>
              </a:pPr>
              <a:t>‹N°›</a:t>
            </a:fld>
            <a:endParaRPr lang="fr-FR" dirty="0">
              <a:solidFill>
                <a:prstClr val="black"/>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endParaRPr lang="fr-FR" dirty="0">
              <a:solidFill>
                <a:prstClr val="black"/>
              </a:solidFill>
            </a:endParaRPr>
          </a:p>
        </p:txBody>
      </p:sp>
    </p:spTree>
    <p:extLst>
      <p:ext uri="{BB962C8B-B14F-4D97-AF65-F5344CB8AC3E}">
        <p14:creationId xmlns:p14="http://schemas.microsoft.com/office/powerpoint/2010/main" val="3329331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557216" y="260353"/>
            <a:ext cx="7831137" cy="500063"/>
          </a:xfrm>
        </p:spPr>
        <p:txBody>
          <a:bodyPr/>
          <a:lstStyle/>
          <a:p>
            <a:r>
              <a:rPr lang="en-US"/>
              <a:t>Click to edit Master title style</a:t>
            </a:r>
            <a:endParaRPr lang="fr-FR"/>
          </a:p>
        </p:txBody>
      </p:sp>
      <p:sp>
        <p:nvSpPr>
          <p:cNvPr id="3" name="Espace réservé du tableau 2"/>
          <p:cNvSpPr>
            <a:spLocks noGrp="1"/>
          </p:cNvSpPr>
          <p:nvPr>
            <p:ph type="tbl" idx="1"/>
          </p:nvPr>
        </p:nvSpPr>
        <p:spPr>
          <a:xfrm>
            <a:off x="557213" y="1052516"/>
            <a:ext cx="8029575" cy="4897437"/>
          </a:xfrm>
        </p:spPr>
        <p:txBody>
          <a:bodyPr/>
          <a:lstStyle/>
          <a:p>
            <a:pPr lvl="0"/>
            <a:r>
              <a:rPr lang="en-US" noProof="0" dirty="0"/>
              <a:t>Click icon to add table</a:t>
            </a:r>
            <a:endParaRPr lang="fr-FR" noProof="0" dirty="0"/>
          </a:p>
        </p:txBody>
      </p:sp>
      <p:sp>
        <p:nvSpPr>
          <p:cNvPr id="6"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7"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8"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95494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Title page">
    <p:spTree>
      <p:nvGrpSpPr>
        <p:cNvPr id="1" name=""/>
        <p:cNvGrpSpPr/>
        <p:nvPr/>
      </p:nvGrpSpPr>
      <p:grpSpPr>
        <a:xfrm>
          <a:off x="0" y="0"/>
          <a:ext cx="0" cy="0"/>
          <a:chOff x="0" y="0"/>
          <a:chExt cx="0" cy="0"/>
        </a:xfrm>
      </p:grpSpPr>
      <p:sp>
        <p:nvSpPr>
          <p:cNvPr id="5" name="Rectangle 4"/>
          <p:cNvSpPr/>
          <p:nvPr/>
        </p:nvSpPr>
        <p:spPr>
          <a:xfrm>
            <a:off x="8726366" y="5842007"/>
            <a:ext cx="218342" cy="207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1187628" y="1553432"/>
            <a:ext cx="6600728" cy="360040"/>
          </a:xfrm>
        </p:spPr>
        <p:txBody>
          <a:bodyPr>
            <a:noAutofit/>
          </a:bodyPr>
          <a:lstStyle>
            <a:lvl1pPr algn="l">
              <a:defRPr sz="2954" b="0">
                <a:solidFill>
                  <a:schemeClr val="tx1">
                    <a:lumMod val="85000"/>
                    <a:lumOff val="15000"/>
                  </a:schemeClr>
                </a:solidFill>
                <a:latin typeface="Calibri" pitchFamily="34" charset="0"/>
                <a:cs typeface="Calibri" pitchFamily="34" charset="0"/>
              </a:defRPr>
            </a:lvl1pPr>
          </a:lstStyle>
          <a:p>
            <a:r>
              <a:rPr lang="en-US"/>
              <a:t>Click to edit Master title style</a:t>
            </a:r>
            <a:endParaRPr lang="en-GB" dirty="0"/>
          </a:p>
        </p:txBody>
      </p:sp>
      <p:sp>
        <p:nvSpPr>
          <p:cNvPr id="3" name="Subtitle 2"/>
          <p:cNvSpPr>
            <a:spLocks noGrp="1"/>
          </p:cNvSpPr>
          <p:nvPr>
            <p:ph type="subTitle" idx="1"/>
          </p:nvPr>
        </p:nvSpPr>
        <p:spPr>
          <a:xfrm>
            <a:off x="1187628" y="2131443"/>
            <a:ext cx="6600728" cy="288032"/>
          </a:xfrm>
        </p:spPr>
        <p:txBody>
          <a:bodyPr>
            <a:noAutofit/>
          </a:bodyPr>
          <a:lstStyle>
            <a:lvl1pPr marL="0" indent="0" algn="l">
              <a:buNone/>
              <a:defRPr sz="1662">
                <a:solidFill>
                  <a:srgbClr val="981E32"/>
                </a:solidFill>
                <a:latin typeface="Calibri" pitchFamily="34" charset="0"/>
                <a:cs typeface="Calibri" pitchFamily="34" charset="0"/>
              </a:defRPr>
            </a:lvl1pPr>
            <a:lvl2pPr marL="422037" indent="0" algn="ctr">
              <a:buNone/>
              <a:defRPr>
                <a:solidFill>
                  <a:schemeClr val="tx1">
                    <a:tint val="75000"/>
                  </a:schemeClr>
                </a:solidFill>
              </a:defRPr>
            </a:lvl2pPr>
            <a:lvl3pPr marL="844073" indent="0" algn="ctr">
              <a:buNone/>
              <a:defRPr>
                <a:solidFill>
                  <a:schemeClr val="tx1">
                    <a:tint val="75000"/>
                  </a:schemeClr>
                </a:solidFill>
              </a:defRPr>
            </a:lvl3pPr>
            <a:lvl4pPr marL="1266110" indent="0" algn="ctr">
              <a:buNone/>
              <a:defRPr>
                <a:solidFill>
                  <a:schemeClr val="tx1">
                    <a:tint val="75000"/>
                  </a:schemeClr>
                </a:solidFill>
              </a:defRPr>
            </a:lvl4pPr>
            <a:lvl5pPr marL="1688145" indent="0" algn="ctr">
              <a:buNone/>
              <a:defRPr>
                <a:solidFill>
                  <a:schemeClr val="tx1">
                    <a:tint val="75000"/>
                  </a:schemeClr>
                </a:solidFill>
              </a:defRPr>
            </a:lvl5pPr>
            <a:lvl6pPr marL="2110183" indent="0" algn="ctr">
              <a:buNone/>
              <a:defRPr>
                <a:solidFill>
                  <a:schemeClr val="tx1">
                    <a:tint val="75000"/>
                  </a:schemeClr>
                </a:solidFill>
              </a:defRPr>
            </a:lvl6pPr>
            <a:lvl7pPr marL="2532218" indent="0" algn="ctr">
              <a:buNone/>
              <a:defRPr>
                <a:solidFill>
                  <a:schemeClr val="tx1">
                    <a:tint val="75000"/>
                  </a:schemeClr>
                </a:solidFill>
              </a:defRPr>
            </a:lvl7pPr>
            <a:lvl8pPr marL="2954255" indent="0" algn="ctr">
              <a:buNone/>
              <a:defRPr>
                <a:solidFill>
                  <a:schemeClr val="tx1">
                    <a:tint val="75000"/>
                  </a:schemeClr>
                </a:solidFill>
              </a:defRPr>
            </a:lvl8pPr>
            <a:lvl9pPr marL="3376292" indent="0" algn="ctr">
              <a:buNone/>
              <a:defRPr>
                <a:solidFill>
                  <a:schemeClr val="tx1">
                    <a:tint val="75000"/>
                  </a:schemeClr>
                </a:solidFill>
              </a:defRPr>
            </a:lvl9pPr>
          </a:lstStyle>
          <a:p>
            <a:r>
              <a:rPr lang="en-US"/>
              <a:t>Click to edit Master subtitle style</a:t>
            </a:r>
            <a:endParaRPr lang="en-GB" dirty="0"/>
          </a:p>
        </p:txBody>
      </p:sp>
      <p:sp>
        <p:nvSpPr>
          <p:cNvPr id="12" name="Picture Placeholder 11"/>
          <p:cNvSpPr>
            <a:spLocks noGrp="1"/>
          </p:cNvSpPr>
          <p:nvPr>
            <p:ph type="pic" sz="quarter" idx="10"/>
          </p:nvPr>
        </p:nvSpPr>
        <p:spPr>
          <a:xfrm>
            <a:off x="6186467" y="488950"/>
            <a:ext cx="2141346" cy="660400"/>
          </a:xfrm>
        </p:spPr>
        <p:txBody>
          <a:bodyPr rtlCol="0">
            <a:noAutofit/>
          </a:bodyPr>
          <a:lstStyle>
            <a:lvl1pPr>
              <a:buNone/>
              <a:defRPr/>
            </a:lvl1pPr>
          </a:lstStyle>
          <a:p>
            <a:pPr lvl="0"/>
            <a:r>
              <a:rPr lang="en-US" noProof="0" dirty="0"/>
              <a:t>Click icon to add picture</a:t>
            </a:r>
            <a:endParaRPr lang="en-GB" noProof="0" dirty="0"/>
          </a:p>
        </p:txBody>
      </p:sp>
    </p:spTree>
    <p:extLst>
      <p:ext uri="{BB962C8B-B14F-4D97-AF65-F5344CB8AC3E}">
        <p14:creationId xmlns:p14="http://schemas.microsoft.com/office/powerpoint/2010/main" val="25650343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ub Title">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323850" y="1032038"/>
            <a:ext cx="8568630" cy="395288"/>
          </a:xfrm>
          <a:noFill/>
          <a:ln w="9525">
            <a:noFill/>
            <a:miter lim="800000"/>
            <a:headEnd/>
            <a:tailEnd/>
          </a:ln>
        </p:spPr>
        <p:txBody>
          <a:bodyPr rtlCol="0">
            <a:noAutofit/>
          </a:bodyPr>
          <a:lstStyle>
            <a:lvl1pPr marL="0" indent="0" algn="ctr" rtl="0" eaLnBrk="1" fontAlgn="base" hangingPunct="1">
              <a:spcBef>
                <a:spcPct val="0"/>
              </a:spcBef>
              <a:spcAft>
                <a:spcPct val="0"/>
              </a:spcAft>
              <a:buNone/>
              <a:defRPr lang="en-GB" sz="1477" kern="1200" baseline="0" dirty="0">
                <a:solidFill>
                  <a:schemeClr val="accent2"/>
                </a:solidFill>
                <a:latin typeface="Calibri" pitchFamily="34" charset="0"/>
                <a:ea typeface="+mj-ea"/>
                <a:cs typeface="Calibri" pitchFamily="34" charset="0"/>
              </a:defRPr>
            </a:lvl1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GB"/>
          </a:p>
        </p:txBody>
      </p:sp>
      <p:sp>
        <p:nvSpPr>
          <p:cNvPr id="6"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8765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2_Plain contents page">
    <p:spTree>
      <p:nvGrpSpPr>
        <p:cNvPr id="1" name=""/>
        <p:cNvGrpSpPr/>
        <p:nvPr/>
      </p:nvGrpSpPr>
      <p:grpSpPr>
        <a:xfrm>
          <a:off x="0" y="0"/>
          <a:ext cx="0" cy="0"/>
          <a:chOff x="0" y="0"/>
          <a:chExt cx="0" cy="0"/>
        </a:xfrm>
      </p:grpSpPr>
      <p:sp>
        <p:nvSpPr>
          <p:cNvPr id="2" name="Title 1"/>
          <p:cNvSpPr>
            <a:spLocks noGrp="1"/>
          </p:cNvSpPr>
          <p:nvPr>
            <p:ph type="title"/>
          </p:nvPr>
        </p:nvSpPr>
        <p:spPr>
          <a:xfrm>
            <a:off x="4572000" y="1384304"/>
            <a:ext cx="4572000" cy="765175"/>
          </a:xfrm>
        </p:spPr>
        <p:txBody>
          <a:bodyPr/>
          <a:lstStyle/>
          <a:p>
            <a:r>
              <a:rPr lang="en-US"/>
              <a:t>Click to edit Master title style</a:t>
            </a:r>
            <a:endParaRPr lang="en-GB" dirty="0"/>
          </a:p>
        </p:txBody>
      </p:sp>
      <p:sp>
        <p:nvSpPr>
          <p:cNvPr id="7" name="Content Placeholder 6"/>
          <p:cNvSpPr>
            <a:spLocks noGrp="1"/>
          </p:cNvSpPr>
          <p:nvPr>
            <p:ph sz="quarter" idx="11"/>
          </p:nvPr>
        </p:nvSpPr>
        <p:spPr>
          <a:xfrm>
            <a:off x="4572003" y="2252663"/>
            <a:ext cx="2503861" cy="2998012"/>
          </a:xfrm>
        </p:spPr>
        <p:txBody>
          <a:bodyPr/>
          <a:lstStyle>
            <a:lvl1pPr marL="168522" marR="0" indent="-168522" algn="l" defTabSz="844073" rtl="0" eaLnBrk="1" fontAlgn="base" latinLnBrk="0" hangingPunct="1">
              <a:lnSpc>
                <a:spcPct val="100000"/>
              </a:lnSpc>
              <a:spcBef>
                <a:spcPts val="0"/>
              </a:spcBef>
              <a:spcAft>
                <a:spcPts val="554"/>
              </a:spcAft>
              <a:buClr>
                <a:schemeClr val="accent2"/>
              </a:buClr>
              <a:buSzPct val="100000"/>
              <a:buFontTx/>
              <a:buBlip>
                <a:blip r:embed="rId2"/>
              </a:buBlip>
              <a:tabLst/>
              <a:defRPr lang="en-US" sz="1292" u="none" kern="1200" baseline="0" dirty="0" smtClean="0">
                <a:solidFill>
                  <a:srgbClr val="981E32"/>
                </a:solidFill>
                <a:uFill>
                  <a:solidFill>
                    <a:schemeClr val="tx1">
                      <a:lumMod val="65000"/>
                      <a:lumOff val="35000"/>
                    </a:schemeClr>
                  </a:solidFill>
                </a:uFill>
                <a:latin typeface="+mn-lt"/>
                <a:ea typeface="+mn-ea"/>
                <a:cs typeface="Arial" pitchFamily="34" charset="0"/>
              </a:defRPr>
            </a:lvl1pPr>
          </a:lstStyle>
          <a:p>
            <a:pPr lvl="0"/>
            <a:r>
              <a:rPr lang="en-US"/>
              <a:t>Click to edit Master text styles</a:t>
            </a:r>
          </a:p>
        </p:txBody>
      </p:sp>
      <p:sp>
        <p:nvSpPr>
          <p:cNvPr id="6" name="Date Placeholder 8"/>
          <p:cNvSpPr>
            <a:spLocks noGrp="1"/>
          </p:cNvSpPr>
          <p:nvPr>
            <p:ph type="dt" sz="half" idx="12"/>
          </p:nvPr>
        </p:nvSpPr>
        <p:spPr>
          <a:xfrm>
            <a:off x="6390543" y="6511932"/>
            <a:ext cx="2671396" cy="201613"/>
          </a:xfrm>
          <a:prstGeom prst="rect">
            <a:avLst/>
          </a:prstGeom>
        </p:spPr>
        <p:txBody>
          <a:bodyPr/>
          <a:lstStyle>
            <a:lvl1pPr>
              <a:defRPr dirty="0">
                <a:latin typeface="Arial" charset="0"/>
                <a:cs typeface="Arial" charset="0"/>
              </a:defRPr>
            </a:lvl1pPr>
          </a:lstStyle>
          <a:p>
            <a:r>
              <a:rPr lang="fr-FR" dirty="0"/>
              <a:t>30/03/2017</a:t>
            </a:r>
            <a:endParaRPr lang="en-US" dirty="0"/>
          </a:p>
        </p:txBody>
      </p:sp>
      <p:sp>
        <p:nvSpPr>
          <p:cNvPr id="8" name="Slide Number Placeholder 9"/>
          <p:cNvSpPr>
            <a:spLocks noGrp="1"/>
          </p:cNvSpPr>
          <p:nvPr>
            <p:ph type="sldNum" sz="quarter" idx="13"/>
          </p:nvPr>
        </p:nvSpPr>
        <p:spPr>
          <a:xfrm>
            <a:off x="7010400" y="6740532"/>
            <a:ext cx="2133600" cy="117475"/>
          </a:xfrm>
          <a:prstGeom prst="rect">
            <a:avLst/>
          </a:prstGeom>
        </p:spPr>
        <p:txBody>
          <a:bodyPr/>
          <a:lstStyle>
            <a:lvl1pPr>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6882627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4572000" y="209550"/>
            <a:ext cx="0" cy="266700"/>
          </a:xfrm>
          <a:prstGeom prst="line">
            <a:avLst/>
          </a:prstGeom>
          <a:noFill/>
          <a:ln w="1270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pic>
        <p:nvPicPr>
          <p:cNvPr id="5" name="Image 11" descr="newsign2015.tif"/>
          <p:cNvPicPr>
            <a:picLocks noChangeAspect="1"/>
          </p:cNvPicPr>
          <p:nvPr userDrawn="1"/>
        </p:nvPicPr>
        <p:blipFill>
          <a:blip r:embed="rId2" cstate="print"/>
          <a:srcRect/>
          <a:stretch>
            <a:fillRect/>
          </a:stretch>
        </p:blipFill>
        <p:spPr bwMode="auto">
          <a:xfrm>
            <a:off x="250825" y="6216654"/>
            <a:ext cx="8642350" cy="379413"/>
          </a:xfrm>
          <a:prstGeom prst="rect">
            <a:avLst/>
          </a:prstGeom>
          <a:noFill/>
          <a:ln w="9525">
            <a:noFill/>
            <a:miter lim="800000"/>
            <a:headEnd/>
            <a:tailEnd/>
          </a:ln>
        </p:spPr>
      </p:pic>
      <p:sp>
        <p:nvSpPr>
          <p:cNvPr id="954371" name="Rectangle 3"/>
          <p:cNvSpPr>
            <a:spLocks noGrp="1" noChangeArrowheads="1"/>
          </p:cNvSpPr>
          <p:nvPr>
            <p:ph type="ctrTitle"/>
          </p:nvPr>
        </p:nvSpPr>
        <p:spPr>
          <a:xfrm>
            <a:off x="557213" y="2085975"/>
            <a:ext cx="8029575" cy="2681288"/>
          </a:xfrm>
        </p:spPr>
        <p:txBody>
          <a:bodyPr/>
          <a:lstStyle>
            <a:lvl1pPr algn="ctr">
              <a:defRPr sz="340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charset="0"/>
              <a:buNone/>
              <a:defRPr sz="1200" baseline="0"/>
            </a:lvl1pPr>
          </a:lstStyle>
          <a:p>
            <a:pPr lvl="0"/>
            <a:r>
              <a:rPr lang="fr-FR" noProof="0"/>
              <a:t>Cliquez pour modifier le style des sous-titres du masque</a:t>
            </a:r>
            <a:endParaRPr lang="fr-FR" noProof="0" dirty="0"/>
          </a:p>
        </p:txBody>
      </p:sp>
      <p:sp>
        <p:nvSpPr>
          <p:cNvPr id="6" name="Espace réservé de la date 5"/>
          <p:cNvSpPr>
            <a:spLocks noGrp="1" noChangeArrowheads="1"/>
          </p:cNvSpPr>
          <p:nvPr>
            <p:ph type="dt" sz="half" idx="10"/>
          </p:nvPr>
        </p:nvSpPr>
        <p:spPr>
          <a:xfrm>
            <a:off x="557213" y="4849817"/>
            <a:ext cx="8029575" cy="479425"/>
          </a:xfrm>
          <a:prstGeom prst="rect">
            <a:avLst/>
          </a:prstGeom>
        </p:spPr>
        <p:txBody>
          <a:bodyPr rIns="0" anchor="b"/>
          <a:lstStyle>
            <a:lvl1pPr algn="ctr">
              <a:defRPr sz="1100"/>
            </a:lvl1pPr>
          </a:lstStyle>
          <a:p>
            <a:pPr>
              <a:defRPr/>
            </a:pPr>
            <a:r>
              <a:rPr lang="fr-FR" dirty="0">
                <a:solidFill>
                  <a:srgbClr val="E60028"/>
                </a:solidFill>
              </a:rPr>
              <a:t>30/03/2017</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B7965094-D6AC-49FA-BD50-6B5772686C55}"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66E824BB-9CC9-4F2E-B15A-AD0E94B5BE54}"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557215" y="1052514"/>
            <a:ext cx="3938587"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052514"/>
            <a:ext cx="3938588"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230A1384-2316-4498-8C79-6E7C6967A7A9}"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e la date 3"/>
          <p:cNvSpPr>
            <a:spLocks noGrp="1"/>
          </p:cNvSpPr>
          <p:nvPr>
            <p:ph type="dt" sz="half" idx="10"/>
          </p:nvPr>
        </p:nvSpPr>
        <p:spPr>
          <a:xfrm>
            <a:off x="6573838" y="6381328"/>
            <a:ext cx="1814512" cy="441325"/>
          </a:xfrm>
          <a:prstGeom prst="rect">
            <a:avLst/>
          </a:prstGeom>
        </p:spPr>
        <p:txBody>
          <a:bodyPr/>
          <a:lstStyle>
            <a:lvl1pPr algn="r">
              <a:defRPr sz="800">
                <a:solidFill>
                  <a:srgbClr val="000000"/>
                </a:solidFill>
              </a:defRPr>
            </a:lvl1pPr>
          </a:lstStyle>
          <a:p>
            <a:r>
              <a:rPr lang="fr-FR" dirty="0"/>
              <a:t>30/03/2017</a:t>
            </a:r>
            <a:endParaRPr lang="en-US" dirty="0"/>
          </a:p>
        </p:txBody>
      </p:sp>
      <p:sp>
        <p:nvSpPr>
          <p:cNvPr id="8"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
        <p:nvSpPr>
          <p:cNvPr id="9" name="Titre 8"/>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422680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8" name="Espace réservé du numéro de diapositiv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A0384771-3120-40B6-9CD4-F251F7BD86F8}" type="slidenum">
              <a:rPr lang="fr-FR">
                <a:solidFill>
                  <a:srgbClr val="E60028"/>
                </a:solidFill>
              </a:rPr>
              <a:pPr>
                <a:defRPr/>
              </a:pPr>
              <a:t>‹N°›</a:t>
            </a:fld>
            <a:endParaRPr lang="fr-FR" dirty="0">
              <a:solidFill>
                <a:srgbClr val="E60028"/>
              </a:solidFill>
            </a:endParaRPr>
          </a:p>
        </p:txBody>
      </p:sp>
      <p:sp>
        <p:nvSpPr>
          <p:cNvPr id="9" name="Espace réservé du pied de pag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4"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BB1BFFAA-1BE1-4F03-BFCB-9AD7EB5A6867}" type="slidenum">
              <a:rPr lang="fr-FR">
                <a:solidFill>
                  <a:srgbClr val="E60028"/>
                </a:solidFill>
              </a:rPr>
              <a:pPr>
                <a:defRPr/>
              </a:pPr>
              <a:t>‹N°›</a:t>
            </a:fld>
            <a:endParaRPr lang="fr-FR" dirty="0">
              <a:solidFill>
                <a:srgbClr val="E60028"/>
              </a:solidFill>
            </a:endParaRPr>
          </a:p>
        </p:txBody>
      </p:sp>
      <p:sp>
        <p:nvSpPr>
          <p:cNvPr id="5"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3"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581E2FA9-FA46-4CE8-8845-A5ADDAD8ED08}" type="slidenum">
              <a:rPr lang="fr-FR">
                <a:solidFill>
                  <a:srgbClr val="E60028"/>
                </a:solidFill>
              </a:rPr>
              <a:pPr>
                <a:defRPr/>
              </a:pPr>
              <a:t>‹N°›</a:t>
            </a:fld>
            <a:endParaRPr lang="fr-FR" dirty="0">
              <a:solidFill>
                <a:srgbClr val="E60028"/>
              </a:solidFill>
            </a:endParaRPr>
          </a:p>
        </p:txBody>
      </p:sp>
      <p:sp>
        <p:nvSpPr>
          <p:cNvPr id="4"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89BFE1AD-8984-4F0F-8B94-C972D3B35666}"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A40EBC0E-64A7-4C73-9EC9-778758D8D73F}"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6F4C3E99-02B6-4032-9F35-CFE0D02C9DD7}"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0" y="260350"/>
            <a:ext cx="2006600"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557215" y="260350"/>
            <a:ext cx="5870575"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srgbClr val="E60028"/>
                </a:solidFill>
              </a:rPr>
              <a:t>P.</a:t>
            </a:r>
            <a:fld id="{67AA234A-A2FE-425F-9321-6642302A19EF}"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solidFill>
                  <a:srgbClr val="E60028"/>
                </a:solidFill>
              </a:rPr>
              <a:t>19 juin 2017</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4572000" y="209550"/>
            <a:ext cx="0" cy="266700"/>
          </a:xfrm>
          <a:prstGeom prst="line">
            <a:avLst/>
          </a:prstGeom>
          <a:noFill/>
          <a:ln w="1270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pic>
        <p:nvPicPr>
          <p:cNvPr id="5" name="Image 11" descr="newsign2015.tif"/>
          <p:cNvPicPr>
            <a:picLocks noChangeAspect="1"/>
          </p:cNvPicPr>
          <p:nvPr userDrawn="1"/>
        </p:nvPicPr>
        <p:blipFill>
          <a:blip r:embed="rId2" cstate="print"/>
          <a:srcRect/>
          <a:stretch>
            <a:fillRect/>
          </a:stretch>
        </p:blipFill>
        <p:spPr bwMode="auto">
          <a:xfrm>
            <a:off x="250825" y="6216654"/>
            <a:ext cx="8642350" cy="379413"/>
          </a:xfrm>
          <a:prstGeom prst="rect">
            <a:avLst/>
          </a:prstGeom>
          <a:noFill/>
          <a:ln w="9525">
            <a:noFill/>
            <a:miter lim="800000"/>
            <a:headEnd/>
            <a:tailEnd/>
          </a:ln>
        </p:spPr>
      </p:pic>
      <p:sp>
        <p:nvSpPr>
          <p:cNvPr id="954371" name="Rectangle 3"/>
          <p:cNvSpPr>
            <a:spLocks noGrp="1" noChangeArrowheads="1"/>
          </p:cNvSpPr>
          <p:nvPr>
            <p:ph type="ctrTitle"/>
          </p:nvPr>
        </p:nvSpPr>
        <p:spPr>
          <a:xfrm>
            <a:off x="557213" y="2085975"/>
            <a:ext cx="8029575" cy="2681288"/>
          </a:xfrm>
        </p:spPr>
        <p:txBody>
          <a:bodyPr/>
          <a:lstStyle>
            <a:lvl1pPr algn="ctr">
              <a:defRPr sz="340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charset="0"/>
              <a:buNone/>
              <a:defRPr sz="1200" baseline="0"/>
            </a:lvl1pPr>
          </a:lstStyle>
          <a:p>
            <a:pPr lvl="0"/>
            <a:r>
              <a:rPr lang="fr-FR" noProof="0"/>
              <a:t>Cliquez pour modifier le style des sous-titres du masque</a:t>
            </a:r>
            <a:endParaRPr lang="fr-FR" noProof="0" dirty="0"/>
          </a:p>
        </p:txBody>
      </p:sp>
      <p:sp>
        <p:nvSpPr>
          <p:cNvPr id="6" name="Espace réservé de la date 5"/>
          <p:cNvSpPr>
            <a:spLocks noGrp="1" noChangeArrowheads="1"/>
          </p:cNvSpPr>
          <p:nvPr>
            <p:ph type="dt" sz="half" idx="10"/>
          </p:nvPr>
        </p:nvSpPr>
        <p:spPr>
          <a:xfrm>
            <a:off x="557213" y="4849817"/>
            <a:ext cx="8029575" cy="479425"/>
          </a:xfrm>
          <a:prstGeom prst="rect">
            <a:avLst/>
          </a:prstGeom>
        </p:spPr>
        <p:txBody>
          <a:bodyPr rIns="0" anchor="b"/>
          <a:lstStyle>
            <a:lvl1pPr algn="ctr">
              <a:defRPr sz="1100"/>
            </a:lvl1pPr>
          </a:lstStyle>
          <a:p>
            <a:pPr>
              <a:defRPr/>
            </a:pPr>
            <a:r>
              <a:rPr lang="fr-FR" dirty="0"/>
              <a:t>30/03/2017</a:t>
            </a:r>
          </a:p>
        </p:txBody>
      </p:sp>
    </p:spTree>
    <p:extLst>
      <p:ext uri="{BB962C8B-B14F-4D97-AF65-F5344CB8AC3E}">
        <p14:creationId xmlns:p14="http://schemas.microsoft.com/office/powerpoint/2010/main" val="399540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542486" y="224644"/>
            <a:ext cx="7831137" cy="500063"/>
          </a:xfrm>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B7965094-D6AC-49FA-BD50-6B5772686C55}" type="slidenum">
              <a:rPr lang="fr-FR"/>
              <a:pPr>
                <a:defRPr/>
              </a:pPr>
              <a:t>‹N°›</a:t>
            </a:fld>
            <a:endParaRPr lang="fr-FR" dirty="0"/>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4456946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66E824BB-9CC9-4F2E-B15A-AD0E94B5BE54}" type="slidenum">
              <a:rPr lang="fr-FR"/>
              <a:pPr>
                <a:defRPr/>
              </a:pPr>
              <a:t>‹N°›</a:t>
            </a:fld>
            <a:endParaRPr lang="fr-FR" dirty="0"/>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191783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38"/>
            <a:ext cx="7772400" cy="1362075"/>
          </a:xfrm>
        </p:spPr>
        <p:txBody>
          <a:bodyPr anchor="t"/>
          <a:lstStyle>
            <a:lvl1pPr algn="l">
              <a:defRPr sz="3692" b="1" cap="all"/>
            </a:lvl1pPr>
          </a:lstStyle>
          <a:p>
            <a:r>
              <a:rPr lang="en-US"/>
              <a:t>Click to edit Master title style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1846"/>
            </a:lvl1pPr>
            <a:lvl2pPr marL="422037" indent="0">
              <a:buNone/>
              <a:defRPr sz="1662"/>
            </a:lvl2pPr>
            <a:lvl3pPr marL="844073" indent="0">
              <a:buNone/>
              <a:defRPr sz="1477"/>
            </a:lvl3pPr>
            <a:lvl4pPr marL="1266110" indent="0">
              <a:buNone/>
              <a:defRPr sz="1292"/>
            </a:lvl4pPr>
            <a:lvl5pPr marL="1688145" indent="0">
              <a:buNone/>
              <a:defRPr sz="1292"/>
            </a:lvl5pPr>
            <a:lvl6pPr marL="2110183" indent="0">
              <a:buNone/>
              <a:defRPr sz="1292"/>
            </a:lvl6pPr>
            <a:lvl7pPr marL="2532218" indent="0">
              <a:buNone/>
              <a:defRPr sz="1292"/>
            </a:lvl7pPr>
            <a:lvl8pPr marL="2954255" indent="0">
              <a:buNone/>
              <a:defRPr sz="1292"/>
            </a:lvl8pPr>
            <a:lvl9pPr marL="3376292" indent="0">
              <a:buNone/>
              <a:defRPr sz="1292"/>
            </a:lvl9pPr>
          </a:lstStyle>
          <a:p>
            <a:pPr lvl="0"/>
            <a:r>
              <a:rPr lang="en-US"/>
              <a:t>Click to edit Master text styles</a:t>
            </a:r>
          </a:p>
        </p:txBody>
      </p:sp>
      <p:sp>
        <p:nvSpPr>
          <p:cNvPr id="4" name="Rectangle 6"/>
          <p:cNvSpPr>
            <a:spLocks noGrp="1" noChangeArrowheads="1"/>
          </p:cNvSpPr>
          <p:nvPr>
            <p:ph type="dt" sz="half" idx="10"/>
          </p:nvPr>
        </p:nvSpPr>
        <p:spPr>
          <a:xfrm>
            <a:off x="6573838" y="6416713"/>
            <a:ext cx="1814512" cy="441325"/>
          </a:xfrm>
          <a:prstGeom prst="rect">
            <a:avLst/>
          </a:prstGeom>
          <a:ln/>
        </p:spPr>
        <p:txBody>
          <a:bodyPr/>
          <a:lstStyle>
            <a:lvl1pPr>
              <a:defRPr/>
            </a:lvl1pPr>
          </a:lstStyle>
          <a:p>
            <a:r>
              <a:rPr lang="fr-FR" dirty="0"/>
              <a:t>30/03/2017</a:t>
            </a:r>
            <a:endParaRPr lang="en-US" dirty="0"/>
          </a:p>
        </p:txBody>
      </p:sp>
      <p:sp>
        <p:nvSpPr>
          <p:cNvPr id="7" name="Espace réservé du pied de page 5"/>
          <p:cNvSpPr>
            <a:spLocks noGrp="1"/>
          </p:cNvSpPr>
          <p:nvPr>
            <p:ph type="ftr" sz="quarter" idx="12"/>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8"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997931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557215" y="1052514"/>
            <a:ext cx="3938587"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052514"/>
            <a:ext cx="3938588"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230A1384-2316-4498-8C79-6E7C6967A7A9}" type="slidenum">
              <a:rPr lang="fr-FR"/>
              <a:pPr>
                <a:defRPr/>
              </a:pPr>
              <a:t>‹N°›</a:t>
            </a:fld>
            <a:endParaRPr lang="fr-FR" dirty="0"/>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6777389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8" name="Espace réservé du numéro de diapositiv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A0384771-3120-40B6-9CD4-F251F7BD86F8}" type="slidenum">
              <a:rPr lang="fr-FR"/>
              <a:pPr>
                <a:defRPr/>
              </a:pPr>
              <a:t>‹N°›</a:t>
            </a:fld>
            <a:endParaRPr lang="fr-FR" dirty="0"/>
          </a:p>
        </p:txBody>
      </p:sp>
      <p:sp>
        <p:nvSpPr>
          <p:cNvPr id="9" name="Espace réservé du pied de pag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296859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4"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BB1BFFAA-1BE1-4F03-BFCB-9AD7EB5A6867}" type="slidenum">
              <a:rPr lang="fr-FR"/>
              <a:pPr>
                <a:defRPr/>
              </a:pPr>
              <a:t>‹N°›</a:t>
            </a:fld>
            <a:endParaRPr lang="fr-FR" dirty="0"/>
          </a:p>
        </p:txBody>
      </p:sp>
      <p:sp>
        <p:nvSpPr>
          <p:cNvPr id="5"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257956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3"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581E2FA9-FA46-4CE8-8845-A5ADDAD8ED08}" type="slidenum">
              <a:rPr lang="fr-FR"/>
              <a:pPr>
                <a:defRPr/>
              </a:pPr>
              <a:t>‹N°›</a:t>
            </a:fld>
            <a:endParaRPr lang="fr-FR" dirty="0"/>
          </a:p>
        </p:txBody>
      </p:sp>
      <p:sp>
        <p:nvSpPr>
          <p:cNvPr id="4"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3221570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89BFE1AD-8984-4F0F-8B94-C972D3B35666}" type="slidenum">
              <a:rPr lang="fr-FR"/>
              <a:pPr>
                <a:defRPr/>
              </a:pPr>
              <a:t>‹N°›</a:t>
            </a:fld>
            <a:endParaRPr lang="fr-FR" dirty="0"/>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767688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6"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A40EBC0E-64A7-4C73-9EC9-778758D8D73F}" type="slidenum">
              <a:rPr lang="fr-FR"/>
              <a:pPr>
                <a:defRPr/>
              </a:pPr>
              <a:t>‹N°›</a:t>
            </a:fld>
            <a:endParaRPr lang="fr-FR" dirty="0"/>
          </a:p>
        </p:txBody>
      </p:sp>
      <p:sp>
        <p:nvSpPr>
          <p:cNvPr id="7"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24911295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6F4C3E99-02B6-4032-9F35-CFE0D02C9DD7}" type="slidenum">
              <a:rPr lang="fr-FR"/>
              <a:pPr>
                <a:defRPr/>
              </a:pPr>
              <a:t>‹N°›</a:t>
            </a:fld>
            <a:endParaRPr lang="fr-FR" dirty="0"/>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2761318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0" y="260350"/>
            <a:ext cx="2006600"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557215" y="260350"/>
            <a:ext cx="5870575"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8" y="6416679"/>
            <a:ext cx="1814512" cy="441325"/>
          </a:xfrm>
          <a:prstGeom prst="rect">
            <a:avLst/>
          </a:prstGeom>
          <a:ln/>
        </p:spPr>
        <p:txBody>
          <a:bodyPr/>
          <a:lstStyle>
            <a:lvl1pPr>
              <a:defRPr/>
            </a:lvl1pPr>
          </a:lstStyle>
          <a:p>
            <a:pPr>
              <a:defRPr/>
            </a:pPr>
            <a:r>
              <a:rPr lang="fr-FR" dirty="0"/>
              <a:t>30/03/2017</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t>P.</a:t>
            </a:r>
            <a:fld id="{67AA234A-A2FE-425F-9321-6642302A19EF}" type="slidenum">
              <a:rPr lang="fr-FR"/>
              <a:pPr>
                <a:defRPr/>
              </a:pPr>
              <a:t>‹N°›</a:t>
            </a:fld>
            <a:endParaRPr lang="fr-FR" dirty="0"/>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r>
              <a:rPr lang="fr-FR" dirty="0"/>
              <a:t>19 juin 2017</a:t>
            </a:r>
          </a:p>
        </p:txBody>
      </p:sp>
    </p:spTree>
    <p:extLst>
      <p:ext uri="{BB962C8B-B14F-4D97-AF65-F5344CB8AC3E}">
        <p14:creationId xmlns:p14="http://schemas.microsoft.com/office/powerpoint/2010/main" val="421175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4572000" y="209550"/>
            <a:ext cx="0" cy="266700"/>
          </a:xfrm>
          <a:prstGeom prst="line">
            <a:avLst/>
          </a:prstGeom>
          <a:noFill/>
          <a:ln w="1270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pic>
        <p:nvPicPr>
          <p:cNvPr id="5" name="Image 11" descr="newsign2015.tif"/>
          <p:cNvPicPr>
            <a:picLocks noChangeAspect="1"/>
          </p:cNvPicPr>
          <p:nvPr userDrawn="1"/>
        </p:nvPicPr>
        <p:blipFill>
          <a:blip r:embed="rId2" cstate="print"/>
          <a:srcRect/>
          <a:stretch>
            <a:fillRect/>
          </a:stretch>
        </p:blipFill>
        <p:spPr bwMode="auto">
          <a:xfrm>
            <a:off x="250825" y="6216654"/>
            <a:ext cx="8642350" cy="379413"/>
          </a:xfrm>
          <a:prstGeom prst="rect">
            <a:avLst/>
          </a:prstGeom>
          <a:noFill/>
          <a:ln w="9525">
            <a:noFill/>
            <a:miter lim="800000"/>
            <a:headEnd/>
            <a:tailEnd/>
          </a:ln>
        </p:spPr>
      </p:pic>
      <p:sp>
        <p:nvSpPr>
          <p:cNvPr id="954371" name="Rectangle 3"/>
          <p:cNvSpPr>
            <a:spLocks noGrp="1" noChangeArrowheads="1"/>
          </p:cNvSpPr>
          <p:nvPr>
            <p:ph type="ctrTitle"/>
          </p:nvPr>
        </p:nvSpPr>
        <p:spPr>
          <a:xfrm>
            <a:off x="557213" y="2085975"/>
            <a:ext cx="8029575" cy="2681288"/>
          </a:xfrm>
        </p:spPr>
        <p:txBody>
          <a:bodyPr/>
          <a:lstStyle>
            <a:lvl1pPr algn="ctr">
              <a:defRPr sz="340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charset="0"/>
              <a:buNone/>
              <a:defRPr sz="1200" baseline="0"/>
            </a:lvl1pPr>
          </a:lstStyle>
          <a:p>
            <a:pPr lvl="0"/>
            <a:r>
              <a:rPr lang="fr-FR" noProof="0"/>
              <a:t>Cliquez pour modifier le style des sous-titres du masque</a:t>
            </a:r>
            <a:endParaRPr lang="fr-FR" noProof="0" dirty="0"/>
          </a:p>
        </p:txBody>
      </p:sp>
      <p:sp>
        <p:nvSpPr>
          <p:cNvPr id="6" name="Rectangle 5"/>
          <p:cNvSpPr>
            <a:spLocks noGrp="1" noChangeArrowheads="1"/>
          </p:cNvSpPr>
          <p:nvPr>
            <p:ph type="dt" sz="half" idx="10"/>
          </p:nvPr>
        </p:nvSpPr>
        <p:spPr>
          <a:xfrm>
            <a:off x="557213" y="4849817"/>
            <a:ext cx="8029575" cy="479425"/>
          </a:xfrm>
        </p:spPr>
        <p:txBody>
          <a:bodyPr rIns="0" anchor="b"/>
          <a:lstStyle>
            <a:lvl1pPr algn="ctr">
              <a:defRPr sz="1100"/>
            </a:lvl1pPr>
          </a:lstStyle>
          <a:p>
            <a:pPr>
              <a:defRPr/>
            </a:pPr>
            <a:r>
              <a:rPr lang="fr-FR" dirty="0">
                <a:solidFill>
                  <a:srgbClr val="E60028"/>
                </a:solidFill>
              </a:rPr>
              <a:t>30/03/2017</a:t>
            </a:r>
          </a:p>
        </p:txBody>
      </p:sp>
    </p:spTree>
    <p:extLst>
      <p:ext uri="{BB962C8B-B14F-4D97-AF65-F5344CB8AC3E}">
        <p14:creationId xmlns:p14="http://schemas.microsoft.com/office/powerpoint/2010/main" val="3995401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7965094-D6AC-49FA-BD50-6B5772686C55}"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445694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Espace réservé du contenu 2"/>
          <p:cNvSpPr>
            <a:spLocks noGrp="1"/>
          </p:cNvSpPr>
          <p:nvPr>
            <p:ph sz="half" idx="1"/>
          </p:nvPr>
        </p:nvSpPr>
        <p:spPr>
          <a:xfrm>
            <a:off x="557226" y="1052516"/>
            <a:ext cx="3938587" cy="4897437"/>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contenu 3"/>
          <p:cNvSpPr>
            <a:spLocks noGrp="1"/>
          </p:cNvSpPr>
          <p:nvPr>
            <p:ph sz="half" idx="2"/>
          </p:nvPr>
        </p:nvSpPr>
        <p:spPr>
          <a:xfrm>
            <a:off x="4648200" y="1052516"/>
            <a:ext cx="3938588" cy="4897437"/>
          </a:xfr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Rectangle 6"/>
          <p:cNvSpPr>
            <a:spLocks noGrp="1" noChangeArrowheads="1"/>
          </p:cNvSpPr>
          <p:nvPr>
            <p:ph type="dt" sz="half" idx="10"/>
          </p:nvPr>
        </p:nvSpPr>
        <p:spPr>
          <a:xfrm>
            <a:off x="6573838" y="6416713"/>
            <a:ext cx="1814512" cy="441325"/>
          </a:xfrm>
          <a:prstGeom prst="rect">
            <a:avLst/>
          </a:prstGeom>
          <a:ln/>
        </p:spPr>
        <p:txBody>
          <a:bodyPr/>
          <a:lstStyle>
            <a:lvl1pPr>
              <a:defRPr/>
            </a:lvl1pPr>
          </a:lstStyle>
          <a:p>
            <a:r>
              <a:rPr lang="fr-FR" dirty="0"/>
              <a:t>30/03/2017</a:t>
            </a:r>
            <a:endParaRPr lang="en-US" dirty="0"/>
          </a:p>
        </p:txBody>
      </p:sp>
      <p:sp>
        <p:nvSpPr>
          <p:cNvPr id="8" name="Espace réservé du pied de page 5"/>
          <p:cNvSpPr>
            <a:spLocks noGrp="1"/>
          </p:cNvSpPr>
          <p:nvPr>
            <p:ph type="ftr" sz="quarter" idx="12"/>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9"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2663942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6E824BB-9CC9-4F2E-B15A-AD0E94B5BE54}"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1917833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557215" y="1052514"/>
            <a:ext cx="3938587"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052514"/>
            <a:ext cx="3938588"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230A1384-2316-4498-8C79-6E7C6967A7A9}"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67773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8"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A0384771-3120-40B6-9CD4-F251F7BD86F8}" type="slidenum">
              <a:rPr lang="fr-FR">
                <a:solidFill>
                  <a:srgbClr val="E60028"/>
                </a:solidFill>
              </a:rPr>
              <a:pPr>
                <a:defRPr/>
              </a:pPr>
              <a:t>‹N°›</a:t>
            </a:fld>
            <a:endParaRPr lang="fr-FR" dirty="0">
              <a:solidFill>
                <a:srgbClr val="E60028"/>
              </a:solidFill>
            </a:endParaRPr>
          </a:p>
        </p:txBody>
      </p:sp>
      <p:sp>
        <p:nvSpPr>
          <p:cNvPr id="9"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296859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4"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B1BFFAA-1BE1-4F03-BFCB-9AD7EB5A6867}" type="slidenum">
              <a:rPr lang="fr-FR">
                <a:solidFill>
                  <a:srgbClr val="E60028"/>
                </a:solidFill>
              </a:rPr>
              <a:pPr>
                <a:defRPr/>
              </a:pPr>
              <a:t>‹N°›</a:t>
            </a:fld>
            <a:endParaRPr lang="fr-FR" dirty="0">
              <a:solidFill>
                <a:srgbClr val="E60028"/>
              </a:solidFill>
            </a:endParaRPr>
          </a:p>
        </p:txBody>
      </p:sp>
      <p:sp>
        <p:nvSpPr>
          <p:cNvPr id="5"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2579563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3"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581E2FA9-FA46-4CE8-8845-A5ADDAD8ED08}" type="slidenum">
              <a:rPr lang="fr-FR">
                <a:solidFill>
                  <a:srgbClr val="E60028"/>
                </a:solidFill>
              </a:rPr>
              <a:pPr>
                <a:defRPr/>
              </a:pPr>
              <a:t>‹N°›</a:t>
            </a:fld>
            <a:endParaRPr lang="fr-FR" dirty="0">
              <a:solidFill>
                <a:srgbClr val="E60028"/>
              </a:solidFill>
            </a:endParaRPr>
          </a:p>
        </p:txBody>
      </p:sp>
      <p:sp>
        <p:nvSpPr>
          <p:cNvPr id="4"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32215702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89BFE1AD-8984-4F0F-8B94-C972D3B35666}"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7676889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A40EBC0E-64A7-4C73-9EC9-778758D8D73F}"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24911295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F4C3E99-02B6-4032-9F35-CFE0D02C9DD7}"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2761318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0" y="260350"/>
            <a:ext cx="2006600"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557215" y="260350"/>
            <a:ext cx="5870575"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7AA234A-A2FE-425F-9321-6642302A19EF}"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solidFill>
                  <a:srgbClr val="E60028"/>
                </a:solidFill>
              </a:rPr>
              <a:t>19 juin 2017</a:t>
            </a:r>
          </a:p>
        </p:txBody>
      </p:sp>
    </p:spTree>
    <p:extLst>
      <p:ext uri="{BB962C8B-B14F-4D97-AF65-F5344CB8AC3E}">
        <p14:creationId xmlns:p14="http://schemas.microsoft.com/office/powerpoint/2010/main" val="421175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Subtitle 2"/>
          <p:cNvSpPr>
            <a:spLocks noGrp="1"/>
          </p:cNvSpPr>
          <p:nvPr>
            <p:ph type="subTitle" idx="1" hasCustomPrompt="1"/>
          </p:nvPr>
        </p:nvSpPr>
        <p:spPr>
          <a:xfrm>
            <a:off x="325438" y="3198825"/>
            <a:ext cx="8497887"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6" name="Title 1"/>
          <p:cNvSpPr>
            <a:spLocks noGrp="1"/>
          </p:cNvSpPr>
          <p:nvPr>
            <p:ph type="ctrTitle" hasCustomPrompt="1"/>
          </p:nvPr>
        </p:nvSpPr>
        <p:spPr>
          <a:xfrm>
            <a:off x="325438" y="2639975"/>
            <a:ext cx="8497887"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17" name="Text Placeholder 15"/>
          <p:cNvSpPr>
            <a:spLocks noGrp="1"/>
          </p:cNvSpPr>
          <p:nvPr>
            <p:ph type="body" sz="quarter" idx="13" hasCustomPrompt="1"/>
          </p:nvPr>
        </p:nvSpPr>
        <p:spPr>
          <a:xfrm>
            <a:off x="4319982" y="4626866"/>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19" name="Rectangle 2"/>
          <p:cNvSpPr>
            <a:spLocks noChangeArrowheads="1"/>
          </p:cNvSpPr>
          <p:nvPr userDrawn="1"/>
        </p:nvSpPr>
        <p:spPr bwMode="auto">
          <a:xfrm>
            <a:off x="4542349" y="4286625"/>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0" name="Rectangle 2"/>
          <p:cNvSpPr>
            <a:spLocks noChangeArrowheads="1"/>
          </p:cNvSpPr>
          <p:nvPr userDrawn="1"/>
        </p:nvSpPr>
        <p:spPr bwMode="auto">
          <a:xfrm>
            <a:off x="4542349" y="5121650"/>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1" name="Rectangle 20"/>
          <p:cNvSpPr/>
          <p:nvPr userDrawn="1"/>
        </p:nvSpPr>
        <p:spPr bwMode="auto">
          <a:xfrm>
            <a:off x="4276406" y="167640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24" name="Text Placeholder 15"/>
          <p:cNvSpPr>
            <a:spLocks noGrp="1"/>
          </p:cNvSpPr>
          <p:nvPr>
            <p:ph type="body" sz="quarter" idx="14" hasCustomPrompt="1"/>
          </p:nvPr>
        </p:nvSpPr>
        <p:spPr>
          <a:xfrm>
            <a:off x="4122011" y="1092963"/>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25" name="Text Placeholder 15"/>
          <p:cNvSpPr>
            <a:spLocks noGrp="1"/>
          </p:cNvSpPr>
          <p:nvPr>
            <p:ph type="body" sz="quarter" idx="15" hasCustomPrompt="1"/>
          </p:nvPr>
        </p:nvSpPr>
        <p:spPr>
          <a:xfrm>
            <a:off x="6684919" y="239486"/>
            <a:ext cx="2138406" cy="123111"/>
          </a:xfrm>
          <a:noFill/>
        </p:spPr>
        <p:txBody>
          <a:bodyPr wrap="none" lIns="0" tIns="0" rIns="0" bIns="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cxnSp>
        <p:nvCxnSpPr>
          <p:cNvPr id="31" name="Straight Connector 30"/>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8"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Espace réservé du texte 4"/>
          <p:cNvSpPr>
            <a:spLocks noGrp="1"/>
          </p:cNvSpPr>
          <p:nvPr>
            <p:ph type="body" sz="quarter" idx="3"/>
          </p:nvPr>
        </p:nvSpPr>
        <p:spPr>
          <a:xfrm>
            <a:off x="4645029" y="1535113"/>
            <a:ext cx="4041775" cy="639762"/>
          </a:xfrm>
        </p:spPr>
        <p:txBody>
          <a:bodyPr anchor="b"/>
          <a:lstStyle>
            <a:lvl1pPr marL="0" indent="0">
              <a:buNone/>
              <a:defRPr sz="2215" b="1"/>
            </a:lvl1pPr>
            <a:lvl2pPr marL="422037" indent="0">
              <a:buNone/>
              <a:defRPr sz="1846" b="1"/>
            </a:lvl2pPr>
            <a:lvl3pPr marL="844073" indent="0">
              <a:buNone/>
              <a:defRPr sz="1662" b="1"/>
            </a:lvl3pPr>
            <a:lvl4pPr marL="1266110" indent="0">
              <a:buNone/>
              <a:defRPr sz="1477" b="1"/>
            </a:lvl4pPr>
            <a:lvl5pPr marL="1688145" indent="0">
              <a:buNone/>
              <a:defRPr sz="1477" b="1"/>
            </a:lvl5pPr>
            <a:lvl6pPr marL="2110183" indent="0">
              <a:buNone/>
              <a:defRPr sz="1477" b="1"/>
            </a:lvl6pPr>
            <a:lvl7pPr marL="2532218" indent="0">
              <a:buNone/>
              <a:defRPr sz="1477" b="1"/>
            </a:lvl7pPr>
            <a:lvl8pPr marL="2954255" indent="0">
              <a:buNone/>
              <a:defRPr sz="1477" b="1"/>
            </a:lvl8pPr>
            <a:lvl9pPr marL="3376292" indent="0">
              <a:buNone/>
              <a:defRPr sz="1477" b="1"/>
            </a:lvl9pPr>
          </a:lstStyle>
          <a:p>
            <a:pPr lvl="0"/>
            <a:r>
              <a:rPr lang="en-US"/>
              <a:t>Click to edit Master text styles</a:t>
            </a:r>
          </a:p>
        </p:txBody>
      </p:sp>
      <p:sp>
        <p:nvSpPr>
          <p:cNvPr id="6" name="Espace réservé du contenu 5"/>
          <p:cNvSpPr>
            <a:spLocks noGrp="1"/>
          </p:cNvSpPr>
          <p:nvPr>
            <p:ph sz="quarter" idx="4"/>
          </p:nvPr>
        </p:nvSpPr>
        <p:spPr>
          <a:xfrm>
            <a:off x="4645029" y="2174875"/>
            <a:ext cx="4041775" cy="3951288"/>
          </a:xfr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Espace réservé de la date 6"/>
          <p:cNvSpPr>
            <a:spLocks noGrp="1" noChangeArrowheads="1"/>
          </p:cNvSpPr>
          <p:nvPr>
            <p:ph type="dt" sz="half" idx="10"/>
          </p:nvPr>
        </p:nvSpPr>
        <p:spPr>
          <a:xfrm>
            <a:off x="6573838" y="6416713"/>
            <a:ext cx="1814512" cy="441325"/>
          </a:xfrm>
          <a:prstGeom prst="rect">
            <a:avLst/>
          </a:prstGeom>
          <a:ln/>
        </p:spPr>
        <p:txBody>
          <a:bodyPr/>
          <a:lstStyle>
            <a:lvl1pPr>
              <a:defRPr/>
            </a:lvl1pPr>
          </a:lstStyle>
          <a:p>
            <a:r>
              <a:rPr lang="fr-FR" dirty="0"/>
              <a:t>30/03/2017</a:t>
            </a:r>
            <a:endParaRPr lang="en-US" dirty="0"/>
          </a:p>
        </p:txBody>
      </p:sp>
      <p:sp>
        <p:nvSpPr>
          <p:cNvPr id="10" name="Espace réservé du pied de page 5"/>
          <p:cNvSpPr>
            <a:spLocks noGrp="1"/>
          </p:cNvSpPr>
          <p:nvPr>
            <p:ph type="ftr" sz="quarter" idx="12"/>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11" name="Espace réservé du numéro de diapositive 4"/>
          <p:cNvSpPr>
            <a:spLocks noGrp="1"/>
          </p:cNvSpPr>
          <p:nvPr>
            <p:ph type="sldNum" sz="quarter" idx="13"/>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1753801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with picture">
    <p:spTree>
      <p:nvGrpSpPr>
        <p:cNvPr id="1" name=""/>
        <p:cNvGrpSpPr/>
        <p:nvPr/>
      </p:nvGrpSpPr>
      <p:grpSpPr>
        <a:xfrm>
          <a:off x="0" y="0"/>
          <a:ext cx="0" cy="0"/>
          <a:chOff x="0" y="0"/>
          <a:chExt cx="0" cy="0"/>
        </a:xfrm>
      </p:grpSpPr>
      <p:sp>
        <p:nvSpPr>
          <p:cNvPr id="13" name="Subtitle 2"/>
          <p:cNvSpPr>
            <a:spLocks noGrp="1"/>
          </p:cNvSpPr>
          <p:nvPr>
            <p:ph type="subTitle" idx="1" hasCustomPrompt="1"/>
          </p:nvPr>
        </p:nvSpPr>
        <p:spPr>
          <a:xfrm>
            <a:off x="325438" y="2036775"/>
            <a:ext cx="8498064"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5" name="Title 1"/>
          <p:cNvSpPr>
            <a:spLocks noGrp="1"/>
          </p:cNvSpPr>
          <p:nvPr>
            <p:ph type="ctrTitle" hasCustomPrompt="1"/>
          </p:nvPr>
        </p:nvSpPr>
        <p:spPr>
          <a:xfrm>
            <a:off x="325438" y="1477925"/>
            <a:ext cx="8498064"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26" name="Text Placeholder 15"/>
          <p:cNvSpPr>
            <a:spLocks noGrp="1"/>
          </p:cNvSpPr>
          <p:nvPr>
            <p:ph type="body" sz="quarter" idx="13" hasCustomPrompt="1"/>
          </p:nvPr>
        </p:nvSpPr>
        <p:spPr>
          <a:xfrm>
            <a:off x="4321265" y="5568368"/>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27" name="Rectangle 2"/>
          <p:cNvSpPr>
            <a:spLocks noChangeArrowheads="1"/>
          </p:cNvSpPr>
          <p:nvPr userDrawn="1"/>
        </p:nvSpPr>
        <p:spPr bwMode="auto">
          <a:xfrm>
            <a:off x="4543631" y="5228127"/>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8" name="Rectangle 2"/>
          <p:cNvSpPr>
            <a:spLocks noChangeArrowheads="1"/>
          </p:cNvSpPr>
          <p:nvPr userDrawn="1"/>
        </p:nvSpPr>
        <p:spPr bwMode="auto">
          <a:xfrm>
            <a:off x="4543631" y="6063152"/>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9" name="Rectangle 28"/>
          <p:cNvSpPr/>
          <p:nvPr userDrawn="1"/>
        </p:nvSpPr>
        <p:spPr bwMode="auto">
          <a:xfrm>
            <a:off x="4277688" y="112395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30" name="Text Placeholder 15"/>
          <p:cNvSpPr>
            <a:spLocks noGrp="1"/>
          </p:cNvSpPr>
          <p:nvPr>
            <p:ph type="body" sz="quarter" idx="14" hasCustomPrompt="1"/>
          </p:nvPr>
        </p:nvSpPr>
        <p:spPr>
          <a:xfrm>
            <a:off x="4122011" y="664338"/>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31" name="Text Placeholder 15"/>
          <p:cNvSpPr>
            <a:spLocks noGrp="1"/>
          </p:cNvSpPr>
          <p:nvPr>
            <p:ph type="body" sz="quarter" idx="15" hasCustomPrompt="1"/>
          </p:nvPr>
        </p:nvSpPr>
        <p:spPr>
          <a:xfrm>
            <a:off x="6612216" y="203135"/>
            <a:ext cx="2211109" cy="195814"/>
          </a:xfrm>
          <a:noFill/>
        </p:spPr>
        <p:txBody>
          <a:bodyPr wrap="none" lIns="36000" tIns="36000" rIns="36000" bIns="3600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sp>
        <p:nvSpPr>
          <p:cNvPr id="32" name="Picture Placeholder 19"/>
          <p:cNvSpPr>
            <a:spLocks noGrp="1"/>
          </p:cNvSpPr>
          <p:nvPr>
            <p:ph type="pic" sz="quarter" idx="16" hasCustomPrompt="1"/>
          </p:nvPr>
        </p:nvSpPr>
        <p:spPr>
          <a:xfrm>
            <a:off x="322852" y="2640013"/>
            <a:ext cx="8500474" cy="2413000"/>
          </a:xfrm>
        </p:spPr>
        <p:txBody>
          <a:bodyPr anchor="ctr">
            <a:noAutofit/>
          </a:bodyPr>
          <a:lstStyle>
            <a:lvl1pPr algn="ctr">
              <a:buNone/>
              <a:defRPr i="1" baseline="0">
                <a:solidFill>
                  <a:schemeClr val="tx2">
                    <a:lumMod val="75000"/>
                  </a:schemeClr>
                </a:solidFill>
              </a:defRPr>
            </a:lvl1pPr>
          </a:lstStyle>
          <a:p>
            <a:r>
              <a:rPr lang="fr-FR" dirty="0"/>
              <a:t>Click to insert picture</a:t>
            </a:r>
            <a:endParaRPr lang="en-US" dirty="0"/>
          </a:p>
        </p:txBody>
      </p:sp>
      <p:cxnSp>
        <p:nvCxnSpPr>
          <p:cNvPr id="35" name="Straight Connector 34"/>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7"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9"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25437" y="1193800"/>
            <a:ext cx="8497887" cy="169277"/>
          </a:xfrm>
          <a:prstGeom prst="rect">
            <a:avLst/>
          </a:prstGeom>
        </p:spPr>
        <p:txBody>
          <a:bodyPr wrap="square" rIns="0">
            <a:spAutoFit/>
          </a:bodyPr>
          <a:lstStyle>
            <a:lvl1pPr marL="0" indent="0">
              <a:spcBef>
                <a:spcPts val="1100"/>
              </a:spcBef>
              <a:spcAft>
                <a:spcPts val="0"/>
              </a:spcAft>
              <a:buFontTx/>
              <a:buNone/>
              <a:defRPr sz="1100" b="0" i="1">
                <a:solidFill>
                  <a:schemeClr val="tx1"/>
                </a:solidFill>
              </a:defRPr>
            </a:lvl1pPr>
            <a:lvl2pPr marL="0" indent="0">
              <a:spcBef>
                <a:spcPts val="600"/>
              </a:spcBef>
              <a:buFontTx/>
              <a:buNone/>
              <a:defRPr sz="1100" b="1" i="1">
                <a:solidFill>
                  <a:schemeClr val="tx2"/>
                </a:solidFill>
              </a:defRPr>
            </a:lvl2pPr>
            <a:lvl3pPr marL="144000" indent="-144000">
              <a:spcBef>
                <a:spcPts val="200"/>
              </a:spcBef>
              <a:buClr>
                <a:schemeClr val="tx2"/>
              </a:buClr>
              <a:buSzPct val="90000"/>
              <a:buFont typeface="Wingdings" pitchFamily="2" charset="2"/>
              <a:buChar char=""/>
              <a:defRPr sz="1100" i="1"/>
            </a:lvl3pPr>
            <a:lvl4pPr marL="252000" indent="-108000">
              <a:spcBef>
                <a:spcPts val="100"/>
              </a:spcBef>
              <a:buClr>
                <a:schemeClr val="tx2"/>
              </a:buClr>
              <a:buSzPct val="90000"/>
              <a:buFont typeface="Arial" pitchFamily="34" charset="0"/>
              <a:buChar char="●"/>
              <a:defRPr sz="1100" i="1"/>
            </a:lvl4pPr>
            <a:lvl5pPr marL="360000" indent="-108000">
              <a:spcBef>
                <a:spcPts val="100"/>
              </a:spcBef>
              <a:buClr>
                <a:schemeClr val="tx2"/>
              </a:buClr>
              <a:buSzPct val="90000"/>
              <a:buFont typeface="Wingdings 3" pitchFamily="18" charset="2"/>
              <a:buChar char=""/>
              <a:defRPr sz="1100" i="1"/>
            </a:lvl5pPr>
          </a:lstStyle>
          <a:p>
            <a:pPr lvl="0"/>
            <a:r>
              <a:rPr lang="en-US"/>
              <a:t>Click to edit Master text styles</a:t>
            </a:r>
          </a:p>
        </p:txBody>
      </p:sp>
      <p:sp>
        <p:nvSpPr>
          <p:cNvPr id="5"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5" name="Content Placeholder 2"/>
          <p:cNvSpPr>
            <a:spLocks noGrp="1"/>
          </p:cNvSpPr>
          <p:nvPr>
            <p:ph idx="1" hasCustomPrompt="1"/>
          </p:nvPr>
        </p:nvSpPr>
        <p:spPr>
          <a:xfrm>
            <a:off x="325437" y="1431925"/>
            <a:ext cx="8497887" cy="477054"/>
          </a:xfrm>
        </p:spPr>
        <p:txBody>
          <a:bodyPr rIns="0"/>
          <a:lstStyle>
            <a:lvl1pPr marL="360000" indent="-360000">
              <a:spcBef>
                <a:spcPts val="1600"/>
              </a:spcBef>
              <a:spcAft>
                <a:spcPts val="400"/>
              </a:spcAft>
              <a:buClr>
                <a:srgbClr val="E60028"/>
              </a:buClr>
              <a:buSzPct val="100000"/>
              <a:buFont typeface="+mj-lt"/>
              <a:buNone/>
              <a:tabLst>
                <a:tab pos="8429625" algn="r"/>
              </a:tabLst>
              <a:defRPr sz="1400" b="0" cap="all" baseline="0">
                <a:solidFill>
                  <a:srgbClr val="E60028"/>
                </a:solidFill>
              </a:defRPr>
            </a:lvl1pPr>
            <a:lvl2pPr marL="720000" indent="-360000">
              <a:spcBef>
                <a:spcPts val="200"/>
              </a:spcBef>
              <a:buClrTx/>
              <a:buSzPct val="100000"/>
              <a:buFont typeface="+mj-lt"/>
              <a:buAutoNum type="alphaUcPeriod"/>
              <a:tabLst>
                <a:tab pos="8429625" algn="r"/>
              </a:tabLst>
              <a:defRPr sz="1200" cap="none" baseline="0"/>
            </a:lvl2pPr>
            <a:lvl3pPr marL="360000" indent="0">
              <a:spcBef>
                <a:spcPts val="2800"/>
              </a:spcBef>
              <a:buNone/>
              <a:tabLst>
                <a:tab pos="8429625" algn="r"/>
              </a:tabLst>
              <a:defRPr sz="1400" b="0" cap="all" baseline="0">
                <a:solidFill>
                  <a:srgbClr val="E60028"/>
                </a:solidFill>
              </a:defRPr>
            </a:lvl3pPr>
            <a:lvl4pPr marL="720000" indent="-360000">
              <a:spcBef>
                <a:spcPts val="200"/>
              </a:spcBef>
              <a:buClrTx/>
              <a:buFont typeface="+mj-lt"/>
              <a:buAutoNum type="alphaUcPeriod"/>
              <a:tabLst>
                <a:tab pos="8429625" algn="r"/>
              </a:tabLst>
              <a:defRPr sz="1200" cap="none" baseline="0"/>
            </a:lvl4pPr>
            <a:lvl5pPr marL="540000" indent="0">
              <a:buNone/>
              <a:tabLst>
                <a:tab pos="7988300" algn="r"/>
              </a:tabLst>
              <a:defRPr sz="800" cap="all" baseline="0"/>
            </a:lvl5pPr>
          </a:lstStyle>
          <a:p>
            <a:pPr lvl="0"/>
            <a:r>
              <a:rPr lang="en-US" dirty="0"/>
              <a:t>CLICK TO EDIT MASTER TEXT STYLES</a:t>
            </a:r>
          </a:p>
          <a:p>
            <a:pPr lvl="1"/>
            <a:r>
              <a:rPr lang="en-US" dirty="0"/>
              <a:t>Second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 Graphique">
    <p:spTree>
      <p:nvGrpSpPr>
        <p:cNvPr id="1" name=""/>
        <p:cNvGrpSpPr/>
        <p:nvPr/>
      </p:nvGrpSpPr>
      <p:grpSpPr>
        <a:xfrm>
          <a:off x="0" y="0"/>
          <a:ext cx="0" cy="0"/>
          <a:chOff x="0" y="0"/>
          <a:chExt cx="0" cy="0"/>
        </a:xfrm>
      </p:grpSpPr>
      <p:sp>
        <p:nvSpPr>
          <p:cNvPr id="11" name="Rectangle 10"/>
          <p:cNvSpPr/>
          <p:nvPr userDrawn="1"/>
        </p:nvSpPr>
        <p:spPr bwMode="auto">
          <a:xfrm>
            <a:off x="2921523" y="1561863"/>
            <a:ext cx="3317352" cy="3317352"/>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2" name="Rectangle 11"/>
          <p:cNvSpPr/>
          <p:nvPr userDrawn="1"/>
        </p:nvSpPr>
        <p:spPr bwMode="auto">
          <a:xfrm>
            <a:off x="4278256" y="3182176"/>
            <a:ext cx="603886" cy="73024"/>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2919413" y="3224535"/>
            <a:ext cx="3309937"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1"/>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5975" y="2249604"/>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1"/>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cxnSp>
        <p:nvCxnSpPr>
          <p:cNvPr id="20" name="Straight Connector 19"/>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6"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 Text">
    <p:spTree>
      <p:nvGrpSpPr>
        <p:cNvPr id="1" name=""/>
        <p:cNvGrpSpPr/>
        <p:nvPr/>
      </p:nvGrpSpPr>
      <p:grpSpPr>
        <a:xfrm>
          <a:off x="0" y="0"/>
          <a:ext cx="0" cy="0"/>
          <a:chOff x="0" y="0"/>
          <a:chExt cx="0" cy="0"/>
        </a:xfrm>
      </p:grpSpPr>
      <p:sp>
        <p:nvSpPr>
          <p:cNvPr id="12" name="Rectangle 11"/>
          <p:cNvSpPr/>
          <p:nvPr userDrawn="1"/>
        </p:nvSpPr>
        <p:spPr bwMode="auto">
          <a:xfrm>
            <a:off x="4272439" y="2364497"/>
            <a:ext cx="603886" cy="73024"/>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325439" y="2520013"/>
            <a:ext cx="8497886"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2"/>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0158" y="1431925"/>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2"/>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sp>
        <p:nvSpPr>
          <p:cNvPr id="9" name="Subtitle 2"/>
          <p:cNvSpPr>
            <a:spLocks noGrp="1"/>
          </p:cNvSpPr>
          <p:nvPr>
            <p:ph type="subTitle" idx="1" hasCustomPrompt="1"/>
          </p:nvPr>
        </p:nvSpPr>
        <p:spPr>
          <a:xfrm>
            <a:off x="325438" y="3883211"/>
            <a:ext cx="8497887" cy="630942"/>
          </a:xfrm>
          <a:prstGeom prst="rect">
            <a:avLst/>
          </a:prstGeom>
        </p:spPr>
        <p:txBody>
          <a:bodyPr wrap="square" rIns="0">
            <a:spAutoFit/>
          </a:bodyPr>
          <a:lstStyle>
            <a:lvl1pPr marL="0" indent="0" algn="ctr" defTabSz="914400" rtl="0" eaLnBrk="1" latinLnBrk="0" hangingPunct="1">
              <a:spcBef>
                <a:spcPts val="400"/>
              </a:spcBef>
              <a:buClr>
                <a:schemeClr val="tx2"/>
              </a:buClr>
              <a:buSzPct val="90000"/>
              <a:buFont typeface="Wingdings" pitchFamily="2" charset="2"/>
              <a:buNone/>
              <a:defRPr lang="en-US" sz="1800" b="0" kern="1200" cap="none" baseline="0" dirty="0" smtClean="0">
                <a:solidFill>
                  <a:schemeClr val="tx2"/>
                </a:solidFill>
                <a:latin typeface="Arial" pitchFamily="34" charset="0"/>
                <a:ea typeface="+mn-ea"/>
                <a:cs typeface="Arial" pitchFamily="34" charset="0"/>
              </a:defRPr>
            </a:lvl1pPr>
            <a:lvl2pPr marL="0" indent="0" algn="ctr">
              <a:spcBef>
                <a:spcPts val="400"/>
              </a:spcBef>
              <a:buNone/>
              <a:defRPr lang="en-GB" sz="1800" kern="1200" dirty="0">
                <a:solidFill>
                  <a:schemeClr val="tx2">
                    <a:lumMod val="50000"/>
                  </a:schemeClr>
                </a:solidFill>
                <a:latin typeface="Arial" pitchFamily="34" charset="0"/>
                <a:ea typeface="+mn-ea"/>
                <a:cs typeface="Arial" pitchFamily="34" charset="0"/>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a:p>
            <a:pPr marL="0" lvl="1" indent="0" algn="ctr" defTabSz="914400" rtl="0" eaLnBrk="1" latinLnBrk="0" hangingPunct="1">
              <a:spcBef>
                <a:spcPts val="600"/>
              </a:spcBef>
              <a:buClr>
                <a:schemeClr val="tx2"/>
              </a:buClr>
              <a:buFont typeface="Arial" pitchFamily="34" charset="0"/>
              <a:buNone/>
            </a:pPr>
            <a:r>
              <a:rPr lang="en-US" dirty="0"/>
              <a:t>Current section</a:t>
            </a:r>
            <a:endParaRPr lang="en-GB" dirty="0"/>
          </a:p>
        </p:txBody>
      </p:sp>
      <p:cxnSp>
        <p:nvCxnSpPr>
          <p:cNvPr id="18" name="Straight Connector 17"/>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3" descr="http://gtb.societegenerale.com/wp-content/themes/gtb/img/logo-vf.png"/>
          <p:cNvPicPr>
            <a:picLocks noChangeAspect="1"/>
          </p:cNvPicPr>
          <p:nvPr userDrawn="1"/>
        </p:nvPicPr>
        <p:blipFill>
          <a:blip r:embed="rId2" cstate="print"/>
          <a:stretch>
            <a:fillRect/>
          </a:stretch>
        </p:blipFill>
        <p:spPr bwMode="auto">
          <a:xfrm>
            <a:off x="325438" y="6490032"/>
            <a:ext cx="1281003" cy="251110"/>
          </a:xfrm>
          <a:prstGeom prst="rect">
            <a:avLst/>
          </a:prstGeom>
          <a:noFill/>
          <a:ln>
            <a:noFill/>
          </a:ln>
          <a:extLst>
            <a:ext uri="{53640926-AAD7-44D8-BBD7-CCE9431645EC}">
              <a14:shadowObscured xmlns:a14="http://schemas.microsoft.com/office/drawing/2010/main"/>
            </a:ext>
          </a:extLst>
        </p:spPr>
      </p:pic>
      <p:pic>
        <p:nvPicPr>
          <p:cNvPr id="19" name="Image 5" descr="http://gtb.societegenerale.com/wp-content/themes/gtb/img/logo-vf.png"/>
          <p:cNvPicPr/>
          <p:nvPr userDrawn="1"/>
        </p:nvPicPr>
        <p:blipFill>
          <a:blip r:embed="rId3"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4"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5"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6"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7"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Text Placeholder 7"/>
          <p:cNvSpPr>
            <a:spLocks noGrp="1"/>
          </p:cNvSpPr>
          <p:nvPr>
            <p:ph type="body" sz="quarter" idx="11"/>
          </p:nvPr>
        </p:nvSpPr>
        <p:spPr>
          <a:xfrm>
            <a:off x="325437" y="1193800"/>
            <a:ext cx="8497887" cy="1333698"/>
          </a:xfrm>
        </p:spPr>
        <p:txBody>
          <a:bodyPr/>
          <a:lstStyle>
            <a:lvl1pPr>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6"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ub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8"/>
          <p:cNvSpPr>
            <a:spLocks noGrp="1"/>
          </p:cNvSpPr>
          <p:nvPr>
            <p:ph type="body" sz="quarter" idx="12"/>
          </p:nvPr>
        </p:nvSpPr>
        <p:spPr>
          <a:xfrm>
            <a:off x="325437" y="1193800"/>
            <a:ext cx="8497887"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lang="en-US" sz="900" b="0" i="1" kern="1200" baseline="0" dirty="0" smtClean="0">
                <a:solidFill>
                  <a:schemeClr val="tx1"/>
                </a:solidFill>
                <a:latin typeface="Arial" pitchFamily="34" charset="0"/>
                <a:ea typeface="+mn-ea"/>
                <a:cs typeface="Arial" pitchFamily="34" charset="0"/>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marL="0" lvl="0" indent="0" algn="l" defTabSz="914400" rtl="0" eaLnBrk="1" latinLnBrk="0" hangingPunct="1">
              <a:spcBef>
                <a:spcPts val="400"/>
              </a:spcBef>
              <a:spcAft>
                <a:spcPts val="0"/>
              </a:spcAft>
              <a:buClr>
                <a:schemeClr val="tx2">
                  <a:lumMod val="50000"/>
                </a:schemeClr>
              </a:buClr>
              <a:buSzPct val="90000"/>
              <a:buFontTx/>
              <a:buNone/>
            </a:pPr>
            <a:r>
              <a:rPr lang="en-US"/>
              <a:t>Click to edit Master text styles</a:t>
            </a:r>
          </a:p>
          <a:p>
            <a:pPr marL="0" lvl="1" indent="0" algn="l" defTabSz="914400" rtl="0" eaLnBrk="1" latinLnBrk="0" hangingPunct="1">
              <a:spcBef>
                <a:spcPts val="400"/>
              </a:spcBef>
              <a:spcAft>
                <a:spcPts val="0"/>
              </a:spcAft>
              <a:buClr>
                <a:schemeClr val="tx2">
                  <a:lumMod val="50000"/>
                </a:schemeClr>
              </a:buClr>
              <a:buSzPct val="90000"/>
              <a:buFontTx/>
              <a:buNone/>
            </a:pPr>
            <a:r>
              <a:rPr lang="en-US"/>
              <a:t>Second level</a:t>
            </a:r>
          </a:p>
          <a:p>
            <a:pPr marL="0" lvl="2" indent="0" algn="l" defTabSz="914400" rtl="0" eaLnBrk="1" latinLnBrk="0" hangingPunct="1">
              <a:spcBef>
                <a:spcPts val="400"/>
              </a:spcBef>
              <a:spcAft>
                <a:spcPts val="0"/>
              </a:spcAft>
              <a:buClr>
                <a:schemeClr val="tx2">
                  <a:lumMod val="50000"/>
                </a:schemeClr>
              </a:buClr>
              <a:buSzPct val="90000"/>
              <a:buFontTx/>
              <a:buNone/>
            </a:pPr>
            <a:r>
              <a:rPr lang="en-US"/>
              <a:t>Third level</a:t>
            </a:r>
          </a:p>
          <a:p>
            <a:pPr marL="0" lvl="3" indent="0" algn="l" defTabSz="914400" rtl="0" eaLnBrk="1" latinLnBrk="0" hangingPunct="1">
              <a:spcBef>
                <a:spcPts val="400"/>
              </a:spcBef>
              <a:spcAft>
                <a:spcPts val="0"/>
              </a:spcAft>
              <a:buClr>
                <a:schemeClr val="tx2">
                  <a:lumMod val="50000"/>
                </a:schemeClr>
              </a:buClr>
              <a:buSzPct val="90000"/>
              <a:buFontTx/>
              <a:buNone/>
            </a:pPr>
            <a:r>
              <a:rPr lang="en-US"/>
              <a:t>Fourth level</a:t>
            </a:r>
          </a:p>
          <a:p>
            <a:pPr marL="0" lvl="4" indent="0" algn="l" defTabSz="914400" rtl="0" eaLnBrk="1" latinLnBrk="0" hangingPunct="1">
              <a:spcBef>
                <a:spcPts val="400"/>
              </a:spcBef>
              <a:spcAft>
                <a:spcPts val="0"/>
              </a:spcAft>
              <a:buClr>
                <a:schemeClr val="tx2">
                  <a:lumMod val="50000"/>
                </a:schemeClr>
              </a:buClr>
              <a:buSzPct val="90000"/>
              <a:buFontTx/>
              <a:buNone/>
            </a:pPr>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8"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endParaRPr lang="fr-FR"/>
          </a:p>
        </p:txBody>
      </p:sp>
      <p:sp>
        <p:nvSpPr>
          <p:cNvPr id="3" name="Rectangle 6"/>
          <p:cNvSpPr>
            <a:spLocks noGrp="1" noChangeArrowheads="1"/>
          </p:cNvSpPr>
          <p:nvPr>
            <p:ph type="dt" sz="half" idx="10"/>
          </p:nvPr>
        </p:nvSpPr>
        <p:spPr>
          <a:xfrm>
            <a:off x="6573838" y="6416713"/>
            <a:ext cx="1814512" cy="441325"/>
          </a:xfrm>
          <a:prstGeom prst="rect">
            <a:avLst/>
          </a:prstGeom>
          <a:ln/>
        </p:spPr>
        <p:txBody>
          <a:bodyPr/>
          <a:lstStyle>
            <a:lvl1pPr>
              <a:defRPr/>
            </a:lvl1pPr>
          </a:lstStyle>
          <a:p>
            <a:r>
              <a:rPr lang="fr-FR" dirty="0"/>
              <a:t>30/03/2017</a:t>
            </a:r>
            <a:endParaRPr lang="en-US" dirty="0"/>
          </a:p>
        </p:txBody>
      </p:sp>
      <p:sp>
        <p:nvSpPr>
          <p:cNvPr id="6" name="Espace réservé du pied de page 5"/>
          <p:cNvSpPr>
            <a:spLocks noGrp="1"/>
          </p:cNvSpPr>
          <p:nvPr>
            <p:ph type="ftr" sz="quarter" idx="12"/>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7"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2404635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SubTitle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sz="900" b="0" i="1">
                <a:solidFill>
                  <a:schemeClr val="tx1"/>
                </a:solidFill>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100000"/>
              <a:buFont typeface="Wingdings 2" pitchFamily="18" charset="2"/>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8" y="1193800"/>
            <a:ext cx="6896100"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
        <p:nvSpPr>
          <p:cNvPr id="10"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ub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lumMod val="50000"/>
                </a:schemeClr>
              </a:buClr>
              <a:buSzPct val="90000"/>
              <a:buFont typeface="Wingdings" pitchFamily="2" charset="2"/>
              <a:buChar char=""/>
              <a:defRPr sz="900" i="1"/>
            </a:lvl3pPr>
            <a:lvl4pPr marL="252000" indent="-108000">
              <a:spcBef>
                <a:spcPts val="100"/>
              </a:spcBef>
              <a:buClr>
                <a:schemeClr val="tx2">
                  <a:lumMod val="75000"/>
                </a:schemeClr>
              </a:buClr>
              <a:buSzPct val="90000"/>
              <a:buFont typeface="Wingdings" pitchFamily="2" charset="2"/>
              <a:buChar char="n"/>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pitchFamily="2" charset="2"/>
              <a:buChar char="n"/>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7" y="1193800"/>
            <a:ext cx="6899275"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1"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7"/>
          <p:cNvSpPr>
            <a:spLocks noGrp="1" noChangeArrowheads="1"/>
          </p:cNvSpPr>
          <p:nvPr>
            <p:ph type="sldNum" sz="quarter" idx="11"/>
          </p:nvPr>
        </p:nvSpPr>
        <p:spPr>
          <a:xfrm>
            <a:off x="8459788" y="6416679"/>
            <a:ext cx="360362" cy="441325"/>
          </a:xfrm>
          <a:prstGeom prst="rect">
            <a:avLst/>
          </a:prstGeom>
          <a:ln/>
        </p:spPr>
        <p:txBody>
          <a:bodyPr/>
          <a:lstStyle>
            <a:lvl1pPr>
              <a:defRPr/>
            </a:lvl1pPr>
          </a:lstStyle>
          <a:p>
            <a:pPr>
              <a:defRPr/>
            </a:pPr>
            <a:r>
              <a:rPr lang="fr-FR" dirty="0">
                <a:solidFill>
                  <a:prstClr val="black"/>
                </a:solidFill>
              </a:rPr>
              <a:t>P.</a:t>
            </a:r>
            <a:fld id="{B7965094-D6AC-49FA-BD50-6B5772686C55}" type="slidenum">
              <a:rPr lang="fr-FR">
                <a:solidFill>
                  <a:prstClr val="black"/>
                </a:solidFill>
              </a:rPr>
              <a:pPr>
                <a:defRPr/>
              </a:pPr>
              <a:t>‹N°›</a:t>
            </a:fld>
            <a:endParaRPr lang="fr-FR" dirty="0">
              <a:solidFill>
                <a:prstClr val="black"/>
              </a:solidFill>
            </a:endParaRPr>
          </a:p>
        </p:txBody>
      </p:sp>
      <p:sp>
        <p:nvSpPr>
          <p:cNvPr id="6" name="Rectangle 8"/>
          <p:cNvSpPr>
            <a:spLocks noGrp="1" noChangeArrowheads="1"/>
          </p:cNvSpPr>
          <p:nvPr>
            <p:ph type="ftr" sz="quarter" idx="12"/>
          </p:nvPr>
        </p:nvSpPr>
        <p:spPr>
          <a:xfrm>
            <a:off x="2771777" y="6416679"/>
            <a:ext cx="3597275" cy="441325"/>
          </a:xfrm>
          <a:prstGeom prst="rect">
            <a:avLst/>
          </a:prstGeom>
          <a:ln/>
        </p:spPr>
        <p:txBody>
          <a:bodyPr/>
          <a:lstStyle>
            <a:lvl1pPr>
              <a:defRPr/>
            </a:lvl1pPr>
          </a:lstStyle>
          <a:p>
            <a:pPr>
              <a:defRPr/>
            </a:pPr>
            <a:endParaRPr lang="fr-FR" dirty="0">
              <a:solidFill>
                <a:prstClr val="black"/>
              </a:solidFill>
            </a:endParaRPr>
          </a:p>
        </p:txBody>
      </p:sp>
    </p:spTree>
    <p:extLst>
      <p:ext uri="{BB962C8B-B14F-4D97-AF65-F5344CB8AC3E}">
        <p14:creationId xmlns:p14="http://schemas.microsoft.com/office/powerpoint/2010/main" val="17126716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Subtitle 2"/>
          <p:cNvSpPr>
            <a:spLocks noGrp="1"/>
          </p:cNvSpPr>
          <p:nvPr>
            <p:ph type="subTitle" idx="1" hasCustomPrompt="1"/>
          </p:nvPr>
        </p:nvSpPr>
        <p:spPr>
          <a:xfrm>
            <a:off x="325438" y="3198825"/>
            <a:ext cx="8497887"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6" name="Title 1"/>
          <p:cNvSpPr>
            <a:spLocks noGrp="1"/>
          </p:cNvSpPr>
          <p:nvPr>
            <p:ph type="ctrTitle" hasCustomPrompt="1"/>
          </p:nvPr>
        </p:nvSpPr>
        <p:spPr>
          <a:xfrm>
            <a:off x="325438" y="2639975"/>
            <a:ext cx="8497887"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17" name="Text Placeholder 15"/>
          <p:cNvSpPr>
            <a:spLocks noGrp="1"/>
          </p:cNvSpPr>
          <p:nvPr>
            <p:ph type="body" sz="quarter" idx="13" hasCustomPrompt="1"/>
          </p:nvPr>
        </p:nvSpPr>
        <p:spPr>
          <a:xfrm>
            <a:off x="4319982" y="4626866"/>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19" name="Rectangle 2"/>
          <p:cNvSpPr>
            <a:spLocks noChangeArrowheads="1"/>
          </p:cNvSpPr>
          <p:nvPr userDrawn="1"/>
        </p:nvSpPr>
        <p:spPr bwMode="auto">
          <a:xfrm>
            <a:off x="4542349" y="4286625"/>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0" name="Rectangle 2"/>
          <p:cNvSpPr>
            <a:spLocks noChangeArrowheads="1"/>
          </p:cNvSpPr>
          <p:nvPr userDrawn="1"/>
        </p:nvSpPr>
        <p:spPr bwMode="auto">
          <a:xfrm>
            <a:off x="4542349" y="5121650"/>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1" name="Rectangle 20"/>
          <p:cNvSpPr/>
          <p:nvPr userDrawn="1"/>
        </p:nvSpPr>
        <p:spPr bwMode="auto">
          <a:xfrm>
            <a:off x="4276406" y="167640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24" name="Text Placeholder 15"/>
          <p:cNvSpPr>
            <a:spLocks noGrp="1"/>
          </p:cNvSpPr>
          <p:nvPr>
            <p:ph type="body" sz="quarter" idx="14" hasCustomPrompt="1"/>
          </p:nvPr>
        </p:nvSpPr>
        <p:spPr>
          <a:xfrm>
            <a:off x="4122011" y="1092963"/>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25" name="Text Placeholder 15"/>
          <p:cNvSpPr>
            <a:spLocks noGrp="1"/>
          </p:cNvSpPr>
          <p:nvPr>
            <p:ph type="body" sz="quarter" idx="15" hasCustomPrompt="1"/>
          </p:nvPr>
        </p:nvSpPr>
        <p:spPr>
          <a:xfrm>
            <a:off x="6684919" y="239486"/>
            <a:ext cx="2138406" cy="123111"/>
          </a:xfrm>
          <a:noFill/>
        </p:spPr>
        <p:txBody>
          <a:bodyPr wrap="none" lIns="0" tIns="0" rIns="0" bIns="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cxnSp>
        <p:nvCxnSpPr>
          <p:cNvPr id="31" name="Straight Connector 30"/>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8"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ver with picture">
    <p:spTree>
      <p:nvGrpSpPr>
        <p:cNvPr id="1" name=""/>
        <p:cNvGrpSpPr/>
        <p:nvPr/>
      </p:nvGrpSpPr>
      <p:grpSpPr>
        <a:xfrm>
          <a:off x="0" y="0"/>
          <a:ext cx="0" cy="0"/>
          <a:chOff x="0" y="0"/>
          <a:chExt cx="0" cy="0"/>
        </a:xfrm>
      </p:grpSpPr>
      <p:sp>
        <p:nvSpPr>
          <p:cNvPr id="13" name="Subtitle 2"/>
          <p:cNvSpPr>
            <a:spLocks noGrp="1"/>
          </p:cNvSpPr>
          <p:nvPr>
            <p:ph type="subTitle" idx="1" hasCustomPrompt="1"/>
          </p:nvPr>
        </p:nvSpPr>
        <p:spPr>
          <a:xfrm>
            <a:off x="325438" y="2036775"/>
            <a:ext cx="8498064" cy="380480"/>
          </a:xfrm>
          <a:prstGeom prst="rect">
            <a:avLst/>
          </a:prstGeom>
          <a:noFill/>
        </p:spPr>
        <p:txBody>
          <a:bodyPr wrap="square" lIns="36000" tIns="36000" rIns="36000" bIns="36000" rtlCol="0" anchor="t">
            <a:spAutoFit/>
          </a:bodyPr>
          <a:lstStyle>
            <a:lvl1pPr marL="0" indent="0" algn="ctr" defTabSz="914400" rtl="0" eaLnBrk="1" latinLnBrk="0" hangingPunct="1">
              <a:spcBef>
                <a:spcPts val="900"/>
              </a:spcBef>
              <a:buClr>
                <a:schemeClr val="tx2"/>
              </a:buClr>
              <a:buSzPct val="90000"/>
              <a:buFont typeface="Wingdings" pitchFamily="2" charset="2"/>
              <a:buNone/>
              <a:defRPr lang="en-GB" sz="2000" b="0" kern="1200" cap="all" spc="200" baseline="0" dirty="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subtitle style</a:t>
            </a:r>
          </a:p>
        </p:txBody>
      </p:sp>
      <p:sp>
        <p:nvSpPr>
          <p:cNvPr id="15" name="Title 1"/>
          <p:cNvSpPr>
            <a:spLocks noGrp="1"/>
          </p:cNvSpPr>
          <p:nvPr>
            <p:ph type="ctrTitle" hasCustomPrompt="1"/>
          </p:nvPr>
        </p:nvSpPr>
        <p:spPr>
          <a:xfrm>
            <a:off x="325438" y="1477925"/>
            <a:ext cx="8498064" cy="405102"/>
          </a:xfrm>
          <a:noFill/>
        </p:spPr>
        <p:txBody>
          <a:bodyPr wrap="square" lIns="36000" tIns="36000" rIns="36000" bIns="36000" rtlCol="0" anchor="b">
            <a:spAutoFit/>
          </a:bodyPr>
          <a:lstStyle>
            <a:lvl1pPr marL="0" algn="ctr" defTabSz="914400" rtl="0" eaLnBrk="1" fontAlgn="base" latinLnBrk="0" hangingPunct="1">
              <a:lnSpc>
                <a:spcPct val="90000"/>
              </a:lnSpc>
              <a:spcBef>
                <a:spcPct val="0"/>
              </a:spcBef>
              <a:spcAft>
                <a:spcPct val="0"/>
              </a:spcAft>
              <a:buNone/>
              <a:defRPr lang="en-GB" sz="2400" b="1" kern="1200" spc="280" dirty="0">
                <a:solidFill>
                  <a:schemeClr val="bg2"/>
                </a:solidFill>
                <a:latin typeface="+mn-lt"/>
                <a:ea typeface="+mn-ea"/>
                <a:cs typeface="+mn-cs"/>
              </a:defRPr>
            </a:lvl1pPr>
          </a:lstStyle>
          <a:p>
            <a:r>
              <a:rPr lang="en-US" dirty="0"/>
              <a:t>CLICK TO EDIT MASTER TITLE STYLE</a:t>
            </a:r>
            <a:endParaRPr lang="en-GB" dirty="0"/>
          </a:p>
        </p:txBody>
      </p:sp>
      <p:sp>
        <p:nvSpPr>
          <p:cNvPr id="26" name="Text Placeholder 15"/>
          <p:cNvSpPr>
            <a:spLocks noGrp="1"/>
          </p:cNvSpPr>
          <p:nvPr>
            <p:ph type="body" sz="quarter" idx="13" hasCustomPrompt="1"/>
          </p:nvPr>
        </p:nvSpPr>
        <p:spPr>
          <a:xfrm>
            <a:off x="4321265" y="5568368"/>
            <a:ext cx="516734" cy="226591"/>
          </a:xfrm>
          <a:noFill/>
        </p:spPr>
        <p:txBody>
          <a:bodyPr wrap="none" lIns="36000" tIns="36000" rIns="36000" bIns="36000" rtlCol="0" anchor="ctr">
            <a:spAutoFit/>
          </a:bodyPr>
          <a:lstStyle>
            <a:lvl1pPr marL="0" indent="0" algn="ctr" defTabSz="914400" rtl="0" eaLnBrk="1" latinLnBrk="0" hangingPunct="1">
              <a:spcBef>
                <a:spcPts val="0"/>
              </a:spcBef>
              <a:buNone/>
              <a:defRPr lang="en-US" sz="1000" b="0" kern="1200" cap="all" spc="200" baseline="0" dirty="0">
                <a:solidFill>
                  <a:schemeClr val="tx1"/>
                </a:solidFill>
                <a:latin typeface="+mn-lt"/>
                <a:ea typeface="+mn-ea"/>
                <a:cs typeface="+mn-cs"/>
              </a:defRPr>
            </a:lvl1pPr>
          </a:lstStyle>
          <a:p>
            <a:pPr lvl="0"/>
            <a:r>
              <a:rPr lang="en-US" dirty="0"/>
              <a:t>DATE</a:t>
            </a:r>
          </a:p>
        </p:txBody>
      </p:sp>
      <p:sp>
        <p:nvSpPr>
          <p:cNvPr id="27" name="Rectangle 2"/>
          <p:cNvSpPr>
            <a:spLocks noChangeArrowheads="1"/>
          </p:cNvSpPr>
          <p:nvPr userDrawn="1"/>
        </p:nvSpPr>
        <p:spPr bwMode="auto">
          <a:xfrm>
            <a:off x="4543631" y="5228127"/>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8" name="Rectangle 2"/>
          <p:cNvSpPr>
            <a:spLocks noChangeArrowheads="1"/>
          </p:cNvSpPr>
          <p:nvPr userDrawn="1"/>
        </p:nvSpPr>
        <p:spPr bwMode="auto">
          <a:xfrm>
            <a:off x="4543631" y="6063152"/>
            <a:ext cx="72000" cy="72000"/>
          </a:xfrm>
          <a:prstGeom prst="rect">
            <a:avLst/>
          </a:prstGeom>
          <a:solidFill>
            <a:schemeClr val="bg2"/>
          </a:solidFill>
          <a:ln w="9525">
            <a:noFill/>
            <a:miter lim="800000"/>
            <a:headEnd/>
            <a:tailEnd/>
          </a:ln>
          <a:effectLst/>
        </p:spPr>
        <p:txBody>
          <a:bodyPr wrap="none" anchor="ctr"/>
          <a:lstStyle/>
          <a:p>
            <a:pPr algn="ctr"/>
            <a:endParaRPr lang="en-US" dirty="0">
              <a:solidFill>
                <a:srgbClr val="E60028"/>
              </a:solidFill>
            </a:endParaRPr>
          </a:p>
        </p:txBody>
      </p:sp>
      <p:sp>
        <p:nvSpPr>
          <p:cNvPr id="29" name="Rectangle 28"/>
          <p:cNvSpPr/>
          <p:nvPr userDrawn="1"/>
        </p:nvSpPr>
        <p:spPr bwMode="auto">
          <a:xfrm>
            <a:off x="4277688" y="1123950"/>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30" name="Text Placeholder 15"/>
          <p:cNvSpPr>
            <a:spLocks noGrp="1"/>
          </p:cNvSpPr>
          <p:nvPr>
            <p:ph type="body" sz="quarter" idx="14" hasCustomPrompt="1"/>
          </p:nvPr>
        </p:nvSpPr>
        <p:spPr>
          <a:xfrm>
            <a:off x="4122011" y="664338"/>
            <a:ext cx="912677" cy="211203"/>
          </a:xfrm>
          <a:noFill/>
        </p:spPr>
        <p:txBody>
          <a:bodyPr vert="horz" wrap="none" lIns="36000" tIns="36000" rIns="36000" bIns="36000" rtlCol="0" anchor="ctr">
            <a:spAutoFit/>
          </a:bodyPr>
          <a:lstStyle>
            <a:lvl1pPr marL="0" indent="0" algn="ctr" defTabSz="914400" rtl="0" eaLnBrk="1" latinLnBrk="0" hangingPunct="1">
              <a:spcBef>
                <a:spcPts val="0"/>
              </a:spcBef>
              <a:buClr>
                <a:schemeClr val="tx2">
                  <a:lumMod val="75000"/>
                </a:schemeClr>
              </a:buClr>
              <a:buSzPct val="90000"/>
              <a:buFont typeface="Wingdings" pitchFamily="2" charset="2"/>
              <a:buNone/>
              <a:defRPr kumimoji="0" lang="fr-FR" sz="900" b="1" i="0" u="none" strike="noStrike" kern="1200" cap="all" spc="200" normalizeH="0" baseline="0" noProof="0" dirty="0">
                <a:ln>
                  <a:noFill/>
                </a:ln>
                <a:solidFill>
                  <a:schemeClr val="bg1">
                    <a:lumMod val="50000"/>
                  </a:schemeClr>
                </a:solidFill>
                <a:effectLst/>
                <a:uLnTx/>
                <a:uFillTx/>
                <a:latin typeface="+mn-lt"/>
                <a:ea typeface="+mn-ea"/>
                <a:cs typeface="+mn-cs"/>
              </a:defRPr>
            </a:lvl1pPr>
          </a:lstStyle>
          <a:p>
            <a:pPr lvl="0"/>
            <a:r>
              <a:rPr lang="fr-FR" noProof="0" dirty="0"/>
              <a:t>émetteur</a:t>
            </a:r>
          </a:p>
        </p:txBody>
      </p:sp>
      <p:sp>
        <p:nvSpPr>
          <p:cNvPr id="31" name="Text Placeholder 15"/>
          <p:cNvSpPr>
            <a:spLocks noGrp="1"/>
          </p:cNvSpPr>
          <p:nvPr>
            <p:ph type="body" sz="quarter" idx="15" hasCustomPrompt="1"/>
          </p:nvPr>
        </p:nvSpPr>
        <p:spPr>
          <a:xfrm>
            <a:off x="6612216" y="203135"/>
            <a:ext cx="2211109" cy="195814"/>
          </a:xfrm>
          <a:noFill/>
        </p:spPr>
        <p:txBody>
          <a:bodyPr wrap="none" lIns="36000" tIns="36000" rIns="36000" bIns="36000" rtlCol="0" anchor="ctr">
            <a:spAutoFit/>
          </a:bodyPr>
          <a:lstStyle>
            <a:lvl1pPr marL="0" indent="0" algn="r" defTabSz="914400" rtl="0" eaLnBrk="1" latinLnBrk="0" hangingPunct="1">
              <a:spcBef>
                <a:spcPts val="0"/>
              </a:spcBef>
              <a:buNone/>
              <a:defRPr lang="en-US" sz="800" b="0" kern="1200" cap="all" spc="200" baseline="0" dirty="0">
                <a:solidFill>
                  <a:schemeClr val="tx1"/>
                </a:solidFill>
                <a:latin typeface="+mn-lt"/>
                <a:ea typeface="+mn-ea"/>
                <a:cs typeface="+mn-cs"/>
              </a:defRPr>
            </a:lvl1pPr>
          </a:lstStyle>
          <a:p>
            <a:pPr lvl="0"/>
            <a:r>
              <a:rPr lang="fr-FR" noProof="0" dirty="0"/>
              <a:t>Niveau de confidentialité</a:t>
            </a:r>
          </a:p>
        </p:txBody>
      </p:sp>
      <p:sp>
        <p:nvSpPr>
          <p:cNvPr id="32" name="Picture Placeholder 19"/>
          <p:cNvSpPr>
            <a:spLocks noGrp="1"/>
          </p:cNvSpPr>
          <p:nvPr>
            <p:ph type="pic" sz="quarter" idx="16" hasCustomPrompt="1"/>
          </p:nvPr>
        </p:nvSpPr>
        <p:spPr>
          <a:xfrm>
            <a:off x="322852" y="2640013"/>
            <a:ext cx="8500474" cy="2413000"/>
          </a:xfrm>
        </p:spPr>
        <p:txBody>
          <a:bodyPr anchor="ctr">
            <a:noAutofit/>
          </a:bodyPr>
          <a:lstStyle>
            <a:lvl1pPr algn="ctr">
              <a:buNone/>
              <a:defRPr i="1" baseline="0">
                <a:solidFill>
                  <a:schemeClr val="tx2">
                    <a:lumMod val="75000"/>
                  </a:schemeClr>
                </a:solidFill>
              </a:defRPr>
            </a:lvl1pPr>
          </a:lstStyle>
          <a:p>
            <a:r>
              <a:rPr lang="fr-FR" dirty="0"/>
              <a:t>Click to insert picture</a:t>
            </a:r>
            <a:endParaRPr lang="en-US" dirty="0"/>
          </a:p>
        </p:txBody>
      </p:sp>
      <p:cxnSp>
        <p:nvCxnSpPr>
          <p:cNvPr id="35" name="Straight Connector 34"/>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7"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9"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325437" y="1193800"/>
            <a:ext cx="8497887" cy="169277"/>
          </a:xfrm>
          <a:prstGeom prst="rect">
            <a:avLst/>
          </a:prstGeom>
        </p:spPr>
        <p:txBody>
          <a:bodyPr wrap="square" rIns="0">
            <a:spAutoFit/>
          </a:bodyPr>
          <a:lstStyle>
            <a:lvl1pPr marL="0" indent="0">
              <a:spcBef>
                <a:spcPts val="1100"/>
              </a:spcBef>
              <a:spcAft>
                <a:spcPts val="0"/>
              </a:spcAft>
              <a:buFontTx/>
              <a:buNone/>
              <a:defRPr sz="1100" b="0" i="1">
                <a:solidFill>
                  <a:schemeClr val="tx1"/>
                </a:solidFill>
              </a:defRPr>
            </a:lvl1pPr>
            <a:lvl2pPr marL="0" indent="0">
              <a:spcBef>
                <a:spcPts val="600"/>
              </a:spcBef>
              <a:buFontTx/>
              <a:buNone/>
              <a:defRPr sz="1100" b="1" i="1">
                <a:solidFill>
                  <a:schemeClr val="tx2"/>
                </a:solidFill>
              </a:defRPr>
            </a:lvl2pPr>
            <a:lvl3pPr marL="144000" indent="-144000">
              <a:spcBef>
                <a:spcPts val="200"/>
              </a:spcBef>
              <a:buClr>
                <a:schemeClr val="tx2"/>
              </a:buClr>
              <a:buSzPct val="90000"/>
              <a:buFont typeface="Wingdings" pitchFamily="2" charset="2"/>
              <a:buChar char=""/>
              <a:defRPr sz="1100" i="1"/>
            </a:lvl3pPr>
            <a:lvl4pPr marL="252000" indent="-108000">
              <a:spcBef>
                <a:spcPts val="100"/>
              </a:spcBef>
              <a:buClr>
                <a:schemeClr val="tx2"/>
              </a:buClr>
              <a:buSzPct val="90000"/>
              <a:buFont typeface="Arial" pitchFamily="34" charset="0"/>
              <a:buChar char="●"/>
              <a:defRPr sz="1100" i="1"/>
            </a:lvl4pPr>
            <a:lvl5pPr marL="360000" indent="-108000">
              <a:spcBef>
                <a:spcPts val="100"/>
              </a:spcBef>
              <a:buClr>
                <a:schemeClr val="tx2"/>
              </a:buClr>
              <a:buSzPct val="90000"/>
              <a:buFont typeface="Wingdings 3" pitchFamily="18" charset="2"/>
              <a:buChar char=""/>
              <a:defRPr sz="1100" i="1"/>
            </a:lvl5pPr>
          </a:lstStyle>
          <a:p>
            <a:pPr lvl="0"/>
            <a:r>
              <a:rPr lang="en-US"/>
              <a:t>Click to edit Master text styles</a:t>
            </a:r>
          </a:p>
        </p:txBody>
      </p:sp>
      <p:sp>
        <p:nvSpPr>
          <p:cNvPr id="5"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5" name="Content Placeholder 2"/>
          <p:cNvSpPr>
            <a:spLocks noGrp="1"/>
          </p:cNvSpPr>
          <p:nvPr>
            <p:ph idx="1" hasCustomPrompt="1"/>
          </p:nvPr>
        </p:nvSpPr>
        <p:spPr>
          <a:xfrm>
            <a:off x="325437" y="1431925"/>
            <a:ext cx="8497887" cy="477054"/>
          </a:xfrm>
        </p:spPr>
        <p:txBody>
          <a:bodyPr rIns="0"/>
          <a:lstStyle>
            <a:lvl1pPr marL="360000" indent="-360000">
              <a:spcBef>
                <a:spcPts val="1600"/>
              </a:spcBef>
              <a:spcAft>
                <a:spcPts val="400"/>
              </a:spcAft>
              <a:buClr>
                <a:srgbClr val="E60028"/>
              </a:buClr>
              <a:buSzPct val="100000"/>
              <a:buFont typeface="+mj-lt"/>
              <a:buNone/>
              <a:tabLst>
                <a:tab pos="8429625" algn="r"/>
              </a:tabLst>
              <a:defRPr sz="1400" b="0" cap="all" baseline="0">
                <a:solidFill>
                  <a:srgbClr val="E60028"/>
                </a:solidFill>
              </a:defRPr>
            </a:lvl1pPr>
            <a:lvl2pPr marL="720000" indent="-360000">
              <a:spcBef>
                <a:spcPts val="200"/>
              </a:spcBef>
              <a:buClrTx/>
              <a:buSzPct val="100000"/>
              <a:buFont typeface="+mj-lt"/>
              <a:buAutoNum type="alphaUcPeriod"/>
              <a:tabLst>
                <a:tab pos="8429625" algn="r"/>
              </a:tabLst>
              <a:defRPr sz="1200" cap="none" baseline="0"/>
            </a:lvl2pPr>
            <a:lvl3pPr marL="360000" indent="0">
              <a:spcBef>
                <a:spcPts val="2800"/>
              </a:spcBef>
              <a:buNone/>
              <a:tabLst>
                <a:tab pos="8429625" algn="r"/>
              </a:tabLst>
              <a:defRPr sz="1400" b="0" cap="all" baseline="0">
                <a:solidFill>
                  <a:srgbClr val="E60028"/>
                </a:solidFill>
              </a:defRPr>
            </a:lvl3pPr>
            <a:lvl4pPr marL="720000" indent="-360000">
              <a:spcBef>
                <a:spcPts val="200"/>
              </a:spcBef>
              <a:buClrTx/>
              <a:buFont typeface="+mj-lt"/>
              <a:buAutoNum type="alphaUcPeriod"/>
              <a:tabLst>
                <a:tab pos="8429625" algn="r"/>
              </a:tabLst>
              <a:defRPr sz="1200" cap="none" baseline="0"/>
            </a:lvl4pPr>
            <a:lvl5pPr marL="540000" indent="0">
              <a:buNone/>
              <a:tabLst>
                <a:tab pos="7988300" algn="r"/>
              </a:tabLst>
              <a:defRPr sz="800" cap="all" baseline="0"/>
            </a:lvl5pPr>
          </a:lstStyle>
          <a:p>
            <a:pPr lvl="0"/>
            <a:r>
              <a:rPr lang="en-US" dirty="0"/>
              <a:t>CLICK TO EDIT MASTER TEXT STYLES</a:t>
            </a:r>
          </a:p>
          <a:p>
            <a:pPr lvl="1"/>
            <a:r>
              <a:rPr lang="en-US" dirty="0"/>
              <a:t>Second level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 Graphique">
    <p:spTree>
      <p:nvGrpSpPr>
        <p:cNvPr id="1" name=""/>
        <p:cNvGrpSpPr/>
        <p:nvPr/>
      </p:nvGrpSpPr>
      <p:grpSpPr>
        <a:xfrm>
          <a:off x="0" y="0"/>
          <a:ext cx="0" cy="0"/>
          <a:chOff x="0" y="0"/>
          <a:chExt cx="0" cy="0"/>
        </a:xfrm>
      </p:grpSpPr>
      <p:sp>
        <p:nvSpPr>
          <p:cNvPr id="11" name="Rectangle 10"/>
          <p:cNvSpPr/>
          <p:nvPr userDrawn="1"/>
        </p:nvSpPr>
        <p:spPr bwMode="auto">
          <a:xfrm>
            <a:off x="2921523" y="1561863"/>
            <a:ext cx="3317352" cy="3317352"/>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2" name="Rectangle 11"/>
          <p:cNvSpPr/>
          <p:nvPr userDrawn="1"/>
        </p:nvSpPr>
        <p:spPr bwMode="auto">
          <a:xfrm>
            <a:off x="4278256" y="3182176"/>
            <a:ext cx="603886" cy="73024"/>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2919413" y="3224535"/>
            <a:ext cx="3309937"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1"/>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5975" y="2249604"/>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1"/>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cxnSp>
        <p:nvCxnSpPr>
          <p:cNvPr id="20" name="Straight Connector 19"/>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5" descr="http://gtb.societegenerale.com/wp-content/themes/gtb/img/logo-vf.png"/>
          <p:cNvPicPr/>
          <p:nvPr userDrawn="1"/>
        </p:nvPicPr>
        <p:blipFill>
          <a:blip r:embed="rId2"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pic>
        <p:nvPicPr>
          <p:cNvPr id="16" name="Image 3" descr="http://gtb.societegenerale.com/wp-content/themes/gtb/img/logo-vf.png"/>
          <p:cNvPicPr>
            <a:picLocks noChangeAspect="1"/>
          </p:cNvPicPr>
          <p:nvPr userDrawn="1"/>
        </p:nvPicPr>
        <p:blipFill>
          <a:blip r:embed="rId3"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6"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7"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41840614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 Text">
    <p:spTree>
      <p:nvGrpSpPr>
        <p:cNvPr id="1" name=""/>
        <p:cNvGrpSpPr/>
        <p:nvPr/>
      </p:nvGrpSpPr>
      <p:grpSpPr>
        <a:xfrm>
          <a:off x="0" y="0"/>
          <a:ext cx="0" cy="0"/>
          <a:chOff x="0" y="0"/>
          <a:chExt cx="0" cy="0"/>
        </a:xfrm>
      </p:grpSpPr>
      <p:sp>
        <p:nvSpPr>
          <p:cNvPr id="12" name="Rectangle 11"/>
          <p:cNvSpPr/>
          <p:nvPr userDrawn="1"/>
        </p:nvSpPr>
        <p:spPr bwMode="auto">
          <a:xfrm>
            <a:off x="4272439" y="2364497"/>
            <a:ext cx="603886" cy="73024"/>
          </a:xfrm>
          <a:prstGeom prst="rect">
            <a:avLst/>
          </a:prstGeom>
          <a:solidFill>
            <a:schemeClr val="bg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prstClr val="white"/>
              </a:solidFill>
              <a:cs typeface="Arial" charset="0"/>
            </a:endParaRPr>
          </a:p>
        </p:txBody>
      </p:sp>
      <p:sp>
        <p:nvSpPr>
          <p:cNvPr id="13" name="Title 1"/>
          <p:cNvSpPr>
            <a:spLocks noGrp="1"/>
          </p:cNvSpPr>
          <p:nvPr>
            <p:ph type="ctrTitle"/>
          </p:nvPr>
        </p:nvSpPr>
        <p:spPr>
          <a:xfrm>
            <a:off x="325439" y="2520013"/>
            <a:ext cx="8497886" cy="1236099"/>
          </a:xfrm>
          <a:noFill/>
        </p:spPr>
        <p:txBody>
          <a:bodyPr wrap="square" lIns="36000" tIns="36000" rIns="36000" bIns="36000" rtlCol="0" anchor="ctr">
            <a:noAutofit/>
          </a:bodyPr>
          <a:lstStyle>
            <a:lvl1pPr marL="0" algn="ctr" defTabSz="914400" rtl="0" eaLnBrk="1" fontAlgn="base" latinLnBrk="0" hangingPunct="1">
              <a:lnSpc>
                <a:spcPct val="90000"/>
              </a:lnSpc>
              <a:spcBef>
                <a:spcPct val="0"/>
              </a:spcBef>
              <a:spcAft>
                <a:spcPct val="0"/>
              </a:spcAft>
              <a:buNone/>
              <a:defRPr lang="en-GB" sz="2800" kern="1200" dirty="0">
                <a:solidFill>
                  <a:schemeClr val="bg2"/>
                </a:solidFill>
                <a:latin typeface="+mn-lt"/>
                <a:ea typeface="+mn-ea"/>
                <a:cs typeface="+mn-cs"/>
              </a:defRPr>
            </a:lvl1pPr>
          </a:lstStyle>
          <a:p>
            <a:r>
              <a:rPr lang="en-US"/>
              <a:t>Click to edit Master title style</a:t>
            </a:r>
            <a:endParaRPr lang="en-GB" dirty="0"/>
          </a:p>
        </p:txBody>
      </p:sp>
      <p:sp>
        <p:nvSpPr>
          <p:cNvPr id="14" name="Text Placeholder 33"/>
          <p:cNvSpPr>
            <a:spLocks noGrp="1"/>
          </p:cNvSpPr>
          <p:nvPr>
            <p:ph type="body" sz="quarter" idx="11" hasCustomPrompt="1"/>
          </p:nvPr>
        </p:nvSpPr>
        <p:spPr>
          <a:xfrm>
            <a:off x="4330158" y="1431925"/>
            <a:ext cx="488449" cy="884070"/>
          </a:xfrm>
          <a:noFill/>
        </p:spPr>
        <p:txBody>
          <a:bodyPr vert="horz" wrap="none" lIns="72000" tIns="72000" rIns="72000" bIns="72000" rtlCol="0" anchor="ctr">
            <a:spAutoFit/>
          </a:bodyPr>
          <a:lstStyle>
            <a:lvl1pPr algn="ctr">
              <a:buNone/>
              <a:defRPr lang="en-US" sz="4800" b="1" kern="1200" baseline="0" dirty="0" smtClean="0">
                <a:solidFill>
                  <a:schemeClr val="bg2"/>
                </a:solidFill>
                <a:latin typeface="+mn-lt"/>
                <a:ea typeface="+mn-ea"/>
                <a:cs typeface="+mn-cs"/>
              </a:defRPr>
            </a:lvl1pPr>
          </a:lstStyle>
          <a:p>
            <a:pPr marL="0" lvl="0" indent="0" algn="ctr" defTabSz="914400" rtl="0" eaLnBrk="1" latinLnBrk="0" hangingPunct="1">
              <a:spcBef>
                <a:spcPts val="0"/>
              </a:spcBef>
              <a:buClr>
                <a:schemeClr val="tx2"/>
              </a:buClr>
              <a:buSzPct val="90000"/>
              <a:buFontTx/>
              <a:buNone/>
            </a:pPr>
            <a:r>
              <a:rPr lang="en-US" dirty="0"/>
              <a:t>#</a:t>
            </a:r>
          </a:p>
        </p:txBody>
      </p:sp>
      <p:sp>
        <p:nvSpPr>
          <p:cNvPr id="9" name="Subtitle 2"/>
          <p:cNvSpPr>
            <a:spLocks noGrp="1"/>
          </p:cNvSpPr>
          <p:nvPr>
            <p:ph type="subTitle" idx="1" hasCustomPrompt="1"/>
          </p:nvPr>
        </p:nvSpPr>
        <p:spPr>
          <a:xfrm>
            <a:off x="325438" y="3883211"/>
            <a:ext cx="8497887" cy="630942"/>
          </a:xfrm>
          <a:prstGeom prst="rect">
            <a:avLst/>
          </a:prstGeom>
        </p:spPr>
        <p:txBody>
          <a:bodyPr wrap="square" rIns="0">
            <a:spAutoFit/>
          </a:bodyPr>
          <a:lstStyle>
            <a:lvl1pPr marL="0" indent="0" algn="ctr" defTabSz="914400" rtl="0" eaLnBrk="1" latinLnBrk="0" hangingPunct="1">
              <a:spcBef>
                <a:spcPts val="400"/>
              </a:spcBef>
              <a:buClr>
                <a:schemeClr val="tx2"/>
              </a:buClr>
              <a:buSzPct val="90000"/>
              <a:buFont typeface="Wingdings" pitchFamily="2" charset="2"/>
              <a:buNone/>
              <a:defRPr lang="en-US" sz="1800" b="0" kern="1200" cap="none" baseline="0" dirty="0" smtClean="0">
                <a:solidFill>
                  <a:schemeClr val="tx2"/>
                </a:solidFill>
                <a:latin typeface="Arial" pitchFamily="34" charset="0"/>
                <a:ea typeface="+mn-ea"/>
                <a:cs typeface="Arial" pitchFamily="34" charset="0"/>
              </a:defRPr>
            </a:lvl1pPr>
            <a:lvl2pPr marL="0" indent="0" algn="ctr">
              <a:spcBef>
                <a:spcPts val="400"/>
              </a:spcBef>
              <a:buNone/>
              <a:defRPr lang="en-GB" sz="1800" kern="1200" dirty="0">
                <a:solidFill>
                  <a:schemeClr val="tx2">
                    <a:lumMod val="50000"/>
                  </a:schemeClr>
                </a:solidFill>
                <a:latin typeface="Arial" pitchFamily="34" charset="0"/>
                <a:ea typeface="+mn-ea"/>
                <a:cs typeface="Arial" pitchFamily="34" charset="0"/>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a:p>
            <a:pPr marL="0" lvl="1" indent="0" algn="ctr" defTabSz="914400" rtl="0" eaLnBrk="1" latinLnBrk="0" hangingPunct="1">
              <a:spcBef>
                <a:spcPts val="600"/>
              </a:spcBef>
              <a:buClr>
                <a:schemeClr val="tx2"/>
              </a:buClr>
              <a:buFont typeface="Arial" pitchFamily="34" charset="0"/>
              <a:buNone/>
            </a:pPr>
            <a:r>
              <a:rPr lang="en-US" dirty="0"/>
              <a:t>Current section</a:t>
            </a:r>
            <a:endParaRPr lang="en-GB" dirty="0"/>
          </a:p>
        </p:txBody>
      </p:sp>
      <p:cxnSp>
        <p:nvCxnSpPr>
          <p:cNvPr id="18" name="Straight Connector 17"/>
          <p:cNvCxnSpPr/>
          <p:nvPr userDrawn="1"/>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pic>
        <p:nvPicPr>
          <p:cNvPr id="15" name="Image 3" descr="http://gtb.societegenerale.com/wp-content/themes/gtb/img/logo-vf.png"/>
          <p:cNvPicPr>
            <a:picLocks noChangeAspect="1"/>
          </p:cNvPicPr>
          <p:nvPr userDrawn="1"/>
        </p:nvPicPr>
        <p:blipFill>
          <a:blip r:embed="rId2" cstate="print"/>
          <a:stretch>
            <a:fillRect/>
          </a:stretch>
        </p:blipFill>
        <p:spPr bwMode="auto">
          <a:xfrm>
            <a:off x="325438" y="6490032"/>
            <a:ext cx="1281003" cy="251110"/>
          </a:xfrm>
          <a:prstGeom prst="rect">
            <a:avLst/>
          </a:prstGeom>
          <a:noFill/>
          <a:ln>
            <a:noFill/>
          </a:ln>
          <a:extLst>
            <a:ext uri="{53640926-AAD7-44D8-BBD7-CCE9431645EC}">
              <a14:shadowObscured xmlns:a14="http://schemas.microsoft.com/office/drawing/2010/main"/>
            </a:ext>
          </a:extLst>
        </p:spPr>
      </p:pic>
      <p:pic>
        <p:nvPicPr>
          <p:cNvPr id="19" name="Image 5" descr="http://gtb.societegenerale.com/wp-content/themes/gtb/img/logo-vf.png"/>
          <p:cNvPicPr/>
          <p:nvPr userDrawn="1"/>
        </p:nvPicPr>
        <p:blipFill>
          <a:blip r:embed="rId3" cstate="print"/>
          <a:stretch>
            <a:fillRect/>
          </a:stretch>
        </p:blipFill>
        <p:spPr bwMode="auto">
          <a:xfrm>
            <a:off x="7454895" y="6525634"/>
            <a:ext cx="1368430" cy="215508"/>
          </a:xfrm>
          <a:prstGeom prst="rect">
            <a:avLst/>
          </a:prstGeom>
          <a:noFill/>
          <a:ln>
            <a:noFill/>
          </a:ln>
          <a:extLst>
            <a:ext uri="{53640926-AAD7-44D8-BBD7-CCE9431645EC}">
              <a14:shadowObscured xmlns:a14="http://schemas.microsoft.com/office/drawing/2010/main"/>
            </a:ext>
          </a:extLst>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4"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5"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6"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7"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Text Placeholder 7"/>
          <p:cNvSpPr>
            <a:spLocks noGrp="1"/>
          </p:cNvSpPr>
          <p:nvPr>
            <p:ph type="body" sz="quarter" idx="11"/>
          </p:nvPr>
        </p:nvSpPr>
        <p:spPr>
          <a:xfrm>
            <a:off x="325437" y="1193800"/>
            <a:ext cx="8497887" cy="1333698"/>
          </a:xfrm>
        </p:spPr>
        <p:txBody>
          <a:bodyPr/>
          <a:lstStyle>
            <a:lvl1pPr>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6"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ubTit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8"/>
          <p:cNvSpPr>
            <a:spLocks noGrp="1"/>
          </p:cNvSpPr>
          <p:nvPr>
            <p:ph type="body" sz="quarter" idx="12"/>
          </p:nvPr>
        </p:nvSpPr>
        <p:spPr>
          <a:xfrm>
            <a:off x="325437" y="1193800"/>
            <a:ext cx="8497887"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lang="en-US" sz="900" b="0" i="1" kern="1200" baseline="0" dirty="0" smtClean="0">
                <a:solidFill>
                  <a:schemeClr val="tx1"/>
                </a:solidFill>
                <a:latin typeface="Arial" pitchFamily="34" charset="0"/>
                <a:ea typeface="+mn-ea"/>
                <a:cs typeface="Arial" pitchFamily="34" charset="0"/>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marL="0" lvl="0" indent="0" algn="l" defTabSz="914400" rtl="0" eaLnBrk="1" latinLnBrk="0" hangingPunct="1">
              <a:spcBef>
                <a:spcPts val="400"/>
              </a:spcBef>
              <a:spcAft>
                <a:spcPts val="0"/>
              </a:spcAft>
              <a:buClr>
                <a:schemeClr val="tx2">
                  <a:lumMod val="50000"/>
                </a:schemeClr>
              </a:buClr>
              <a:buSzPct val="90000"/>
              <a:buFontTx/>
              <a:buNone/>
            </a:pPr>
            <a:r>
              <a:rPr lang="en-US"/>
              <a:t>Click to edit Master text styles</a:t>
            </a:r>
          </a:p>
          <a:p>
            <a:pPr marL="0" lvl="1" indent="0" algn="l" defTabSz="914400" rtl="0" eaLnBrk="1" latinLnBrk="0" hangingPunct="1">
              <a:spcBef>
                <a:spcPts val="400"/>
              </a:spcBef>
              <a:spcAft>
                <a:spcPts val="0"/>
              </a:spcAft>
              <a:buClr>
                <a:schemeClr val="tx2">
                  <a:lumMod val="50000"/>
                </a:schemeClr>
              </a:buClr>
              <a:buSzPct val="90000"/>
              <a:buFontTx/>
              <a:buNone/>
            </a:pPr>
            <a:r>
              <a:rPr lang="en-US"/>
              <a:t>Second level</a:t>
            </a:r>
          </a:p>
          <a:p>
            <a:pPr marL="0" lvl="2" indent="0" algn="l" defTabSz="914400" rtl="0" eaLnBrk="1" latinLnBrk="0" hangingPunct="1">
              <a:spcBef>
                <a:spcPts val="400"/>
              </a:spcBef>
              <a:spcAft>
                <a:spcPts val="0"/>
              </a:spcAft>
              <a:buClr>
                <a:schemeClr val="tx2">
                  <a:lumMod val="50000"/>
                </a:schemeClr>
              </a:buClr>
              <a:buSzPct val="90000"/>
              <a:buFontTx/>
              <a:buNone/>
            </a:pPr>
            <a:r>
              <a:rPr lang="en-US"/>
              <a:t>Third level</a:t>
            </a:r>
          </a:p>
          <a:p>
            <a:pPr marL="0" lvl="3" indent="0" algn="l" defTabSz="914400" rtl="0" eaLnBrk="1" latinLnBrk="0" hangingPunct="1">
              <a:spcBef>
                <a:spcPts val="400"/>
              </a:spcBef>
              <a:spcAft>
                <a:spcPts val="0"/>
              </a:spcAft>
              <a:buClr>
                <a:schemeClr val="tx2">
                  <a:lumMod val="50000"/>
                </a:schemeClr>
              </a:buClr>
              <a:buSzPct val="90000"/>
              <a:buFontTx/>
              <a:buNone/>
            </a:pPr>
            <a:r>
              <a:rPr lang="en-US"/>
              <a:t>Fourth level</a:t>
            </a:r>
          </a:p>
          <a:p>
            <a:pPr marL="0" lvl="4" indent="0" algn="l" defTabSz="914400" rtl="0" eaLnBrk="1" latinLnBrk="0" hangingPunct="1">
              <a:spcBef>
                <a:spcPts val="400"/>
              </a:spcBef>
              <a:spcAft>
                <a:spcPts val="0"/>
              </a:spcAft>
              <a:buClr>
                <a:schemeClr val="tx2">
                  <a:lumMod val="50000"/>
                </a:schemeClr>
              </a:buClr>
              <a:buSzPct val="90000"/>
              <a:buFontTx/>
              <a:buNone/>
            </a:pPr>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8"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 SubTitle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7"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7"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90000"/>
              <a:buFont typeface="Arial" pitchFamily="34" charset="0"/>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0" name="Text Placeholder 12"/>
          <p:cNvSpPr>
            <a:spLocks noGrp="1"/>
          </p:cNvSpPr>
          <p:nvPr>
            <p:ph type="body" sz="quarter" idx="15"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288052"/>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6"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400"/>
              </a:spcBef>
              <a:spcAft>
                <a:spcPts val="0"/>
              </a:spcAft>
              <a:buFontTx/>
              <a:buNone/>
              <a:defRPr sz="900" b="0" i="1">
                <a:solidFill>
                  <a:schemeClr val="tx1"/>
                </a:solidFill>
              </a:defRPr>
            </a:lvl1pPr>
            <a:lvl2pPr marL="0" indent="0">
              <a:spcBef>
                <a:spcPts val="8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buClr>
              <a:buSzPct val="90000"/>
              <a:buFont typeface="Wingdings" pitchFamily="2" charset="2"/>
              <a:buChar char=""/>
              <a:defRPr lang="en-US" sz="900" i="1" kern="1200" dirty="0" smtClean="0">
                <a:solidFill>
                  <a:schemeClr val="tx1"/>
                </a:solidFill>
                <a:latin typeface="Arial" pitchFamily="34" charset="0"/>
                <a:ea typeface="+mn-ea"/>
                <a:cs typeface="Arial" pitchFamily="34" charset="0"/>
              </a:defRPr>
            </a:lvl3pPr>
            <a:lvl4pPr marL="252000" indent="-108000">
              <a:spcBef>
                <a:spcPts val="100"/>
              </a:spcBef>
              <a:buClr>
                <a:schemeClr val="tx2"/>
              </a:buClr>
              <a:buSzPct val="100000"/>
              <a:buFont typeface="Wingdings 2" pitchFamily="18" charset="2"/>
              <a:buChar char=""/>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3" pitchFamily="18" charset="2"/>
              <a:buChar char=""/>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8" y="1193800"/>
            <a:ext cx="6896100"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
        <p:nvSpPr>
          <p:cNvPr id="10"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ubTitle + Text + Sideb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5438" y="147479"/>
            <a:ext cx="8497887" cy="246221"/>
          </a:xfrm>
        </p:spPr>
        <p:txBody>
          <a:bodyPr wrap="square">
            <a:spAutoFit/>
          </a:bodyPr>
          <a:lstStyle>
            <a:lvl1pPr>
              <a:lnSpc>
                <a:spcPct val="100000"/>
              </a:lnSpc>
              <a:defRPr sz="1600" b="0" cap="all" baseline="0"/>
            </a:lvl1pPr>
          </a:lstStyle>
          <a:p>
            <a:r>
              <a:rPr lang="en-US" dirty="0"/>
              <a:t>Click to add title</a:t>
            </a:r>
            <a:endParaRPr lang="en-GB" dirty="0"/>
          </a:p>
        </p:txBody>
      </p:sp>
      <p:sp>
        <p:nvSpPr>
          <p:cNvPr id="8" name="Content Placeholder 12"/>
          <p:cNvSpPr>
            <a:spLocks noGrp="1"/>
          </p:cNvSpPr>
          <p:nvPr>
            <p:ph sz="quarter" idx="11" hasCustomPrompt="1"/>
          </p:nvPr>
        </p:nvSpPr>
        <p:spPr>
          <a:xfrm>
            <a:off x="325438" y="442913"/>
            <a:ext cx="8497887" cy="215444"/>
          </a:xfrm>
          <a:prstGeom prst="rect">
            <a:avLst/>
          </a:prstGeom>
        </p:spPr>
        <p:txBody>
          <a:bodyPr wrap="square" anchor="b">
            <a:spAutoFit/>
          </a:bodyPr>
          <a:lstStyle>
            <a:lvl1pPr marL="0" indent="0" algn="ctr">
              <a:spcBef>
                <a:spcPts val="0"/>
              </a:spcBef>
              <a:buFontTx/>
              <a:buNone/>
              <a:defRPr sz="1400" b="0"/>
            </a:lvl1pPr>
            <a:lvl2pPr>
              <a:buFontTx/>
              <a:buNone/>
              <a:defRPr/>
            </a:lvl2pPr>
            <a:lvl3pPr>
              <a:buFontTx/>
              <a:buNone/>
              <a:defRPr/>
            </a:lvl3pPr>
            <a:lvl4pPr>
              <a:buFontTx/>
              <a:buNone/>
              <a:defRPr/>
            </a:lvl4pPr>
            <a:lvl5pPr>
              <a:buFontTx/>
              <a:buNone/>
              <a:defRPr/>
            </a:lvl5pPr>
          </a:lstStyle>
          <a:p>
            <a:pPr lvl="0"/>
            <a:r>
              <a:rPr lang="en-US" dirty="0"/>
              <a:t>Click to add sub-title</a:t>
            </a:r>
            <a:endParaRPr lang="en-GB" dirty="0"/>
          </a:p>
        </p:txBody>
      </p:sp>
      <p:sp>
        <p:nvSpPr>
          <p:cNvPr id="9" name="Text Placeholder 6"/>
          <p:cNvSpPr>
            <a:spLocks noGrp="1"/>
          </p:cNvSpPr>
          <p:nvPr>
            <p:ph type="body" sz="quarter" idx="14"/>
          </p:nvPr>
        </p:nvSpPr>
        <p:spPr>
          <a:xfrm>
            <a:off x="7599325" y="1193800"/>
            <a:ext cx="1224000" cy="1207235"/>
          </a:xfrm>
          <a:prstGeom prst="rect">
            <a:avLst/>
          </a:prstGeom>
          <a:solidFill>
            <a:schemeClr val="tx2">
              <a:lumMod val="20000"/>
              <a:lumOff val="80000"/>
            </a:schemeClr>
          </a:solidFill>
        </p:spPr>
        <p:txBody>
          <a:bodyPr lIns="72000" tIns="72000" rIns="72000" bIns="72000">
            <a:spAutoFit/>
          </a:bodyPr>
          <a:lstStyle>
            <a:lvl1pPr marL="0" indent="0">
              <a:spcBef>
                <a:spcPts val="600"/>
              </a:spcBef>
              <a:spcAft>
                <a:spcPts val="0"/>
              </a:spcAft>
              <a:buFontTx/>
              <a:buNone/>
              <a:defRPr sz="900" b="0" i="1">
                <a:solidFill>
                  <a:schemeClr val="tx1"/>
                </a:solidFill>
              </a:defRPr>
            </a:lvl1pPr>
            <a:lvl2pPr marL="0" indent="0">
              <a:spcBef>
                <a:spcPts val="1400"/>
              </a:spcBef>
              <a:buFontTx/>
              <a:buNone/>
              <a:defRPr lang="en-US" sz="900" b="1" i="1" kern="1200" dirty="0" smtClean="0">
                <a:solidFill>
                  <a:schemeClr val="bg2"/>
                </a:solidFill>
                <a:latin typeface="Arial" pitchFamily="34" charset="0"/>
                <a:ea typeface="+mn-ea"/>
                <a:cs typeface="Arial" pitchFamily="34" charset="0"/>
              </a:defRPr>
            </a:lvl2pPr>
            <a:lvl3pPr marL="144000" indent="-144000">
              <a:spcBef>
                <a:spcPts val="200"/>
              </a:spcBef>
              <a:buClr>
                <a:schemeClr val="tx2">
                  <a:lumMod val="50000"/>
                </a:schemeClr>
              </a:buClr>
              <a:buSzPct val="90000"/>
              <a:buFont typeface="Wingdings" pitchFamily="2" charset="2"/>
              <a:buChar char=""/>
              <a:defRPr sz="900" i="1"/>
            </a:lvl3pPr>
            <a:lvl4pPr marL="252000" indent="-108000">
              <a:spcBef>
                <a:spcPts val="100"/>
              </a:spcBef>
              <a:buClr>
                <a:schemeClr val="tx2">
                  <a:lumMod val="75000"/>
                </a:schemeClr>
              </a:buClr>
              <a:buSzPct val="90000"/>
              <a:buFont typeface="Wingdings" pitchFamily="2" charset="2"/>
              <a:buChar char="n"/>
              <a:defRPr lang="en-US" sz="900" i="1" kern="1200" dirty="0" smtClean="0">
                <a:solidFill>
                  <a:schemeClr val="tx1"/>
                </a:solidFill>
                <a:latin typeface="Arial" pitchFamily="34" charset="0"/>
                <a:ea typeface="+mn-ea"/>
                <a:cs typeface="Arial" pitchFamily="34" charset="0"/>
              </a:defRPr>
            </a:lvl4pPr>
            <a:lvl5pPr marL="360000" indent="-108000">
              <a:spcBef>
                <a:spcPts val="100"/>
              </a:spcBef>
              <a:buClr>
                <a:schemeClr val="tx2"/>
              </a:buClr>
              <a:buSzPct val="90000"/>
              <a:buFont typeface="Wingdings" pitchFamily="2" charset="2"/>
              <a:buChar char="n"/>
              <a:defRPr lang="en-GB" sz="900" b="0" i="1"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11"/>
          <p:cNvSpPr>
            <a:spLocks noGrp="1"/>
          </p:cNvSpPr>
          <p:nvPr>
            <p:ph type="body" sz="quarter" idx="15"/>
          </p:nvPr>
        </p:nvSpPr>
        <p:spPr>
          <a:xfrm>
            <a:off x="325437" y="1193800"/>
            <a:ext cx="6899275" cy="1410643"/>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325437" y="6177352"/>
            <a:ext cx="8497887" cy="144073"/>
          </a:xfrm>
        </p:spPr>
        <p:txBody>
          <a:bodyPr tIns="0" rIns="0" bIns="36000" anchor="b" anchorCtr="0"/>
          <a:lstStyle>
            <a:lvl1pPr marL="1588" indent="-1588">
              <a:spcBef>
                <a:spcPts val="0"/>
              </a:spcBef>
              <a:buNone/>
              <a:defRPr sz="700" b="0" i="1" baseline="0">
                <a:solidFill>
                  <a:schemeClr val="tx1"/>
                </a:solidFill>
              </a:defRPr>
            </a:lvl1pPr>
            <a:lvl2pPr marL="180000" indent="-180000">
              <a:spcBef>
                <a:spcPts val="0"/>
              </a:spcBef>
              <a:buNone/>
              <a:defRPr sz="700" i="1" baseline="0"/>
            </a:lvl2pPr>
            <a:lvl3pPr>
              <a:buNone/>
              <a:defRPr/>
            </a:lvl3pPr>
            <a:lvl4pPr>
              <a:buNone/>
              <a:defRPr/>
            </a:lvl4pPr>
            <a:lvl5pPr>
              <a:buNone/>
              <a:defRPr/>
            </a:lvl5pPr>
          </a:lstStyle>
          <a:p>
            <a:pPr lvl="0"/>
            <a:r>
              <a:rPr lang="en-GB" noProof="0" dirty="0"/>
              <a:t>Click to add sources</a:t>
            </a:r>
          </a:p>
        </p:txBody>
      </p:sp>
      <p:sp>
        <p:nvSpPr>
          <p:cNvPr id="11" name="Text Placeholder 12"/>
          <p:cNvSpPr>
            <a:spLocks noGrp="1"/>
          </p:cNvSpPr>
          <p:nvPr>
            <p:ph type="body" sz="quarter" idx="16" hasCustomPrompt="1"/>
          </p:nvPr>
        </p:nvSpPr>
        <p:spPr>
          <a:xfrm>
            <a:off x="325438" y="33632"/>
            <a:ext cx="2000249" cy="197353"/>
          </a:xfrm>
        </p:spPr>
        <p:txBody>
          <a:bodyPr tIns="36000" bIns="36000"/>
          <a:lstStyle>
            <a:lvl1pPr>
              <a:buNone/>
              <a:defRPr lang="en-US" sz="900" b="0" kern="1200" cap="all" spc="100" baseline="0" noProof="0" dirty="0" smtClean="0">
                <a:solidFill>
                  <a:schemeClr val="tx2">
                    <a:lumMod val="75000"/>
                  </a:schemeClr>
                </a:solidFill>
                <a:latin typeface="+mn-lt"/>
                <a:ea typeface="+mn-ea"/>
                <a:cs typeface="+mn-cs"/>
              </a:defRPr>
            </a:lvl1pPr>
            <a:lvl2pPr>
              <a:buNone/>
              <a:defRPr/>
            </a:lvl2pPr>
            <a:lvl3pPr>
              <a:buNone/>
              <a:defRPr/>
            </a:lvl3pPr>
            <a:lvl4pPr>
              <a:buNone/>
              <a:defRPr/>
            </a:lvl4pPr>
            <a:lvl5pPr>
              <a:buFont typeface="Arial" pitchFamily="34" charset="0"/>
              <a:buNone/>
              <a:defRPr/>
            </a:lvl5pPr>
          </a:lstStyle>
          <a:p>
            <a:pPr marL="0" marR="0" lvl="0" indent="-180000" algn="l" defTabSz="914400" rtl="0" eaLnBrk="1" fontAlgn="auto" latinLnBrk="0" hangingPunct="1">
              <a:lnSpc>
                <a:spcPct val="90000"/>
              </a:lnSpc>
              <a:spcBef>
                <a:spcPts val="1200"/>
              </a:spcBef>
              <a:spcAft>
                <a:spcPts val="0"/>
              </a:spcAft>
              <a:buClr>
                <a:schemeClr val="tx2"/>
              </a:buClr>
              <a:buSzPct val="90000"/>
              <a:buFont typeface="Wingdings" pitchFamily="2" charset="2"/>
              <a:buNone/>
              <a:tabLst/>
              <a:defRPr/>
            </a:pPr>
            <a:r>
              <a:rPr lang="en-US" dirty="0"/>
              <a:t>X – Insert section title</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1846" b="1"/>
            </a:lvl1pPr>
          </a:lstStyle>
          <a:p>
            <a:r>
              <a:rPr lang="en-US"/>
              <a:t>Click to edit Master title style</a:t>
            </a:r>
            <a:endParaRPr lang="fr-FR"/>
          </a:p>
        </p:txBody>
      </p:sp>
      <p:sp>
        <p:nvSpPr>
          <p:cNvPr id="3" name="Espace réservé du contenu 2"/>
          <p:cNvSpPr>
            <a:spLocks noGrp="1"/>
          </p:cNvSpPr>
          <p:nvPr>
            <p:ph idx="1"/>
          </p:nvPr>
        </p:nvSpPr>
        <p:spPr>
          <a:xfrm>
            <a:off x="3575051" y="273060"/>
            <a:ext cx="5111750" cy="5853113"/>
          </a:xfr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Espace réservé du texte 3"/>
          <p:cNvSpPr>
            <a:spLocks noGrp="1"/>
          </p:cNvSpPr>
          <p:nvPr>
            <p:ph type="body" sz="half" idx="2"/>
          </p:nvPr>
        </p:nvSpPr>
        <p:spPr>
          <a:xfrm>
            <a:off x="457200" y="1435103"/>
            <a:ext cx="3008313" cy="4691063"/>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7"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8"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9"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2366738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4572000" y="209550"/>
            <a:ext cx="0" cy="266700"/>
          </a:xfrm>
          <a:prstGeom prst="line">
            <a:avLst/>
          </a:prstGeom>
          <a:noFill/>
          <a:ln w="1270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pic>
        <p:nvPicPr>
          <p:cNvPr id="5" name="Image 11" descr="newsign2015.tif"/>
          <p:cNvPicPr>
            <a:picLocks noChangeAspect="1"/>
          </p:cNvPicPr>
          <p:nvPr userDrawn="1"/>
        </p:nvPicPr>
        <p:blipFill>
          <a:blip r:embed="rId2" cstate="print"/>
          <a:srcRect/>
          <a:stretch>
            <a:fillRect/>
          </a:stretch>
        </p:blipFill>
        <p:spPr bwMode="auto">
          <a:xfrm>
            <a:off x="250825" y="6216654"/>
            <a:ext cx="8642350" cy="379413"/>
          </a:xfrm>
          <a:prstGeom prst="rect">
            <a:avLst/>
          </a:prstGeom>
          <a:noFill/>
          <a:ln w="9525">
            <a:noFill/>
            <a:miter lim="800000"/>
            <a:headEnd/>
            <a:tailEnd/>
          </a:ln>
        </p:spPr>
      </p:pic>
      <p:sp>
        <p:nvSpPr>
          <p:cNvPr id="954371" name="Rectangle 3"/>
          <p:cNvSpPr>
            <a:spLocks noGrp="1" noChangeArrowheads="1"/>
          </p:cNvSpPr>
          <p:nvPr>
            <p:ph type="ctrTitle"/>
          </p:nvPr>
        </p:nvSpPr>
        <p:spPr>
          <a:xfrm>
            <a:off x="557213" y="2085975"/>
            <a:ext cx="8029575" cy="2681288"/>
          </a:xfrm>
        </p:spPr>
        <p:txBody>
          <a:bodyPr/>
          <a:lstStyle>
            <a:lvl1pPr algn="ctr">
              <a:defRPr sz="340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charset="0"/>
              <a:buNone/>
              <a:defRPr sz="1200" baseline="0"/>
            </a:lvl1pPr>
          </a:lstStyle>
          <a:p>
            <a:pPr lvl="0"/>
            <a:r>
              <a:rPr lang="fr-FR" noProof="0"/>
              <a:t>Cliquez pour modifier le style des sous-titres du masque</a:t>
            </a:r>
            <a:endParaRPr lang="fr-FR" noProof="0" dirty="0"/>
          </a:p>
        </p:txBody>
      </p:sp>
      <p:sp>
        <p:nvSpPr>
          <p:cNvPr id="6" name="Rectangle 5"/>
          <p:cNvSpPr>
            <a:spLocks noGrp="1" noChangeArrowheads="1"/>
          </p:cNvSpPr>
          <p:nvPr>
            <p:ph type="dt" sz="half" idx="10"/>
          </p:nvPr>
        </p:nvSpPr>
        <p:spPr>
          <a:xfrm>
            <a:off x="557213" y="4849817"/>
            <a:ext cx="8029575" cy="479425"/>
          </a:xfrm>
        </p:spPr>
        <p:txBody>
          <a:bodyPr rIns="0" anchor="b"/>
          <a:lstStyle>
            <a:lvl1pPr algn="ctr">
              <a:defRPr sz="1100"/>
            </a:lvl1pPr>
          </a:lstStyle>
          <a:p>
            <a:pPr>
              <a:defRPr/>
            </a:pPr>
            <a:r>
              <a:rPr lang="fr-FR" dirty="0">
                <a:solidFill>
                  <a:srgbClr val="E60028"/>
                </a:solidFill>
              </a:rPr>
              <a:t>30/03/2017</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noFill/>
          <a:ln>
            <a:noFill/>
          </a:ln>
          <a:effectLst/>
        </p:spPr>
        <p:txBody>
          <a:bodyPr vert="horz" wrap="square" lIns="0" tIns="0" rIns="0" bIns="0" numCol="1" anchor="t" anchorCtr="0" compatLnSpc="1">
            <a:prstTxWarp prst="textNoShape">
              <a:avLst/>
            </a:prstTxWarp>
          </a:bodyPr>
          <a:lstStyle>
            <a:lvl1pPr marL="0" algn="r" defTabSz="914400" rtl="0" eaLnBrk="1" fontAlgn="base" latinLnBrk="0" hangingPunct="1">
              <a:spcBef>
                <a:spcPct val="0"/>
              </a:spcBef>
              <a:spcAft>
                <a:spcPct val="0"/>
              </a:spcAft>
              <a:defRPr lang="fr-FR" sz="800" b="1" kern="1200" smtClean="0">
                <a:solidFill>
                  <a:srgbClr val="000000"/>
                </a:solidFill>
                <a:latin typeface="Arial" pitchFamily="34" charset="0"/>
                <a:ea typeface="+mn-ea"/>
                <a:cs typeface="+mn-cs"/>
              </a:defRPr>
            </a:lvl1pPr>
          </a:lstStyle>
          <a:p>
            <a:pPr>
              <a:defRPr/>
            </a:pPr>
            <a:r>
              <a:rPr lang="fr-FR" dirty="0"/>
              <a:t>P.</a:t>
            </a:r>
            <a:fld id="{B7965094-D6AC-49FA-BD50-6B5772686C55}" type="slidenum">
              <a:rPr lang="fr-FR" smtClean="0"/>
              <a:pPr>
                <a:defRPr/>
              </a:pPr>
              <a:t>‹N°›</a:t>
            </a:fld>
            <a:endParaRPr lang="fr-FR" dirty="0"/>
          </a:p>
        </p:txBody>
      </p:sp>
      <p:sp>
        <p:nvSpPr>
          <p:cNvPr id="6"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4"/>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6E824BB-9CC9-4F2E-B15A-AD0E94B5BE54}"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557215" y="1052514"/>
            <a:ext cx="3938587"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052514"/>
            <a:ext cx="3938588" cy="4897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230A1384-2316-4498-8C79-6E7C6967A7A9}"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8"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A0384771-3120-40B6-9CD4-F251F7BD86F8}" type="slidenum">
              <a:rPr lang="fr-FR">
                <a:solidFill>
                  <a:srgbClr val="E60028"/>
                </a:solidFill>
              </a:rPr>
              <a:pPr>
                <a:defRPr/>
              </a:pPr>
              <a:t>‹N°›</a:t>
            </a:fld>
            <a:endParaRPr lang="fr-FR" dirty="0">
              <a:solidFill>
                <a:srgbClr val="E60028"/>
              </a:solidFill>
            </a:endParaRPr>
          </a:p>
        </p:txBody>
      </p:sp>
      <p:sp>
        <p:nvSpPr>
          <p:cNvPr id="9"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4"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BB1BFFAA-1BE1-4F03-BFCB-9AD7EB5A6867}" type="slidenum">
              <a:rPr lang="fr-FR">
                <a:solidFill>
                  <a:srgbClr val="E60028"/>
                </a:solidFill>
              </a:rPr>
              <a:pPr>
                <a:defRPr/>
              </a:pPr>
              <a:t>‹N°›</a:t>
            </a:fld>
            <a:endParaRPr lang="fr-FR" dirty="0">
              <a:solidFill>
                <a:srgbClr val="E60028"/>
              </a:solidFill>
            </a:endParaRPr>
          </a:p>
        </p:txBody>
      </p:sp>
      <p:sp>
        <p:nvSpPr>
          <p:cNvPr id="5"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3"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581E2FA9-FA46-4CE8-8845-A5ADDAD8ED08}" type="slidenum">
              <a:rPr lang="fr-FR">
                <a:solidFill>
                  <a:srgbClr val="E60028"/>
                </a:solidFill>
              </a:rPr>
              <a:pPr>
                <a:defRPr/>
              </a:pPr>
              <a:t>‹N°›</a:t>
            </a:fld>
            <a:endParaRPr lang="fr-FR" dirty="0">
              <a:solidFill>
                <a:srgbClr val="E60028"/>
              </a:solidFill>
            </a:endParaRPr>
          </a:p>
        </p:txBody>
      </p:sp>
      <p:sp>
        <p:nvSpPr>
          <p:cNvPr id="4"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89BFE1AD-8984-4F0F-8B94-C972D3B35666}"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6"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A40EBC0E-64A7-4C73-9EC9-778758D8D73F}" type="slidenum">
              <a:rPr lang="fr-FR">
                <a:solidFill>
                  <a:srgbClr val="E60028"/>
                </a:solidFill>
              </a:rPr>
              <a:pPr>
                <a:defRPr/>
              </a:pPr>
              <a:t>‹N°›</a:t>
            </a:fld>
            <a:endParaRPr lang="fr-FR" dirty="0">
              <a:solidFill>
                <a:srgbClr val="E60028"/>
              </a:solidFill>
            </a:endParaRPr>
          </a:p>
        </p:txBody>
      </p:sp>
      <p:sp>
        <p:nvSpPr>
          <p:cNvPr id="7"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F4C3E99-02B6-4032-9F35-CFE0D02C9DD7}"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1846" b="1"/>
            </a:lvl1pPr>
          </a:lstStyle>
          <a:p>
            <a:r>
              <a:rPr lang="en-US"/>
              <a:t>Click to edit Master title style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2954"/>
            </a:lvl1pPr>
            <a:lvl2pPr marL="422037" indent="0">
              <a:buNone/>
              <a:defRPr sz="2585"/>
            </a:lvl2pPr>
            <a:lvl3pPr marL="844073" indent="0">
              <a:buNone/>
              <a:defRPr sz="2215"/>
            </a:lvl3pPr>
            <a:lvl4pPr marL="1266110" indent="0">
              <a:buNone/>
              <a:defRPr sz="1846"/>
            </a:lvl4pPr>
            <a:lvl5pPr marL="1688145" indent="0">
              <a:buNone/>
              <a:defRPr sz="1846"/>
            </a:lvl5pPr>
            <a:lvl6pPr marL="2110183" indent="0">
              <a:buNone/>
              <a:defRPr sz="1846"/>
            </a:lvl6pPr>
            <a:lvl7pPr marL="2532218" indent="0">
              <a:buNone/>
              <a:defRPr sz="1846"/>
            </a:lvl7pPr>
            <a:lvl8pPr marL="2954255" indent="0">
              <a:buNone/>
              <a:defRPr sz="1846"/>
            </a:lvl8pPr>
            <a:lvl9pPr marL="3376292" indent="0">
              <a:buNone/>
              <a:defRPr sz="1846"/>
            </a:lvl9pPr>
          </a:lstStyle>
          <a:p>
            <a:pPr lvl="0"/>
            <a:r>
              <a:rPr lang="en-US" noProof="0" dirty="0"/>
              <a:t>Click icon to add picture</a:t>
            </a:r>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292"/>
            </a:lvl1pPr>
            <a:lvl2pPr marL="422037" indent="0">
              <a:buNone/>
              <a:defRPr sz="1108"/>
            </a:lvl2pPr>
            <a:lvl3pPr marL="844073" indent="0">
              <a:buNone/>
              <a:defRPr sz="923"/>
            </a:lvl3pPr>
            <a:lvl4pPr marL="1266110" indent="0">
              <a:buNone/>
              <a:defRPr sz="831"/>
            </a:lvl4pPr>
            <a:lvl5pPr marL="1688145" indent="0">
              <a:buNone/>
              <a:defRPr sz="831"/>
            </a:lvl5pPr>
            <a:lvl6pPr marL="2110183" indent="0">
              <a:buNone/>
              <a:defRPr sz="831"/>
            </a:lvl6pPr>
            <a:lvl7pPr marL="2532218" indent="0">
              <a:buNone/>
              <a:defRPr sz="831"/>
            </a:lvl7pPr>
            <a:lvl8pPr marL="2954255" indent="0">
              <a:buNone/>
              <a:defRPr sz="831"/>
            </a:lvl8pPr>
            <a:lvl9pPr marL="3376292" indent="0">
              <a:buNone/>
              <a:defRPr sz="831"/>
            </a:lvl9pPr>
          </a:lstStyle>
          <a:p>
            <a:pPr lvl="0"/>
            <a:r>
              <a:rPr lang="en-US"/>
              <a:t>Click to edit Master text styles</a:t>
            </a:r>
          </a:p>
        </p:txBody>
      </p:sp>
      <p:sp>
        <p:nvSpPr>
          <p:cNvPr id="7" name="Espace réservé de la date 3"/>
          <p:cNvSpPr>
            <a:spLocks noGrp="1"/>
          </p:cNvSpPr>
          <p:nvPr>
            <p:ph type="dt" sz="half" idx="12"/>
          </p:nvPr>
        </p:nvSpPr>
        <p:spPr>
          <a:xfrm>
            <a:off x="6573838" y="6416713"/>
            <a:ext cx="1814512" cy="441325"/>
          </a:xfrm>
          <a:prstGeom prst="rect">
            <a:avLst/>
          </a:prstGeom>
        </p:spPr>
        <p:txBody>
          <a:bodyPr/>
          <a:lstStyle>
            <a:lvl1pPr>
              <a:defRPr/>
            </a:lvl1pPr>
          </a:lstStyle>
          <a:p>
            <a:r>
              <a:rPr lang="fr-FR" dirty="0"/>
              <a:t>30/03/2017</a:t>
            </a:r>
            <a:endParaRPr lang="en-US" dirty="0"/>
          </a:p>
        </p:txBody>
      </p:sp>
      <p:sp>
        <p:nvSpPr>
          <p:cNvPr id="8" name="Espace réservé du pied de page 5"/>
          <p:cNvSpPr>
            <a:spLocks noGrp="1"/>
          </p:cNvSpPr>
          <p:nvPr>
            <p:ph type="ftr" sz="quarter" idx="13"/>
          </p:nvPr>
        </p:nvSpPr>
        <p:spPr>
          <a:xfrm>
            <a:off x="2771779" y="6416713"/>
            <a:ext cx="3597275" cy="441325"/>
          </a:xfrm>
          <a:prstGeom prst="rect">
            <a:avLst/>
          </a:prstGeom>
        </p:spPr>
        <p:txBody>
          <a:bodyPr/>
          <a:lstStyle>
            <a:lvl1pPr marL="0" marR="0" indent="0" algn="l" defTabSz="844073" rtl="0" eaLnBrk="1" fontAlgn="base" latinLnBrk="0" hangingPunct="1">
              <a:lnSpc>
                <a:spcPct val="100000"/>
              </a:lnSpc>
              <a:spcBef>
                <a:spcPct val="0"/>
              </a:spcBef>
              <a:spcAft>
                <a:spcPct val="0"/>
              </a:spcAft>
              <a:buClrTx/>
              <a:buSzTx/>
              <a:buFontTx/>
              <a:buNone/>
              <a:tabLst/>
              <a:defRPr/>
            </a:lvl1pPr>
          </a:lstStyle>
          <a:p>
            <a:pPr marL="12700">
              <a:lnSpc>
                <a:spcPts val="705"/>
              </a:lnSpc>
            </a:pPr>
            <a:r>
              <a:rPr lang="fr-FR" spc="-5" dirty="0"/>
              <a:t>19 juin 2017</a:t>
            </a:r>
          </a:p>
        </p:txBody>
      </p:sp>
      <p:sp>
        <p:nvSpPr>
          <p:cNvPr id="9" name="Espace réservé du numéro de diapositive 4"/>
          <p:cNvSpPr>
            <a:spLocks noGrp="1"/>
          </p:cNvSpPr>
          <p:nvPr>
            <p:ph type="sldNum" sz="quarter" idx="4"/>
          </p:nvPr>
        </p:nvSpPr>
        <p:spPr>
          <a:xfrm>
            <a:off x="8460000" y="6416712"/>
            <a:ext cx="332642" cy="4413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lang="fr-FR" sz="738" b="1" smtClean="0">
                <a:solidFill>
                  <a:srgbClr val="000000"/>
                </a:solidFill>
                <a:latin typeface="Arial" charset="0"/>
                <a:cs typeface="Arial" charset="0"/>
              </a:defRPr>
            </a:lvl1pPr>
          </a:lstStyle>
          <a:p>
            <a:fld id="{B6F15528-21DE-4FAA-801E-634DDDAF4B2B}" type="slidenum">
              <a:rPr lang="fr-FR" smtClean="0"/>
              <a:pPr/>
              <a:t>‹N°›</a:t>
            </a:fld>
            <a:endParaRPr lang="fr-FR" dirty="0"/>
          </a:p>
        </p:txBody>
      </p:sp>
    </p:spTree>
    <p:extLst>
      <p:ext uri="{BB962C8B-B14F-4D97-AF65-F5344CB8AC3E}">
        <p14:creationId xmlns:p14="http://schemas.microsoft.com/office/powerpoint/2010/main" val="19652457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80190" y="260350"/>
            <a:ext cx="2006600" cy="5689600"/>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557215" y="260350"/>
            <a:ext cx="5870575" cy="56896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ln/>
        </p:spPr>
        <p:txBody>
          <a:bodyPr/>
          <a:lstStyle>
            <a:lvl1pPr>
              <a:defRPr/>
            </a:lvl1pPr>
          </a:lstStyle>
          <a:p>
            <a:pPr>
              <a:defRPr/>
            </a:pPr>
            <a:r>
              <a:rPr lang="fr-FR" dirty="0">
                <a:solidFill>
                  <a:srgbClr val="E60028"/>
                </a:solidFill>
              </a:rPr>
              <a:t>30/03/2017</a:t>
            </a:r>
          </a:p>
        </p:txBody>
      </p:sp>
      <p:sp>
        <p:nvSpPr>
          <p:cNvPr id="5" name="Rectangle 7"/>
          <p:cNvSpPr>
            <a:spLocks noGrp="1" noChangeArrowheads="1"/>
          </p:cNvSpPr>
          <p:nvPr>
            <p:ph type="sldNum" sz="quarter" idx="11"/>
          </p:nvPr>
        </p:nvSpPr>
        <p:spPr>
          <a:ln/>
        </p:spPr>
        <p:txBody>
          <a:bodyPr/>
          <a:lstStyle>
            <a:lvl1pPr>
              <a:defRPr/>
            </a:lvl1pPr>
          </a:lstStyle>
          <a:p>
            <a:pPr>
              <a:defRPr/>
            </a:pPr>
            <a:r>
              <a:rPr lang="fr-FR" dirty="0">
                <a:solidFill>
                  <a:srgbClr val="E60028"/>
                </a:solidFill>
              </a:rPr>
              <a:t>P.</a:t>
            </a:r>
            <a:fld id="{67AA234A-A2FE-425F-9321-6642302A19EF}" type="slidenum">
              <a:rPr lang="fr-FR">
                <a:solidFill>
                  <a:srgbClr val="E60028"/>
                </a:solidFill>
              </a:rPr>
              <a:pPr>
                <a:defRPr/>
              </a:pPr>
              <a:t>‹N°›</a:t>
            </a:fld>
            <a:endParaRPr lang="fr-FR" dirty="0">
              <a:solidFill>
                <a:srgbClr val="E60028"/>
              </a:solidFill>
            </a:endParaRPr>
          </a:p>
        </p:txBody>
      </p:sp>
      <p:sp>
        <p:nvSpPr>
          <p:cNvPr id="6" name="Rectangle 8"/>
          <p:cNvSpPr>
            <a:spLocks noGrp="1" noChangeArrowheads="1"/>
          </p:cNvSpPr>
          <p:nvPr>
            <p:ph type="ftr" sz="quarter" idx="12"/>
          </p:nvPr>
        </p:nvSpPr>
        <p:spPr>
          <a:ln/>
        </p:spPr>
        <p:txBody>
          <a:bodyPr/>
          <a:lstStyle>
            <a:lvl1pPr>
              <a:defRPr/>
            </a:lvl1pPr>
          </a:lstStyle>
          <a:p>
            <a:pPr>
              <a:defRPr/>
            </a:pPr>
            <a:endParaRPr lang="fr-FR" dirty="0">
              <a:solidFill>
                <a:srgbClr val="E60028"/>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Line 12"/>
          <p:cNvSpPr>
            <a:spLocks noChangeShapeType="1"/>
          </p:cNvSpPr>
          <p:nvPr/>
        </p:nvSpPr>
        <p:spPr bwMode="gray">
          <a:xfrm flipV="1">
            <a:off x="4572000" y="209550"/>
            <a:ext cx="0" cy="266700"/>
          </a:xfrm>
          <a:prstGeom prst="line">
            <a:avLst/>
          </a:prstGeom>
          <a:noFill/>
          <a:ln w="12700">
            <a:solidFill>
              <a:srgbClr val="E60028"/>
            </a:solidFill>
            <a:round/>
            <a:headEnd/>
            <a:tailEnd/>
          </a:ln>
          <a:effectLst/>
          <a:extLst/>
        </p:spPr>
        <p:txBody>
          <a:bodyPr/>
          <a:lstStyle/>
          <a:p>
            <a:pPr algn="ctr" fontAlgn="base">
              <a:spcBef>
                <a:spcPct val="0"/>
              </a:spcBef>
              <a:spcAft>
                <a:spcPct val="0"/>
              </a:spcAft>
              <a:defRPr/>
            </a:pPr>
            <a:endParaRPr lang="fr-FR" sz="1350">
              <a:solidFill>
                <a:srgbClr val="000000"/>
              </a:solidFill>
            </a:endParaRPr>
          </a:p>
        </p:txBody>
      </p:sp>
      <p:pic>
        <p:nvPicPr>
          <p:cNvPr id="5" name="Image 11" descr="newsign2015.tif"/>
          <p:cNvPicPr>
            <a:picLocks noChangeAspect="1"/>
          </p:cNvPicPr>
          <p:nvPr userDrawn="1"/>
        </p:nvPicPr>
        <p:blipFill>
          <a:blip r:embed="rId2" cstate="print"/>
          <a:srcRect/>
          <a:stretch>
            <a:fillRect/>
          </a:stretch>
        </p:blipFill>
        <p:spPr bwMode="auto">
          <a:xfrm>
            <a:off x="250826" y="6216656"/>
            <a:ext cx="8642350" cy="379413"/>
          </a:xfrm>
          <a:prstGeom prst="rect">
            <a:avLst/>
          </a:prstGeom>
          <a:noFill/>
          <a:ln w="9525">
            <a:noFill/>
            <a:miter lim="800000"/>
            <a:headEnd/>
            <a:tailEnd/>
          </a:ln>
        </p:spPr>
      </p:pic>
      <p:sp>
        <p:nvSpPr>
          <p:cNvPr id="954371" name="Rectangle 3"/>
          <p:cNvSpPr>
            <a:spLocks noGrp="1" noChangeArrowheads="1"/>
          </p:cNvSpPr>
          <p:nvPr>
            <p:ph type="ctrTitle"/>
          </p:nvPr>
        </p:nvSpPr>
        <p:spPr>
          <a:xfrm>
            <a:off x="557213" y="2085975"/>
            <a:ext cx="8029575" cy="2681288"/>
          </a:xfrm>
        </p:spPr>
        <p:txBody>
          <a:bodyPr/>
          <a:lstStyle>
            <a:lvl1pPr algn="ctr">
              <a:defRPr sz="2550" b="0"/>
            </a:lvl1pPr>
          </a:lstStyle>
          <a:p>
            <a:pPr lvl="0"/>
            <a:r>
              <a:rPr lang="fr-FR" noProof="0"/>
              <a:t>CLIQUEZ POUR MODIFIER LE STYLE DU TITRE</a:t>
            </a:r>
          </a:p>
        </p:txBody>
      </p:sp>
      <p:sp>
        <p:nvSpPr>
          <p:cNvPr id="954372" name="Rectangle 4"/>
          <p:cNvSpPr>
            <a:spLocks noGrp="1" noChangeArrowheads="1"/>
          </p:cNvSpPr>
          <p:nvPr>
            <p:ph type="subTitle" idx="1"/>
          </p:nvPr>
        </p:nvSpPr>
        <p:spPr>
          <a:xfrm>
            <a:off x="557213" y="1295400"/>
            <a:ext cx="8029575" cy="719138"/>
          </a:xfrm>
        </p:spPr>
        <p:txBody>
          <a:bodyPr/>
          <a:lstStyle>
            <a:lvl1pPr marL="0" indent="0" algn="ctr">
              <a:spcBef>
                <a:spcPct val="0"/>
              </a:spcBef>
              <a:buFont typeface="Wingdings" charset="0"/>
              <a:buNone/>
              <a:defRPr sz="900" baseline="0"/>
            </a:lvl1pPr>
          </a:lstStyle>
          <a:p>
            <a:pPr lvl="0"/>
            <a:r>
              <a:rPr lang="fr-FR" noProof="0"/>
              <a:t>Cliquez pour modifier le style des sous-titres du masque</a:t>
            </a:r>
            <a:endParaRPr lang="fr-FR" noProof="0" dirty="0"/>
          </a:p>
        </p:txBody>
      </p:sp>
      <p:sp>
        <p:nvSpPr>
          <p:cNvPr id="6" name="Date Placeholder 5"/>
          <p:cNvSpPr>
            <a:spLocks noGrp="1" noChangeArrowheads="1"/>
          </p:cNvSpPr>
          <p:nvPr>
            <p:ph type="dt" sz="half" idx="10"/>
          </p:nvPr>
        </p:nvSpPr>
        <p:spPr>
          <a:xfrm>
            <a:off x="557213" y="4849819"/>
            <a:ext cx="8029575" cy="479425"/>
          </a:xfrm>
          <a:prstGeom prst="rect">
            <a:avLst/>
          </a:prstGeom>
        </p:spPr>
        <p:txBody>
          <a:bodyPr rIns="0" anchor="b"/>
          <a:lstStyle>
            <a:lvl1pPr algn="ctr">
              <a:defRPr sz="825"/>
            </a:lvl1pPr>
          </a:lstStyle>
          <a:p>
            <a:pPr>
              <a:defRPr/>
            </a:pPr>
            <a:fld id="{92192FE4-5D1B-429E-8FFD-42B24E73E055}" type="datetime1">
              <a:rPr lang="fr-FR" smtClean="0"/>
              <a:t>09/05/2018</a:t>
            </a:fld>
            <a:endParaRPr lang="fr-FR"/>
          </a:p>
        </p:txBody>
      </p:sp>
    </p:spTree>
    <p:extLst>
      <p:ext uri="{BB962C8B-B14F-4D97-AF65-F5344CB8AC3E}">
        <p14:creationId xmlns:p14="http://schemas.microsoft.com/office/powerpoint/2010/main" val="18602574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3163" name="think-cell Slide" r:id="rId4" imgW="270" imgH="270" progId="">
                  <p:embed/>
                </p:oleObj>
              </mc:Choice>
              <mc:Fallback>
                <p:oleObj name="think-cell Slide" r:id="rId4" imgW="270" imgH="270" progId="">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2CABEA61-D6B1-451C-9BB4-B2938B5DA26F}" type="datetime1">
              <a:rPr lang="fr-FR" smtClean="0"/>
              <a:t>09/05/2018</a:t>
            </a:fld>
            <a:endParaRPr 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B7965094-D6AC-49FA-BD50-6B5772686C55}" type="slidenum">
              <a:rPr lang="fr-FR"/>
              <a:pPr>
                <a:defRPr/>
              </a:pPr>
              <a:t>‹N°›</a:t>
            </a:fld>
            <a:endParaRPr lang="fr-F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20569665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6"/>
            <a:ext cx="7772400" cy="1362075"/>
          </a:xfrm>
        </p:spPr>
        <p:txBody>
          <a:bodyPr anchor="t"/>
          <a:lstStyle>
            <a:lvl1pPr algn="l">
              <a:defRPr sz="3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fr-FR"/>
              <a:t>Cliquez pour modifier les styles du texte du masque</a:t>
            </a:r>
          </a:p>
        </p:txBody>
      </p:sp>
      <p:sp>
        <p:nvSpPr>
          <p:cNvPr id="4"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E9D10732-1664-49EC-81A0-6A6B183DBCB4}" type="datetime1">
              <a:rPr lang="fr-FR" smtClean="0"/>
              <a:t>09/05/2018</a:t>
            </a:fld>
            <a:endParaRPr lang="fr-FR"/>
          </a:p>
        </p:txBody>
      </p:sp>
      <p:sp>
        <p:nvSpPr>
          <p:cNvPr id="5" name="Rectangle 7"/>
          <p:cNvSpPr>
            <a:spLocks noGrp="1" noChangeArrowheads="1"/>
          </p:cNvSpPr>
          <p:nvPr>
            <p:ph type="sldNum" sz="quarter" idx="11"/>
          </p:nvPr>
        </p:nvSpPr>
        <p:spPr>
          <a:ln/>
        </p:spPr>
        <p:txBody>
          <a:bodyPr/>
          <a:lstStyle>
            <a:lvl1pPr>
              <a:defRPr/>
            </a:lvl1pPr>
          </a:lstStyle>
          <a:p>
            <a:pPr>
              <a:defRPr/>
            </a:pPr>
            <a:r>
              <a:rPr lang="fr-FR"/>
              <a:t>P.</a:t>
            </a:r>
            <a:fld id="{66E824BB-9CC9-4F2E-B15A-AD0E94B5BE54}" type="slidenum">
              <a:rPr lang="fr-FR"/>
              <a:pPr>
                <a:defRPr/>
              </a:pPr>
              <a:t>‹N°›</a:t>
            </a:fld>
            <a:endParaRPr lang="fr-FR"/>
          </a:p>
        </p:txBody>
      </p:sp>
      <p:sp>
        <p:nvSpPr>
          <p:cNvPr id="6"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892811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557216" y="1052516"/>
            <a:ext cx="3938587" cy="489743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1" y="1052516"/>
            <a:ext cx="3938588" cy="489743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D52E4F1F-36DF-46CA-AA34-3F3D2814E950}" type="datetime1">
              <a:rPr lang="fr-FR" smtClean="0"/>
              <a:t>09/05/2018</a:t>
            </a:fld>
            <a:endParaRPr 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230A1384-2316-4498-8C79-6E7C6967A7A9}" type="slidenum">
              <a:rPr lang="fr-FR"/>
              <a:pPr>
                <a:defRPr/>
              </a:pPr>
              <a:t>‹N°›</a:t>
            </a:fld>
            <a:endParaRPr lang="fr-F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38674633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Date Placeholder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62859123-E318-4FDD-8276-B10EB7936797}" type="datetime1">
              <a:rPr lang="fr-FR" smtClean="0"/>
              <a:t>09/05/2018</a:t>
            </a:fld>
            <a:endParaRPr lang="fr-FR"/>
          </a:p>
        </p:txBody>
      </p:sp>
      <p:sp>
        <p:nvSpPr>
          <p:cNvPr id="8" name="Rectangle 7"/>
          <p:cNvSpPr>
            <a:spLocks noGrp="1" noChangeArrowheads="1"/>
          </p:cNvSpPr>
          <p:nvPr>
            <p:ph type="sldNum" sz="quarter" idx="11"/>
          </p:nvPr>
        </p:nvSpPr>
        <p:spPr>
          <a:ln/>
        </p:spPr>
        <p:txBody>
          <a:bodyPr/>
          <a:lstStyle>
            <a:lvl1pPr>
              <a:defRPr/>
            </a:lvl1pPr>
          </a:lstStyle>
          <a:p>
            <a:pPr>
              <a:defRPr/>
            </a:pPr>
            <a:r>
              <a:rPr lang="fr-FR"/>
              <a:t>P.</a:t>
            </a:r>
            <a:fld id="{A0384771-3120-40B6-9CD4-F251F7BD86F8}" type="slidenum">
              <a:rPr lang="fr-FR"/>
              <a:pPr>
                <a:defRPr/>
              </a:pPr>
              <a:t>‹N°›</a:t>
            </a:fld>
            <a:endParaRPr lang="fr-FR"/>
          </a:p>
        </p:txBody>
      </p:sp>
      <p:sp>
        <p:nvSpPr>
          <p:cNvPr id="9"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39591820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34BC1F80-51F2-4275-8D28-A6D467737094}" type="datetime1">
              <a:rPr lang="fr-FR" smtClean="0"/>
              <a:t>09/05/2018</a:t>
            </a:fld>
            <a:endParaRPr lang="fr-FR"/>
          </a:p>
        </p:txBody>
      </p:sp>
      <p:sp>
        <p:nvSpPr>
          <p:cNvPr id="4" name="Rectangle 7"/>
          <p:cNvSpPr>
            <a:spLocks noGrp="1" noChangeArrowheads="1"/>
          </p:cNvSpPr>
          <p:nvPr>
            <p:ph type="sldNum" sz="quarter" idx="11"/>
          </p:nvPr>
        </p:nvSpPr>
        <p:spPr>
          <a:ln/>
        </p:spPr>
        <p:txBody>
          <a:bodyPr/>
          <a:lstStyle>
            <a:lvl1pPr>
              <a:defRPr/>
            </a:lvl1pPr>
          </a:lstStyle>
          <a:p>
            <a:pPr>
              <a:defRPr/>
            </a:pPr>
            <a:r>
              <a:rPr lang="fr-FR"/>
              <a:t>P.</a:t>
            </a:r>
            <a:fld id="{BB1BFFAA-1BE1-4F03-BFCB-9AD7EB5A6867}" type="slidenum">
              <a:rPr lang="fr-FR"/>
              <a:pPr>
                <a:defRPr/>
              </a:pPr>
              <a:t>‹N°›</a:t>
            </a:fld>
            <a:endParaRPr lang="fr-FR"/>
          </a:p>
        </p:txBody>
      </p:sp>
      <p:sp>
        <p:nvSpPr>
          <p:cNvPr id="5"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31002828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53E0C897-F85E-499A-9F11-0AB73CAF5FF6}" type="datetime1">
              <a:rPr lang="fr-FR" smtClean="0"/>
              <a:t>09/05/2018</a:t>
            </a:fld>
            <a:endParaRPr lang="fr-FR"/>
          </a:p>
        </p:txBody>
      </p:sp>
      <p:sp>
        <p:nvSpPr>
          <p:cNvPr id="3" name="Rectangle 7"/>
          <p:cNvSpPr>
            <a:spLocks noGrp="1" noChangeArrowheads="1"/>
          </p:cNvSpPr>
          <p:nvPr>
            <p:ph type="sldNum" sz="quarter" idx="11"/>
          </p:nvPr>
        </p:nvSpPr>
        <p:spPr>
          <a:ln/>
        </p:spPr>
        <p:txBody>
          <a:bodyPr/>
          <a:lstStyle>
            <a:lvl1pPr>
              <a:defRPr/>
            </a:lvl1pPr>
          </a:lstStyle>
          <a:p>
            <a:pPr>
              <a:defRPr/>
            </a:pPr>
            <a:r>
              <a:rPr lang="fr-FR"/>
              <a:t>P.</a:t>
            </a:r>
            <a:fld id="{581E2FA9-FA46-4CE8-8845-A5ADDAD8ED08}" type="slidenum">
              <a:rPr lang="fr-FR"/>
              <a:pPr>
                <a:defRPr/>
              </a:pPr>
              <a:t>‹N°›</a:t>
            </a:fld>
            <a:endParaRPr lang="fr-FR"/>
          </a:p>
        </p:txBody>
      </p:sp>
      <p:sp>
        <p:nvSpPr>
          <p:cNvPr id="4"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27782375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73050"/>
            <a:ext cx="3008313" cy="1162050"/>
          </a:xfrm>
        </p:spPr>
        <p:txBody>
          <a:bodyPr anchor="b"/>
          <a:lstStyle>
            <a:lvl1pPr algn="l">
              <a:defRPr sz="1500" b="1"/>
            </a:lvl1pPr>
          </a:lstStyle>
          <a:p>
            <a:r>
              <a:rPr lang="fr-FR"/>
              <a:t>Cliquez et modifiez le titre</a:t>
            </a:r>
          </a:p>
        </p:txBody>
      </p:sp>
      <p:sp>
        <p:nvSpPr>
          <p:cNvPr id="3" name="Espace réservé du contenu 2"/>
          <p:cNvSpPr>
            <a:spLocks noGrp="1"/>
          </p:cNvSpPr>
          <p:nvPr>
            <p:ph idx="1"/>
          </p:nvPr>
        </p:nvSpPr>
        <p:spPr>
          <a:xfrm>
            <a:off x="3575052" y="273054"/>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1"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43C906C0-A14B-4A17-AF18-F64D6B72EDED}" type="datetime1">
              <a:rPr lang="fr-FR" smtClean="0"/>
              <a:t>09/05/2018</a:t>
            </a:fld>
            <a:endParaRPr 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89BFE1AD-8984-4F0F-8B94-C972D3B35666}" type="slidenum">
              <a:rPr lang="fr-FR"/>
              <a:pPr>
                <a:defRPr/>
              </a:pPr>
              <a:t>‹N°›</a:t>
            </a:fld>
            <a:endParaRPr lang="fr-F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13979325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15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5" name="Rectangle 6"/>
          <p:cNvSpPr>
            <a:spLocks noGrp="1" noChangeArrowheads="1"/>
          </p:cNvSpPr>
          <p:nvPr>
            <p:ph type="dt" sz="half" idx="10"/>
          </p:nvPr>
        </p:nvSpPr>
        <p:spPr>
          <a:xfrm>
            <a:off x="6573839" y="6416681"/>
            <a:ext cx="1814512" cy="441325"/>
          </a:xfrm>
          <a:prstGeom prst="rect">
            <a:avLst/>
          </a:prstGeom>
          <a:ln/>
        </p:spPr>
        <p:txBody>
          <a:bodyPr/>
          <a:lstStyle>
            <a:lvl1pPr>
              <a:defRPr/>
            </a:lvl1pPr>
          </a:lstStyle>
          <a:p>
            <a:pPr>
              <a:defRPr/>
            </a:pPr>
            <a:fld id="{8CAE477C-7524-47BB-BC89-D67A7B86A5DD}" type="datetime1">
              <a:rPr lang="fr-FR" smtClean="0"/>
              <a:t>09/05/2018</a:t>
            </a:fld>
            <a:endParaRPr lang="fr-FR"/>
          </a:p>
        </p:txBody>
      </p:sp>
      <p:sp>
        <p:nvSpPr>
          <p:cNvPr id="6" name="Rectangle 7"/>
          <p:cNvSpPr>
            <a:spLocks noGrp="1" noChangeArrowheads="1"/>
          </p:cNvSpPr>
          <p:nvPr>
            <p:ph type="sldNum" sz="quarter" idx="11"/>
          </p:nvPr>
        </p:nvSpPr>
        <p:spPr>
          <a:ln/>
        </p:spPr>
        <p:txBody>
          <a:bodyPr/>
          <a:lstStyle>
            <a:lvl1pPr>
              <a:defRPr/>
            </a:lvl1pPr>
          </a:lstStyle>
          <a:p>
            <a:pPr>
              <a:defRPr/>
            </a:pPr>
            <a:r>
              <a:rPr lang="fr-FR"/>
              <a:t>P.</a:t>
            </a:r>
            <a:fld id="{A40EBC0E-64A7-4C73-9EC9-778758D8D73F}" type="slidenum">
              <a:rPr lang="fr-FR"/>
              <a:pPr>
                <a:defRPr/>
              </a:pPr>
              <a:t>‹N°›</a:t>
            </a:fld>
            <a:endParaRPr lang="fr-FR"/>
          </a:p>
        </p:txBody>
      </p:sp>
      <p:sp>
        <p:nvSpPr>
          <p:cNvPr id="7" name="Rectangle 8"/>
          <p:cNvSpPr>
            <a:spLocks noGrp="1" noChangeArrowheads="1"/>
          </p:cNvSpPr>
          <p:nvPr>
            <p:ph type="ftr" sz="quarter" idx="12"/>
          </p:nvPr>
        </p:nvSpPr>
        <p:spPr>
          <a:ln/>
        </p:spPr>
        <p:txBody>
          <a:bodyPr/>
          <a:lstStyle>
            <a:lvl1pPr>
              <a:defRPr/>
            </a:lvl1pPr>
          </a:lstStyle>
          <a:p>
            <a:pPr>
              <a:defRPr/>
            </a:pPr>
            <a:r>
              <a:rPr lang="fr-FR" dirty="0"/>
              <a:t>C1 | SEMINAIRE CODIR 4 avril 2016</a:t>
            </a:r>
          </a:p>
        </p:txBody>
      </p:sp>
    </p:spTree>
    <p:extLst>
      <p:ext uri="{BB962C8B-B14F-4D97-AF65-F5344CB8AC3E}">
        <p14:creationId xmlns:p14="http://schemas.microsoft.com/office/powerpoint/2010/main" val="2584705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4.wmf"/><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4.wmf"/><Relationship Id="rId2" Type="http://schemas.openxmlformats.org/officeDocument/2006/relationships/slideLayout" Target="../slideLayouts/slideLayout66.xml"/><Relationship Id="rId16" Type="http://schemas.openxmlformats.org/officeDocument/2006/relationships/theme" Target="../theme/theme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2.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7.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image" Target="../media/image7.emf"/><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oleObject" Target="../embeddings/oleObject2.bin"/><Relationship Id="rId2" Type="http://schemas.openxmlformats.org/officeDocument/2006/relationships/slideLayout" Target="../slideLayouts/slideLayout92.xml"/><Relationship Id="rId16" Type="http://schemas.openxmlformats.org/officeDocument/2006/relationships/tags" Target="../tags/tag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vmlDrawing" Target="../drawings/vmlDrawing2.vml"/><Relationship Id="rId10" Type="http://schemas.openxmlformats.org/officeDocument/2006/relationships/slideLayout" Target="../slideLayouts/slideLayout100.xml"/><Relationship Id="rId19" Type="http://schemas.openxmlformats.org/officeDocument/2006/relationships/image" Target="../media/image8.wmf"/><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image" Target="../media/image4.wmf"/><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theme" Target="../theme/theme9.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roup"/>
          <p:cNvPicPr>
            <a:picLocks noChangeAspect="1" noChangeArrowheads="1"/>
          </p:cNvPicPr>
          <p:nvPr/>
        </p:nvPicPr>
        <p:blipFill>
          <a:blip r:embed="rId19" cstate="print"/>
          <a:srcRect/>
          <a:stretch>
            <a:fillRect/>
          </a:stretch>
        </p:blipFill>
        <p:spPr bwMode="gray">
          <a:xfrm>
            <a:off x="287339" y="6091238"/>
            <a:ext cx="3065462" cy="766762"/>
          </a:xfrm>
          <a:prstGeom prst="rect">
            <a:avLst/>
          </a:prstGeom>
          <a:noFill/>
          <a:ln w="9525">
            <a:noFill/>
            <a:miter lim="800000"/>
            <a:headEnd/>
            <a:tailEnd/>
          </a:ln>
        </p:spPr>
      </p:pic>
      <p:sp>
        <p:nvSpPr>
          <p:cNvPr id="1027" name="Rectangle 3"/>
          <p:cNvSpPr>
            <a:spLocks noGrp="1" noChangeArrowheads="1"/>
          </p:cNvSpPr>
          <p:nvPr>
            <p:ph type="title"/>
          </p:nvPr>
        </p:nvSpPr>
        <p:spPr bwMode="gray">
          <a:xfrm>
            <a:off x="557216"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1028" name="Rectangle 4"/>
          <p:cNvSpPr>
            <a:spLocks noGrp="1" noChangeArrowheads="1"/>
          </p:cNvSpPr>
          <p:nvPr>
            <p:ph type="body" idx="1"/>
          </p:nvPr>
        </p:nvSpPr>
        <p:spPr bwMode="gray">
          <a:xfrm>
            <a:off x="557213" y="1052516"/>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aphicFrame>
        <p:nvGraphicFramePr>
          <p:cNvPr id="10" name="Object 9" hidden="1"/>
          <p:cNvGraphicFramePr>
            <a:graphicFrameLocks noChangeAspect="1"/>
          </p:cNvGraphicFramePr>
          <p:nvPr>
            <p:custDataLst>
              <p:tags r:id="rId18"/>
            </p:custDataLst>
            <p:extLst>
              <p:ext uri="{D42A27DB-BD31-4B8C-83A1-F6EECF244321}">
                <p14:modId xmlns:p14="http://schemas.microsoft.com/office/powerpoint/2010/main" val="3111809427"/>
              </p:ext>
            </p:extLst>
          </p:nvPr>
        </p:nvGraphicFramePr>
        <p:xfrm>
          <a:off x="1469" y="1595"/>
          <a:ext cx="1465" cy="1587"/>
        </p:xfrm>
        <a:graphic>
          <a:graphicData uri="http://schemas.openxmlformats.org/presentationml/2006/ole">
            <mc:AlternateContent xmlns:mc="http://schemas.openxmlformats.org/markup-compatibility/2006">
              <mc:Choice xmlns:v="urn:schemas-microsoft-com:vml" Requires="v">
                <p:oleObj spid="_x0000_s4149" name="think-cell Slide" r:id="rId20" imgW="360" imgH="360" progId="">
                  <p:embed/>
                </p:oleObj>
              </mc:Choice>
              <mc:Fallback>
                <p:oleObj name="think-cell Slide" r:id="rId20" imgW="360" imgH="360" progId="">
                  <p:embed/>
                  <p:pic>
                    <p:nvPicPr>
                      <p:cNvPr id="0" name="Picture 2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69" y="1595"/>
                        <a:ext cx="1465"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ZoneTexte 37"/>
          <p:cNvSpPr txBox="1"/>
          <p:nvPr userDrawn="1"/>
        </p:nvSpPr>
        <p:spPr>
          <a:xfrm>
            <a:off x="2590528" y="6372383"/>
            <a:ext cx="4078361" cy="215444"/>
          </a:xfrm>
          <a:prstGeom prst="rect">
            <a:avLst/>
          </a:prstGeom>
          <a:noFill/>
        </p:spPr>
        <p:txBody>
          <a:bodyPr wrap="none" rtlCol="0">
            <a:spAutoFit/>
          </a:bodyPr>
          <a:lstStyle/>
          <a:p>
            <a:r>
              <a:rPr lang="fr-FR" sz="800" b="0" dirty="0">
                <a:solidFill>
                  <a:srgbClr val="000000"/>
                </a:solidFill>
              </a:rPr>
              <a:t>C2 - Programme Groupe 239 BCBS</a:t>
            </a:r>
            <a:r>
              <a:rPr lang="fr-FR"/>
              <a:t> </a:t>
            </a:r>
            <a:r>
              <a:rPr lang="fr-FR" sz="800" b="0" dirty="0">
                <a:solidFill>
                  <a:srgbClr val="000000"/>
                </a:solidFill>
              </a:rPr>
              <a:t>– Feuille de route de gestion du changement –</a:t>
            </a:r>
            <a:r>
              <a:rPr lang="fr-FR"/>
              <a:t> </a:t>
            </a:r>
            <a:r>
              <a:rPr lang="fr-FR" sz="800" b="0" dirty="0">
                <a:solidFill>
                  <a:srgbClr val="000000"/>
                </a:solidFill>
              </a:rPr>
              <a:t>3 août 2016</a:t>
            </a:r>
          </a:p>
        </p:txBody>
      </p:sp>
      <p:sp>
        <p:nvSpPr>
          <p:cNvPr id="11" name="Rectangle 10"/>
          <p:cNvSpPr/>
          <p:nvPr userDrawn="1"/>
        </p:nvSpPr>
        <p:spPr bwMode="auto">
          <a:xfrm>
            <a:off x="2339752" y="6309320"/>
            <a:ext cx="4896544"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90000"/>
              </a:lnSpc>
              <a:spcBef>
                <a:spcPct val="100000"/>
              </a:spcBef>
              <a:spcAft>
                <a:spcPct val="0"/>
              </a:spcAft>
              <a:buClr>
                <a:schemeClr val="tx1"/>
              </a:buClr>
              <a:buSzPct val="110000"/>
              <a:buFont typeface="Wingdings" pitchFamily="2" charset="2"/>
              <a:buNone/>
              <a:tabLst/>
            </a:pPr>
            <a:endParaRPr kumimoji="0" lang="fr-FR" sz="1300" b="1" i="0" u="none" strike="noStrike" cap="none" normalizeH="0" baseline="0" dirty="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394843593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hdr="0" dt="0"/>
  <p:txStyles>
    <p:titleStyle>
      <a:lvl1pPr algn="l" rtl="0" eaLnBrk="1" fontAlgn="base" hangingPunct="1">
        <a:lnSpc>
          <a:spcPct val="90000"/>
        </a:lnSpc>
        <a:spcBef>
          <a:spcPct val="0"/>
        </a:spcBef>
        <a:spcAft>
          <a:spcPct val="0"/>
        </a:spcAft>
        <a:defRPr sz="1477" b="1">
          <a:solidFill>
            <a:srgbClr val="E60028"/>
          </a:solidFill>
          <a:latin typeface="+mj-lt"/>
          <a:ea typeface="+mj-ea"/>
          <a:cs typeface="+mj-cs"/>
        </a:defRPr>
      </a:lvl1pPr>
      <a:lvl2pPr algn="l" rtl="0" eaLnBrk="1" fontAlgn="base" hangingPunct="1">
        <a:lnSpc>
          <a:spcPct val="90000"/>
        </a:lnSpc>
        <a:spcBef>
          <a:spcPct val="0"/>
        </a:spcBef>
        <a:spcAft>
          <a:spcPct val="0"/>
        </a:spcAft>
        <a:defRPr sz="1477" b="1">
          <a:solidFill>
            <a:srgbClr val="E60028"/>
          </a:solidFill>
          <a:latin typeface="Arial" charset="0"/>
          <a:cs typeface="Arial" charset="0"/>
        </a:defRPr>
      </a:lvl2pPr>
      <a:lvl3pPr algn="l" rtl="0" eaLnBrk="1" fontAlgn="base" hangingPunct="1">
        <a:lnSpc>
          <a:spcPct val="90000"/>
        </a:lnSpc>
        <a:spcBef>
          <a:spcPct val="0"/>
        </a:spcBef>
        <a:spcAft>
          <a:spcPct val="0"/>
        </a:spcAft>
        <a:defRPr sz="1477" b="1">
          <a:solidFill>
            <a:srgbClr val="E60028"/>
          </a:solidFill>
          <a:latin typeface="Arial" charset="0"/>
          <a:cs typeface="Arial" charset="0"/>
        </a:defRPr>
      </a:lvl3pPr>
      <a:lvl4pPr algn="l" rtl="0" eaLnBrk="1" fontAlgn="base" hangingPunct="1">
        <a:lnSpc>
          <a:spcPct val="90000"/>
        </a:lnSpc>
        <a:spcBef>
          <a:spcPct val="0"/>
        </a:spcBef>
        <a:spcAft>
          <a:spcPct val="0"/>
        </a:spcAft>
        <a:defRPr sz="1477" b="1">
          <a:solidFill>
            <a:srgbClr val="E60028"/>
          </a:solidFill>
          <a:latin typeface="Arial" charset="0"/>
          <a:cs typeface="Arial" charset="0"/>
        </a:defRPr>
      </a:lvl4pPr>
      <a:lvl5pPr algn="l" rtl="0" eaLnBrk="1" fontAlgn="base" hangingPunct="1">
        <a:lnSpc>
          <a:spcPct val="90000"/>
        </a:lnSpc>
        <a:spcBef>
          <a:spcPct val="0"/>
        </a:spcBef>
        <a:spcAft>
          <a:spcPct val="0"/>
        </a:spcAft>
        <a:defRPr sz="1477" b="1">
          <a:solidFill>
            <a:srgbClr val="E60028"/>
          </a:solidFill>
          <a:latin typeface="Arial" charset="0"/>
          <a:cs typeface="Arial" charset="0"/>
        </a:defRPr>
      </a:lvl5pPr>
      <a:lvl6pPr marL="422037" algn="l" rtl="0" eaLnBrk="1" fontAlgn="base" hangingPunct="1">
        <a:lnSpc>
          <a:spcPct val="90000"/>
        </a:lnSpc>
        <a:spcBef>
          <a:spcPct val="0"/>
        </a:spcBef>
        <a:spcAft>
          <a:spcPct val="0"/>
        </a:spcAft>
        <a:defRPr sz="1477" b="1">
          <a:solidFill>
            <a:srgbClr val="E60028"/>
          </a:solidFill>
          <a:latin typeface="Arial" charset="0"/>
          <a:cs typeface="Arial" charset="0"/>
        </a:defRPr>
      </a:lvl6pPr>
      <a:lvl7pPr marL="844073" algn="l" rtl="0" eaLnBrk="1" fontAlgn="base" hangingPunct="1">
        <a:lnSpc>
          <a:spcPct val="90000"/>
        </a:lnSpc>
        <a:spcBef>
          <a:spcPct val="0"/>
        </a:spcBef>
        <a:spcAft>
          <a:spcPct val="0"/>
        </a:spcAft>
        <a:defRPr sz="1477" b="1">
          <a:solidFill>
            <a:srgbClr val="E60028"/>
          </a:solidFill>
          <a:latin typeface="Arial" charset="0"/>
          <a:cs typeface="Arial" charset="0"/>
        </a:defRPr>
      </a:lvl7pPr>
      <a:lvl8pPr marL="1266110" algn="l" rtl="0" eaLnBrk="1" fontAlgn="base" hangingPunct="1">
        <a:lnSpc>
          <a:spcPct val="90000"/>
        </a:lnSpc>
        <a:spcBef>
          <a:spcPct val="0"/>
        </a:spcBef>
        <a:spcAft>
          <a:spcPct val="0"/>
        </a:spcAft>
        <a:defRPr sz="1477" b="1">
          <a:solidFill>
            <a:srgbClr val="E60028"/>
          </a:solidFill>
          <a:latin typeface="Arial" charset="0"/>
          <a:cs typeface="Arial" charset="0"/>
        </a:defRPr>
      </a:lvl8pPr>
      <a:lvl9pPr marL="1688145" algn="l" rtl="0" eaLnBrk="1" fontAlgn="base" hangingPunct="1">
        <a:lnSpc>
          <a:spcPct val="90000"/>
        </a:lnSpc>
        <a:spcBef>
          <a:spcPct val="0"/>
        </a:spcBef>
        <a:spcAft>
          <a:spcPct val="0"/>
        </a:spcAft>
        <a:defRPr sz="1477" b="1">
          <a:solidFill>
            <a:srgbClr val="E60028"/>
          </a:solidFill>
          <a:latin typeface="Arial" charset="0"/>
          <a:cs typeface="Arial" charset="0"/>
        </a:defRPr>
      </a:lvl9pPr>
    </p:titleStyle>
    <p:bodyStyle>
      <a:lvl1pPr marL="167056" indent="-167056" algn="l" rtl="0" eaLnBrk="1" fontAlgn="base" hangingPunct="1">
        <a:spcBef>
          <a:spcPct val="100000"/>
        </a:spcBef>
        <a:spcAft>
          <a:spcPct val="0"/>
        </a:spcAft>
        <a:buClr>
          <a:srgbClr val="666666"/>
        </a:buClr>
        <a:buFont typeface="Wingdings" pitchFamily="2" charset="2"/>
        <a:buChar char="§"/>
        <a:defRPr sz="1477" b="1">
          <a:solidFill>
            <a:srgbClr val="000000"/>
          </a:solidFill>
          <a:latin typeface="+mn-lt"/>
          <a:ea typeface="+mn-ea"/>
          <a:cs typeface="+mn-cs"/>
        </a:defRPr>
      </a:lvl1pPr>
      <a:lvl2pPr marL="332647" indent="-164125" algn="l" rtl="0" eaLnBrk="1" fontAlgn="base" hangingPunct="1">
        <a:spcBef>
          <a:spcPct val="50000"/>
        </a:spcBef>
        <a:spcAft>
          <a:spcPct val="0"/>
        </a:spcAft>
        <a:buChar char="•"/>
        <a:defRPr sz="1200">
          <a:solidFill>
            <a:srgbClr val="000000"/>
          </a:solidFill>
          <a:latin typeface="+mn-lt"/>
          <a:cs typeface="+mn-cs"/>
        </a:defRPr>
      </a:lvl2pPr>
      <a:lvl3pPr marL="501169" indent="-167056" algn="l" rtl="0" eaLnBrk="1" fontAlgn="base" hangingPunct="1">
        <a:spcBef>
          <a:spcPct val="50000"/>
        </a:spcBef>
        <a:spcAft>
          <a:spcPct val="0"/>
        </a:spcAft>
        <a:buFont typeface="Arial" charset="0"/>
        <a:buChar char="▫"/>
        <a:defRPr sz="1015">
          <a:solidFill>
            <a:srgbClr val="000000"/>
          </a:solidFill>
          <a:latin typeface="+mn-lt"/>
          <a:cs typeface="+mn-cs"/>
        </a:defRPr>
      </a:lvl3pPr>
      <a:lvl4pPr marL="668224" indent="-165591" algn="l" rtl="0" eaLnBrk="1" fontAlgn="base" hangingPunct="1">
        <a:spcBef>
          <a:spcPct val="50000"/>
        </a:spcBef>
        <a:spcAft>
          <a:spcPct val="0"/>
        </a:spcAft>
        <a:buFont typeface="Arial" charset="0"/>
        <a:buChar char="-"/>
        <a:defRPr sz="831">
          <a:solidFill>
            <a:srgbClr val="000000"/>
          </a:solidFill>
          <a:latin typeface="+mn-lt"/>
          <a:cs typeface="+mn-cs"/>
        </a:defRPr>
      </a:lvl4pPr>
      <a:lvl5pPr marL="817695" indent="-148006" algn="l" rtl="0" eaLnBrk="1" fontAlgn="base" hangingPunct="1">
        <a:spcBef>
          <a:spcPct val="50000"/>
        </a:spcBef>
        <a:spcAft>
          <a:spcPct val="0"/>
        </a:spcAft>
        <a:buFont typeface="Arial" charset="0"/>
        <a:buChar char="."/>
        <a:defRPr sz="831">
          <a:solidFill>
            <a:srgbClr val="000000"/>
          </a:solidFill>
          <a:latin typeface="+mn-lt"/>
          <a:cs typeface="+mn-cs"/>
        </a:defRPr>
      </a:lvl5pPr>
      <a:lvl6pPr marL="1239732" indent="-148006" algn="l" rtl="0" eaLnBrk="1" fontAlgn="base" hangingPunct="1">
        <a:spcBef>
          <a:spcPct val="50000"/>
        </a:spcBef>
        <a:spcAft>
          <a:spcPct val="0"/>
        </a:spcAft>
        <a:buFont typeface="Arial" charset="0"/>
        <a:buChar char="."/>
        <a:defRPr sz="831">
          <a:solidFill>
            <a:srgbClr val="000000"/>
          </a:solidFill>
          <a:latin typeface="+mn-lt"/>
          <a:cs typeface="+mn-cs"/>
        </a:defRPr>
      </a:lvl6pPr>
      <a:lvl7pPr marL="1661768" indent="-148006" algn="l" rtl="0" eaLnBrk="1" fontAlgn="base" hangingPunct="1">
        <a:spcBef>
          <a:spcPct val="50000"/>
        </a:spcBef>
        <a:spcAft>
          <a:spcPct val="0"/>
        </a:spcAft>
        <a:buFont typeface="Arial" charset="0"/>
        <a:buChar char="."/>
        <a:defRPr sz="831">
          <a:solidFill>
            <a:srgbClr val="000000"/>
          </a:solidFill>
          <a:latin typeface="+mn-lt"/>
          <a:cs typeface="+mn-cs"/>
        </a:defRPr>
      </a:lvl7pPr>
      <a:lvl8pPr marL="2083805" indent="-148006" algn="l" rtl="0" eaLnBrk="1" fontAlgn="base" hangingPunct="1">
        <a:spcBef>
          <a:spcPct val="50000"/>
        </a:spcBef>
        <a:spcAft>
          <a:spcPct val="0"/>
        </a:spcAft>
        <a:buFont typeface="Arial" charset="0"/>
        <a:buChar char="."/>
        <a:defRPr sz="831">
          <a:solidFill>
            <a:srgbClr val="000000"/>
          </a:solidFill>
          <a:latin typeface="+mn-lt"/>
          <a:cs typeface="+mn-cs"/>
        </a:defRPr>
      </a:lvl8pPr>
      <a:lvl9pPr marL="2505842" indent="-148006" algn="l" rtl="0" eaLnBrk="1" fontAlgn="base" hangingPunct="1">
        <a:spcBef>
          <a:spcPct val="50000"/>
        </a:spcBef>
        <a:spcAft>
          <a:spcPct val="0"/>
        </a:spcAft>
        <a:buFont typeface="Arial" charset="0"/>
        <a:buChar char="."/>
        <a:defRPr sz="831">
          <a:solidFill>
            <a:srgbClr val="000000"/>
          </a:solidFill>
          <a:latin typeface="+mn-lt"/>
          <a:cs typeface="+mn-cs"/>
        </a:defRPr>
      </a:lvl9pPr>
    </p:bodyStyle>
    <p:otherStyle>
      <a:defPPr>
        <a:defRPr lang="fr-FR"/>
      </a:defPPr>
      <a:lvl1pPr marL="0" algn="l" defTabSz="844073" rtl="0" eaLnBrk="1" latinLnBrk="0" hangingPunct="1">
        <a:defRPr sz="1662" kern="1200">
          <a:solidFill>
            <a:schemeClr val="tx1"/>
          </a:solidFill>
          <a:latin typeface="+mn-lt"/>
          <a:ea typeface="+mn-ea"/>
          <a:cs typeface="+mn-cs"/>
        </a:defRPr>
      </a:lvl1pPr>
      <a:lvl2pPr marL="422037" algn="l" defTabSz="844073" rtl="0" eaLnBrk="1" latinLnBrk="0" hangingPunct="1">
        <a:defRPr sz="1662" kern="1200">
          <a:solidFill>
            <a:schemeClr val="tx1"/>
          </a:solidFill>
          <a:latin typeface="+mn-lt"/>
          <a:ea typeface="+mn-ea"/>
          <a:cs typeface="+mn-cs"/>
        </a:defRPr>
      </a:lvl2pPr>
      <a:lvl3pPr marL="844073" algn="l" defTabSz="844073" rtl="0" eaLnBrk="1" latinLnBrk="0" hangingPunct="1">
        <a:defRPr sz="1662" kern="1200">
          <a:solidFill>
            <a:schemeClr val="tx1"/>
          </a:solidFill>
          <a:latin typeface="+mn-lt"/>
          <a:ea typeface="+mn-ea"/>
          <a:cs typeface="+mn-cs"/>
        </a:defRPr>
      </a:lvl3pPr>
      <a:lvl4pPr marL="1266110" algn="l" defTabSz="844073" rtl="0" eaLnBrk="1" latinLnBrk="0" hangingPunct="1">
        <a:defRPr sz="1662" kern="1200">
          <a:solidFill>
            <a:schemeClr val="tx1"/>
          </a:solidFill>
          <a:latin typeface="+mn-lt"/>
          <a:ea typeface="+mn-ea"/>
          <a:cs typeface="+mn-cs"/>
        </a:defRPr>
      </a:lvl4pPr>
      <a:lvl5pPr marL="1688145" algn="l" defTabSz="844073" rtl="0" eaLnBrk="1" latinLnBrk="0" hangingPunct="1">
        <a:defRPr sz="1662" kern="1200">
          <a:solidFill>
            <a:schemeClr val="tx1"/>
          </a:solidFill>
          <a:latin typeface="+mn-lt"/>
          <a:ea typeface="+mn-ea"/>
          <a:cs typeface="+mn-cs"/>
        </a:defRPr>
      </a:lvl5pPr>
      <a:lvl6pPr marL="2110183" algn="l" defTabSz="844073" rtl="0" eaLnBrk="1" latinLnBrk="0" hangingPunct="1">
        <a:defRPr sz="1662" kern="1200">
          <a:solidFill>
            <a:schemeClr val="tx1"/>
          </a:solidFill>
          <a:latin typeface="+mn-lt"/>
          <a:ea typeface="+mn-ea"/>
          <a:cs typeface="+mn-cs"/>
        </a:defRPr>
      </a:lvl6pPr>
      <a:lvl7pPr marL="2532218" algn="l" defTabSz="844073" rtl="0" eaLnBrk="1" latinLnBrk="0" hangingPunct="1">
        <a:defRPr sz="1662" kern="1200">
          <a:solidFill>
            <a:schemeClr val="tx1"/>
          </a:solidFill>
          <a:latin typeface="+mn-lt"/>
          <a:ea typeface="+mn-ea"/>
          <a:cs typeface="+mn-cs"/>
        </a:defRPr>
      </a:lvl7pPr>
      <a:lvl8pPr marL="2954255" algn="l" defTabSz="844073" rtl="0" eaLnBrk="1" latinLnBrk="0" hangingPunct="1">
        <a:defRPr sz="1662" kern="1200">
          <a:solidFill>
            <a:schemeClr val="tx1"/>
          </a:solidFill>
          <a:latin typeface="+mn-lt"/>
          <a:ea typeface="+mn-ea"/>
          <a:cs typeface="+mn-cs"/>
        </a:defRPr>
      </a:lvl8pPr>
      <a:lvl9pPr marL="3376292" algn="l" defTabSz="84407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group"/>
          <p:cNvPicPr>
            <a:picLocks noChangeAspect="1" noChangeArrowheads="1"/>
          </p:cNvPicPr>
          <p:nvPr/>
        </p:nvPicPr>
        <p:blipFill>
          <a:blip r:embed="rId13" cstate="print"/>
          <a:srcRect/>
          <a:stretch>
            <a:fillRect/>
          </a:stretch>
        </p:blipFill>
        <p:spPr bwMode="gray">
          <a:xfrm>
            <a:off x="254827" y="6081056"/>
            <a:ext cx="3065462" cy="766762"/>
          </a:xfrm>
          <a:prstGeom prst="rect">
            <a:avLst/>
          </a:prstGeom>
          <a:noFill/>
          <a:ln w="9525">
            <a:noFill/>
            <a:miter lim="800000"/>
            <a:headEnd/>
            <a:tailEnd/>
          </a:ln>
        </p:spPr>
      </p:pic>
      <p:sp>
        <p:nvSpPr>
          <p:cNvPr id="7171" name="Rectangle 3"/>
          <p:cNvSpPr>
            <a:spLocks noGrp="1" noChangeArrowheads="1"/>
          </p:cNvSpPr>
          <p:nvPr>
            <p:ph type="title"/>
          </p:nvPr>
        </p:nvSpPr>
        <p:spPr bwMode="gray">
          <a:xfrm>
            <a:off x="557215"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172" name="Rectangle 4"/>
          <p:cNvSpPr>
            <a:spLocks noGrp="1" noChangeArrowheads="1"/>
          </p:cNvSpPr>
          <p:nvPr>
            <p:ph type="body" idx="1"/>
          </p:nvPr>
        </p:nvSpPr>
        <p:spPr bwMode="gray">
          <a:xfrm>
            <a:off x="557213" y="1052514"/>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dt="0"/>
  <p:txStyles>
    <p:title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p:titleStyle>
    <p:body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group"/>
          <p:cNvPicPr>
            <a:picLocks noChangeAspect="1" noChangeArrowheads="1"/>
          </p:cNvPicPr>
          <p:nvPr userDrawn="1"/>
        </p:nvPicPr>
        <p:blipFill>
          <a:blip r:embed="rId13" cstate="print"/>
          <a:srcRect/>
          <a:stretch>
            <a:fillRect/>
          </a:stretch>
        </p:blipFill>
        <p:spPr bwMode="gray">
          <a:xfrm>
            <a:off x="287339" y="6091238"/>
            <a:ext cx="3065462" cy="766762"/>
          </a:xfrm>
          <a:prstGeom prst="rect">
            <a:avLst/>
          </a:prstGeom>
          <a:noFill/>
          <a:ln w="9525">
            <a:noFill/>
            <a:miter lim="800000"/>
            <a:headEnd/>
            <a:tailEnd/>
          </a:ln>
        </p:spPr>
      </p:pic>
      <p:sp>
        <p:nvSpPr>
          <p:cNvPr id="7171" name="Rectangle 3"/>
          <p:cNvSpPr>
            <a:spLocks noGrp="1" noChangeArrowheads="1"/>
          </p:cNvSpPr>
          <p:nvPr>
            <p:ph type="title"/>
          </p:nvPr>
        </p:nvSpPr>
        <p:spPr bwMode="gray">
          <a:xfrm>
            <a:off x="557215"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172" name="Rectangle 4"/>
          <p:cNvSpPr>
            <a:spLocks noGrp="1" noChangeArrowheads="1"/>
          </p:cNvSpPr>
          <p:nvPr>
            <p:ph type="body" idx="1"/>
          </p:nvPr>
        </p:nvSpPr>
        <p:spPr bwMode="gray">
          <a:xfrm>
            <a:off x="557213" y="1052514"/>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8648265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dt="0"/>
  <p:txStyles>
    <p:title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p:titleStyle>
    <p:body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group"/>
          <p:cNvPicPr>
            <a:picLocks noChangeAspect="1" noChangeArrowheads="1"/>
          </p:cNvPicPr>
          <p:nvPr/>
        </p:nvPicPr>
        <p:blipFill>
          <a:blip r:embed="rId13" cstate="print"/>
          <a:srcRect/>
          <a:stretch>
            <a:fillRect/>
          </a:stretch>
        </p:blipFill>
        <p:spPr bwMode="gray">
          <a:xfrm>
            <a:off x="287339" y="6091238"/>
            <a:ext cx="3065462" cy="766762"/>
          </a:xfrm>
          <a:prstGeom prst="rect">
            <a:avLst/>
          </a:prstGeom>
          <a:noFill/>
          <a:ln w="9525">
            <a:noFill/>
            <a:miter lim="800000"/>
            <a:headEnd/>
            <a:tailEnd/>
          </a:ln>
        </p:spPr>
      </p:pic>
      <p:sp>
        <p:nvSpPr>
          <p:cNvPr id="7171" name="Rectangle 3"/>
          <p:cNvSpPr>
            <a:spLocks noGrp="1" noChangeArrowheads="1"/>
          </p:cNvSpPr>
          <p:nvPr>
            <p:ph type="title"/>
          </p:nvPr>
        </p:nvSpPr>
        <p:spPr bwMode="gray">
          <a:xfrm>
            <a:off x="557215"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172" name="Rectangle 4"/>
          <p:cNvSpPr>
            <a:spLocks noGrp="1" noChangeArrowheads="1"/>
          </p:cNvSpPr>
          <p:nvPr>
            <p:ph type="body" idx="1"/>
          </p:nvPr>
        </p:nvSpPr>
        <p:spPr bwMode="gray">
          <a:xfrm>
            <a:off x="557213" y="1052514"/>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8070" name="Rectangle 6"/>
          <p:cNvSpPr>
            <a:spLocks noGrp="1" noChangeArrowheads="1"/>
          </p:cNvSpPr>
          <p:nvPr>
            <p:ph type="dt" sz="half" idx="2"/>
          </p:nvPr>
        </p:nvSpPr>
        <p:spPr bwMode="gray">
          <a:xfrm>
            <a:off x="6573838" y="6416679"/>
            <a:ext cx="1814512" cy="441325"/>
          </a:xfrm>
          <a:prstGeom prst="rect">
            <a:avLst/>
          </a:prstGeom>
          <a:noFill/>
          <a:ln>
            <a:noFill/>
          </a:ln>
          <a:effectLst/>
          <a:extLst>
            <a:ext uri="{FAA26D3D-D897-4be2-8F04-BA451C77F1D7}"/>
          </a:extLst>
        </p:spPr>
        <p:txBody>
          <a:bodyPr vert="horz" wrap="square" lIns="0" tIns="0" rIns="36000" bIns="0" numCol="1" anchor="t" anchorCtr="0" compatLnSpc="1">
            <a:prstTxWarp prst="textNoShape">
              <a:avLst/>
            </a:prstTxWarp>
          </a:bodyPr>
          <a:lstStyle>
            <a:lvl1pPr algn="r">
              <a:defRPr sz="800">
                <a:latin typeface="Arial" charset="0"/>
                <a:ea typeface="ＭＳ Ｐゴシック" charset="0"/>
              </a:defRPr>
            </a:lvl1pPr>
          </a:lstStyle>
          <a:p>
            <a:pPr fontAlgn="base">
              <a:spcBef>
                <a:spcPct val="0"/>
              </a:spcBef>
              <a:spcAft>
                <a:spcPct val="0"/>
              </a:spcAft>
              <a:defRPr/>
            </a:pPr>
            <a:r>
              <a:rPr lang="fr-FR" dirty="0">
                <a:solidFill>
                  <a:srgbClr val="000000"/>
                </a:solidFill>
              </a:rPr>
              <a:t>30/03/2017</a:t>
            </a:r>
          </a:p>
        </p:txBody>
      </p:sp>
      <p:sp>
        <p:nvSpPr>
          <p:cNvPr id="728071" name="Rectangle 7"/>
          <p:cNvSpPr>
            <a:spLocks noGrp="1" noChangeArrowheads="1"/>
          </p:cNvSpPr>
          <p:nvPr>
            <p:ph type="sldNum" sz="quarter" idx="4"/>
          </p:nvPr>
        </p:nvSpPr>
        <p:spPr bwMode="gray">
          <a:xfrm>
            <a:off x="8459788" y="6416679"/>
            <a:ext cx="360362"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lgn="r">
              <a:defRPr sz="800" b="1">
                <a:latin typeface="Arial" pitchFamily="34" charset="0"/>
              </a:defRPr>
            </a:lvl1pPr>
          </a:lstStyle>
          <a:p>
            <a:pPr fontAlgn="base">
              <a:spcBef>
                <a:spcPct val="0"/>
              </a:spcBef>
              <a:spcAft>
                <a:spcPct val="0"/>
              </a:spcAft>
              <a:defRPr/>
            </a:pPr>
            <a:r>
              <a:rPr lang="fr-FR" dirty="0">
                <a:solidFill>
                  <a:srgbClr val="000000"/>
                </a:solidFill>
              </a:rPr>
              <a:t>P.</a:t>
            </a:r>
            <a:fld id="{05C8B7E6-4536-4F69-ACBC-432B0EE12312}" type="slidenum">
              <a:rPr lang="fr-FR">
                <a:solidFill>
                  <a:srgbClr val="000000"/>
                </a:solidFill>
              </a:rPr>
              <a:pPr fontAlgn="base">
                <a:spcBef>
                  <a:spcPct val="0"/>
                </a:spcBef>
                <a:spcAft>
                  <a:spcPct val="0"/>
                </a:spcAft>
                <a:defRPr/>
              </a:pPr>
              <a:t>‹N°›</a:t>
            </a:fld>
            <a:endParaRPr lang="fr-FR" dirty="0">
              <a:solidFill>
                <a:srgbClr val="000000"/>
              </a:solidFill>
            </a:endParaRPr>
          </a:p>
        </p:txBody>
      </p:sp>
      <p:sp>
        <p:nvSpPr>
          <p:cNvPr id="728072" name="Rectangle 8"/>
          <p:cNvSpPr>
            <a:spLocks noGrp="1" noChangeArrowheads="1"/>
          </p:cNvSpPr>
          <p:nvPr>
            <p:ph type="ftr" sz="quarter" idx="3"/>
          </p:nvPr>
        </p:nvSpPr>
        <p:spPr bwMode="gray">
          <a:xfrm>
            <a:off x="2771777" y="6416679"/>
            <a:ext cx="3597275"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defRPr sz="800">
                <a:latin typeface="Arial" pitchFamily="34" charset="0"/>
              </a:defRPr>
            </a:lvl1pPr>
          </a:lstStyle>
          <a:p>
            <a:pPr algn="ctr" fontAlgn="base">
              <a:spcBef>
                <a:spcPct val="0"/>
              </a:spcBef>
              <a:spcAft>
                <a:spcPct val="0"/>
              </a:spcAft>
              <a:defRPr/>
            </a:pPr>
            <a:r>
              <a:rPr lang="fr-FR" dirty="0">
                <a:solidFill>
                  <a:srgbClr val="000000"/>
                </a:solidFill>
              </a:rPr>
              <a:t>19 juin 2017</a:t>
            </a:r>
          </a:p>
        </p:txBody>
      </p:sp>
      <p:sp>
        <p:nvSpPr>
          <p:cNvPr id="728074" name="Line 10"/>
          <p:cNvSpPr>
            <a:spLocks noChangeShapeType="1"/>
          </p:cNvSpPr>
          <p:nvPr/>
        </p:nvSpPr>
        <p:spPr bwMode="gray">
          <a:xfrm flipH="1">
            <a:off x="323852" y="6194425"/>
            <a:ext cx="8496300" cy="0"/>
          </a:xfrm>
          <a:prstGeom prst="line">
            <a:avLst/>
          </a:prstGeom>
          <a:noFill/>
          <a:ln w="635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sp>
        <p:nvSpPr>
          <p:cNvPr id="728076" name="Line 12"/>
          <p:cNvSpPr>
            <a:spLocks noChangeShapeType="1"/>
          </p:cNvSpPr>
          <p:nvPr/>
        </p:nvSpPr>
        <p:spPr bwMode="gray">
          <a:xfrm flipH="1">
            <a:off x="323852" y="755650"/>
            <a:ext cx="8496300" cy="0"/>
          </a:xfrm>
          <a:prstGeom prst="line">
            <a:avLst/>
          </a:prstGeom>
          <a:noFill/>
          <a:ln w="635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sp>
        <p:nvSpPr>
          <p:cNvPr id="728077" name="Rectangle 13"/>
          <p:cNvSpPr>
            <a:spLocks noChangeArrowheads="1"/>
          </p:cNvSpPr>
          <p:nvPr/>
        </p:nvSpPr>
        <p:spPr bwMode="gray">
          <a:xfrm>
            <a:off x="8426450" y="6415088"/>
            <a:ext cx="71438" cy="442912"/>
          </a:xfrm>
          <a:prstGeom prst="rect">
            <a:avLst/>
          </a:prstGeom>
          <a:noFill/>
          <a:ln>
            <a:noFill/>
          </a:ln>
          <a:effectLst/>
          <a:extLst/>
        </p:spPr>
        <p:txBody>
          <a:bodyPr wrap="none" lIns="0" tIns="0" rIns="0" bIns="0"/>
          <a:lstStyle/>
          <a:p>
            <a:pPr algn="ctr" fontAlgn="base">
              <a:spcBef>
                <a:spcPct val="0"/>
              </a:spcBef>
              <a:spcAft>
                <a:spcPct val="0"/>
              </a:spcAft>
              <a:defRPr/>
            </a:pPr>
            <a:r>
              <a:rPr lang="fr-FR" sz="800" b="1" dirty="0">
                <a:solidFill>
                  <a:srgbClr val="000000"/>
                </a:solidFill>
              </a:rPr>
              <a:t>|</a:t>
            </a:r>
          </a:p>
        </p:txBody>
      </p:sp>
    </p:spTree>
    <p:extLst>
      <p:ext uri="{BB962C8B-B14F-4D97-AF65-F5344CB8AC3E}">
        <p14:creationId xmlns:p14="http://schemas.microsoft.com/office/powerpoint/2010/main" val="158648265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dt="0"/>
  <p:txStyles>
    <p:title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p:titleStyle>
    <p:body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438" y="260349"/>
            <a:ext cx="8494711" cy="288000"/>
          </a:xfrm>
          <a:prstGeom prst="rect">
            <a:avLst/>
          </a:prstGeom>
        </p:spPr>
        <p:txBody>
          <a:bodyPr vert="horz" lIns="0" tIns="0" rIns="72000" bIns="0" rtlCol="0" anchor="ctr">
            <a:normAutofit/>
          </a:bodyPr>
          <a:lstStyle/>
          <a:p>
            <a:r>
              <a:rPr lang="en-US" dirty="0"/>
              <a:t>Click to add title</a:t>
            </a:r>
            <a:endParaRPr lang="en-GB" dirty="0"/>
          </a:p>
        </p:txBody>
      </p:sp>
      <p:sp>
        <p:nvSpPr>
          <p:cNvPr id="10" name="Text Placeholder 9"/>
          <p:cNvSpPr>
            <a:spLocks noGrp="1"/>
          </p:cNvSpPr>
          <p:nvPr>
            <p:ph type="body" idx="1"/>
          </p:nvPr>
        </p:nvSpPr>
        <p:spPr>
          <a:xfrm>
            <a:off x="325437" y="1193800"/>
            <a:ext cx="8497887" cy="141064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bwMode="auto">
          <a:xfrm>
            <a:off x="325438" y="765175"/>
            <a:ext cx="8497887" cy="0"/>
          </a:xfrm>
          <a:prstGeom prst="line">
            <a:avLst/>
          </a:prstGeom>
          <a:noFill/>
          <a:ln w="6350" cap="flat" cmpd="sng" algn="ctr">
            <a:solidFill>
              <a:schemeClr val="tx2"/>
            </a:solidFill>
            <a:prstDash val="solid"/>
            <a:round/>
            <a:headEnd type="none" w="med" len="med"/>
            <a:tailEnd type="none" w="med" len="med"/>
          </a:ln>
          <a:effectLst/>
        </p:spPr>
      </p:cxnSp>
      <p:sp>
        <p:nvSpPr>
          <p:cNvPr id="14" name="Rectangle 13"/>
          <p:cNvSpPr/>
          <p:nvPr/>
        </p:nvSpPr>
        <p:spPr bwMode="auto">
          <a:xfrm>
            <a:off x="4272438" y="728663"/>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22" name="TextBox 21"/>
          <p:cNvSpPr txBox="1"/>
          <p:nvPr/>
        </p:nvSpPr>
        <p:spPr>
          <a:xfrm>
            <a:off x="8379336" y="6536000"/>
            <a:ext cx="257049" cy="180425"/>
          </a:xfrm>
          <a:prstGeom prst="rect">
            <a:avLst/>
          </a:prstGeom>
          <a:noFill/>
        </p:spPr>
        <p:txBody>
          <a:bodyPr wrap="none" lIns="36000" tIns="36000" rIns="36000" bIns="36000">
            <a:spAutoFit/>
          </a:bodyPr>
          <a:lstStyle/>
          <a:p>
            <a:pPr algn="r"/>
            <a:r>
              <a:rPr lang="fr-FR" sz="700" dirty="0">
                <a:solidFill>
                  <a:srgbClr val="C1BCBC">
                    <a:lumMod val="50000"/>
                  </a:srgbClr>
                </a:solidFill>
              </a:rPr>
              <a:t>V1.1</a:t>
            </a:r>
          </a:p>
        </p:txBody>
      </p:sp>
      <p:cxnSp>
        <p:nvCxnSpPr>
          <p:cNvPr id="23" name="Straight Connector 22"/>
          <p:cNvCxnSpPr/>
          <p:nvPr/>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cxnSp>
        <p:nvCxnSpPr>
          <p:cNvPr id="24" name="Straight Connector 23"/>
          <p:cNvCxnSpPr/>
          <p:nvPr/>
        </p:nvCxnSpPr>
        <p:spPr bwMode="auto">
          <a:xfrm flipH="1">
            <a:off x="8087024" y="6559393"/>
            <a:ext cx="1290" cy="123963"/>
          </a:xfrm>
          <a:prstGeom prst="line">
            <a:avLst/>
          </a:prstGeom>
          <a:noFill/>
          <a:ln w="6350" cap="flat" cmpd="sng" algn="ctr">
            <a:solidFill>
              <a:schemeClr val="tx2"/>
            </a:solidFill>
            <a:prstDash val="solid"/>
            <a:round/>
            <a:headEnd type="none" w="med" len="med"/>
            <a:tailEnd type="none" w="med" len="med"/>
          </a:ln>
          <a:effectLst/>
        </p:spPr>
      </p:cxnSp>
      <p:cxnSp>
        <p:nvCxnSpPr>
          <p:cNvPr id="25" name="Straight Connector 24"/>
          <p:cNvCxnSpPr/>
          <p:nvPr/>
        </p:nvCxnSpPr>
        <p:spPr bwMode="auto">
          <a:xfrm flipH="1">
            <a:off x="8665667" y="6559393"/>
            <a:ext cx="1290" cy="123963"/>
          </a:xfrm>
          <a:prstGeom prst="line">
            <a:avLst/>
          </a:prstGeom>
          <a:noFill/>
          <a:ln w="6350" cap="flat" cmpd="sng" algn="ctr">
            <a:solidFill>
              <a:schemeClr val="tx2"/>
            </a:solidFill>
            <a:prstDash val="solid"/>
            <a:round/>
            <a:headEnd type="none" w="med" len="med"/>
            <a:tailEnd type="none" w="med" len="med"/>
          </a:ln>
          <a:effectLst/>
        </p:spPr>
      </p:cxnSp>
      <p:sp>
        <p:nvSpPr>
          <p:cNvPr id="26" name="Slide Number Placeholder 5"/>
          <p:cNvSpPr txBox="1">
            <a:spLocks/>
          </p:cNvSpPr>
          <p:nvPr/>
        </p:nvSpPr>
        <p:spPr>
          <a:xfrm>
            <a:off x="8687070" y="6536000"/>
            <a:ext cx="136255" cy="180425"/>
          </a:xfrm>
          <a:prstGeom prst="rect">
            <a:avLst/>
          </a:prstGeom>
          <a:noFill/>
          <a:ln w="9525">
            <a:noFill/>
            <a:miter lim="800000"/>
            <a:headEnd/>
            <a:tailEnd/>
          </a:ln>
          <a:effectLst/>
        </p:spPr>
        <p:txBody>
          <a:bodyPr vert="horz" wrap="none" lIns="0" tIns="36000" rIns="0" bIns="36000" numCol="1" anchor="ctr" anchorCtr="0" compatLnSpc="1">
            <a:prstTxWarp prst="textNoShape">
              <a:avLst/>
            </a:prstTxWarp>
            <a:spAutoFit/>
          </a:bodyPr>
          <a:lstStyle>
            <a:lvl1pPr algn="r">
              <a:defRPr sz="800" b="1">
                <a:solidFill>
                  <a:schemeClr val="tx1"/>
                </a:solidFill>
                <a:latin typeface="Arial" pitchFamily="34" charset="0"/>
                <a:cs typeface="Arial" pitchFamily="34" charset="0"/>
              </a:defRPr>
            </a:lvl1pPr>
          </a:lstStyle>
          <a:p>
            <a:pPr fontAlgn="base">
              <a:spcBef>
                <a:spcPct val="0"/>
              </a:spcBef>
              <a:spcAft>
                <a:spcPct val="0"/>
              </a:spcAft>
              <a:defRPr/>
            </a:pPr>
            <a:r>
              <a:rPr lang="fr-FR"/>
              <a:t> </a:t>
            </a:r>
            <a:fld id="{C6CC3D56-96BB-45E4-94D9-DF781FE65A81}" type="slidenum">
              <a:rPr lang="en-GB" sz="700" b="0" smtClean="0">
                <a:solidFill>
                  <a:srgbClr val="C1BCBC">
                    <a:lumMod val="50000"/>
                  </a:srgbClr>
                </a:solidFill>
                <a:latin typeface="Arial"/>
              </a:rPr>
              <a:pPr fontAlgn="base">
                <a:spcBef>
                  <a:spcPct val="0"/>
                </a:spcBef>
                <a:spcAft>
                  <a:spcPct val="0"/>
                </a:spcAft>
                <a:defRPr/>
              </a:pPr>
              <a:t>‹N°›</a:t>
            </a:fld>
            <a:endParaRPr lang="fr-FR" sz="700" b="0" dirty="0">
              <a:solidFill>
                <a:srgbClr val="C1BCBC">
                  <a:lumMod val="50000"/>
                </a:srgbClr>
              </a:solidFill>
              <a:latin typeface="Arial"/>
            </a:endParaRPr>
          </a:p>
        </p:txBody>
      </p:sp>
      <p:sp>
        <p:nvSpPr>
          <p:cNvPr id="28" name="TextBox 27"/>
          <p:cNvSpPr txBox="1"/>
          <p:nvPr/>
        </p:nvSpPr>
        <p:spPr>
          <a:xfrm>
            <a:off x="7864500" y="6536000"/>
            <a:ext cx="186517" cy="180425"/>
          </a:xfrm>
          <a:prstGeom prst="rect">
            <a:avLst/>
          </a:prstGeom>
          <a:noFill/>
        </p:spPr>
        <p:txBody>
          <a:bodyPr wrap="none" lIns="36000" tIns="36000" rIns="36000" bIns="36000">
            <a:spAutoFit/>
          </a:bodyPr>
          <a:lstStyle/>
          <a:p>
            <a:pPr algn="ctr"/>
            <a:r>
              <a:rPr lang="fr-FR" sz="700" cap="all" dirty="0">
                <a:solidFill>
                  <a:srgbClr val="E60028"/>
                </a:solidFill>
              </a:rPr>
              <a:t>C1</a:t>
            </a:r>
          </a:p>
        </p:txBody>
      </p:sp>
      <p:cxnSp>
        <p:nvCxnSpPr>
          <p:cNvPr id="29" name="Straight Connector 28"/>
          <p:cNvCxnSpPr/>
          <p:nvPr/>
        </p:nvCxnSpPr>
        <p:spPr bwMode="auto">
          <a:xfrm flipH="1">
            <a:off x="7827499" y="6559393"/>
            <a:ext cx="1290" cy="123963"/>
          </a:xfrm>
          <a:prstGeom prst="line">
            <a:avLst/>
          </a:prstGeom>
          <a:noFill/>
          <a:ln w="6350" cap="flat" cmpd="sng" algn="ctr">
            <a:solidFill>
              <a:schemeClr val="tx2"/>
            </a:solidFill>
            <a:prstDash val="solid"/>
            <a:round/>
            <a:headEnd type="none" w="med" len="med"/>
            <a:tailEnd type="none" w="med" len="med"/>
          </a:ln>
          <a:effectLst/>
        </p:spPr>
      </p:cxnSp>
      <p:sp>
        <p:nvSpPr>
          <p:cNvPr id="30" name="TextBox 29"/>
          <p:cNvSpPr txBox="1"/>
          <p:nvPr/>
        </p:nvSpPr>
        <p:spPr>
          <a:xfrm>
            <a:off x="6019604" y="6536000"/>
            <a:ext cx="1771887" cy="195814"/>
          </a:xfrm>
          <a:prstGeom prst="rect">
            <a:avLst/>
          </a:prstGeom>
          <a:noFill/>
        </p:spPr>
        <p:txBody>
          <a:bodyPr wrap="none" lIns="36000" tIns="36000" rIns="36000" bIns="36000">
            <a:spAutoFit/>
          </a:bodyPr>
          <a:lstStyle/>
          <a:p>
            <a:pPr algn="r"/>
            <a:r>
              <a:rPr lang="fr-FR" sz="800" dirty="0">
                <a:solidFill>
                  <a:prstClr val="black"/>
                </a:solidFill>
                <a:latin typeface="Calibri"/>
              </a:rPr>
              <a:t>Kit de communication à destination des Chefs de projets</a:t>
            </a:r>
            <a:endParaRPr lang="fr-FR" sz="700" cap="all" dirty="0">
              <a:solidFill>
                <a:prstClr val="black"/>
              </a:solidFill>
            </a:endParaRPr>
          </a:p>
        </p:txBody>
      </p:sp>
      <p:pic>
        <p:nvPicPr>
          <p:cNvPr id="34" name="Image 3" descr="http://gtb.societegenerale.com/wp-content/themes/gtb/img/logo-vf.png"/>
          <p:cNvPicPr>
            <a:picLocks noChangeAspect="1"/>
          </p:cNvPicPr>
          <p:nvPr/>
        </p:nvPicPr>
        <p:blipFill>
          <a:blip r:embed="rId18"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
        <p:nvSpPr>
          <p:cNvPr id="15" name="TextBox 29"/>
          <p:cNvSpPr txBox="1"/>
          <p:nvPr userDrawn="1"/>
        </p:nvSpPr>
        <p:spPr>
          <a:xfrm>
            <a:off x="4248711" y="6536000"/>
            <a:ext cx="919089" cy="195814"/>
          </a:xfrm>
          <a:prstGeom prst="rect">
            <a:avLst/>
          </a:prstGeom>
          <a:noFill/>
        </p:spPr>
        <p:txBody>
          <a:bodyPr wrap="none" lIns="36000" tIns="36000" rIns="36000" bIns="36000">
            <a:spAutoFit/>
          </a:bodyPr>
          <a:lstStyle/>
          <a:p>
            <a:pPr algn="r"/>
            <a:r>
              <a:rPr lang="fr-FR" sz="800" i="1" cap="none" dirty="0">
                <a:solidFill>
                  <a:schemeClr val="bg1">
                    <a:lumMod val="50000"/>
                  </a:schemeClr>
                </a:solidFill>
                <a:latin typeface="Calibri"/>
              </a:rPr>
              <a:t>Dossier pour usage interne uniquement</a:t>
            </a:r>
            <a:endParaRPr lang="fr-FR" sz="700" i="1" cap="all"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Lst>
  <p:hf sldNum="0" hdr="0" dt="0"/>
  <p:txStyles>
    <p:titleStyle>
      <a:lvl1pPr algn="ctr" defTabSz="914400" rtl="0" eaLnBrk="1" fontAlgn="base" latinLnBrk="0" hangingPunct="1">
        <a:lnSpc>
          <a:spcPct val="100000"/>
        </a:lnSpc>
        <a:spcBef>
          <a:spcPct val="0"/>
        </a:spcBef>
        <a:spcAft>
          <a:spcPct val="0"/>
        </a:spcAft>
        <a:buNone/>
        <a:defRPr lang="en-GB" sz="1600" b="0" kern="1200" cap="all" baseline="0" noProof="0" dirty="0" smtClean="0">
          <a:solidFill>
            <a:srgbClr val="E60028"/>
          </a:solidFill>
          <a:latin typeface="Arial" pitchFamily="34" charset="0"/>
          <a:ea typeface="+mj-ea"/>
          <a:cs typeface="Arial" pitchFamily="34" charset="0"/>
        </a:defRPr>
      </a:lvl1pPr>
    </p:titleStyle>
    <p:bodyStyle>
      <a:lvl1pPr marL="180000" indent="-180000" algn="l" defTabSz="914400" rtl="0" eaLnBrk="1" latinLnBrk="0" hangingPunct="1">
        <a:spcBef>
          <a:spcPts val="1200"/>
        </a:spcBef>
        <a:buClr>
          <a:schemeClr val="tx2">
            <a:lumMod val="50000"/>
          </a:schemeClr>
        </a:buClr>
        <a:buSzPct val="90000"/>
        <a:buFont typeface="Wingdings" pitchFamily="2" charset="2"/>
        <a:buChar char="n"/>
        <a:defRPr lang="en-US" sz="1100" b="1" kern="1200" baseline="0" dirty="0" smtClean="0">
          <a:solidFill>
            <a:schemeClr val="tx1"/>
          </a:solidFill>
          <a:latin typeface="Arial" pitchFamily="34" charset="0"/>
          <a:ea typeface="+mn-ea"/>
          <a:cs typeface="Arial" pitchFamily="34" charset="0"/>
        </a:defRPr>
      </a:lvl1pPr>
      <a:lvl2pPr marL="360000" indent="-180000" algn="l" defTabSz="914400" rtl="0" eaLnBrk="1" latinLnBrk="0" hangingPunct="1">
        <a:spcBef>
          <a:spcPts val="800"/>
        </a:spcBef>
        <a:buClr>
          <a:schemeClr val="tx2">
            <a:lumMod val="75000"/>
          </a:schemeClr>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2pPr>
      <a:lvl3pPr marL="539750" indent="-180000" algn="l" defTabSz="914400" rtl="0" eaLnBrk="1" latinLnBrk="0" hangingPunct="1">
        <a:spcBef>
          <a:spcPts val="600"/>
        </a:spcBef>
        <a:buClr>
          <a:schemeClr val="tx2"/>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3pPr>
      <a:lvl4pPr marL="720000" indent="-180000" algn="l" defTabSz="914400" rtl="0" eaLnBrk="1" latinLnBrk="0" hangingPunct="1">
        <a:spcBef>
          <a:spcPts val="600"/>
        </a:spcBef>
        <a:buClr>
          <a:schemeClr val="tx2"/>
        </a:buClr>
        <a:buFont typeface="Arial" pitchFamily="34" charset="0"/>
        <a:buChar char="–"/>
        <a:defRPr lang="en-US" sz="1100" kern="1200" dirty="0" smtClean="0">
          <a:solidFill>
            <a:schemeClr val="tx1"/>
          </a:solidFill>
          <a:latin typeface="Arial" pitchFamily="34" charset="0"/>
          <a:ea typeface="+mn-ea"/>
          <a:cs typeface="Arial" pitchFamily="34" charset="0"/>
        </a:defRPr>
      </a:lvl4pPr>
      <a:lvl5pPr marL="0" indent="0" algn="l" defTabSz="914400" rtl="0" eaLnBrk="1" latinLnBrk="0" hangingPunct="1">
        <a:spcBef>
          <a:spcPts val="2400"/>
        </a:spcBef>
        <a:buClr>
          <a:schemeClr val="tx2"/>
        </a:buClr>
        <a:buFontTx/>
        <a:buNone/>
        <a:defRPr lang="en-GB" sz="1100" b="1" kern="1200" dirty="0">
          <a:solidFill>
            <a:schemeClr val="bg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438" y="260349"/>
            <a:ext cx="8494711" cy="288000"/>
          </a:xfrm>
          <a:prstGeom prst="rect">
            <a:avLst/>
          </a:prstGeom>
        </p:spPr>
        <p:txBody>
          <a:bodyPr vert="horz" lIns="0" tIns="0" rIns="72000" bIns="0" rtlCol="0" anchor="ctr">
            <a:normAutofit/>
          </a:bodyPr>
          <a:lstStyle/>
          <a:p>
            <a:r>
              <a:rPr lang="en-US" dirty="0"/>
              <a:t>Click to add title</a:t>
            </a:r>
            <a:endParaRPr lang="en-GB" dirty="0"/>
          </a:p>
        </p:txBody>
      </p:sp>
      <p:sp>
        <p:nvSpPr>
          <p:cNvPr id="10" name="Text Placeholder 9"/>
          <p:cNvSpPr>
            <a:spLocks noGrp="1"/>
          </p:cNvSpPr>
          <p:nvPr>
            <p:ph type="body" idx="1"/>
          </p:nvPr>
        </p:nvSpPr>
        <p:spPr>
          <a:xfrm>
            <a:off x="325437" y="1193800"/>
            <a:ext cx="8497887" cy="141064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bwMode="auto">
          <a:xfrm>
            <a:off x="325438" y="765175"/>
            <a:ext cx="8497887" cy="0"/>
          </a:xfrm>
          <a:prstGeom prst="line">
            <a:avLst/>
          </a:prstGeom>
          <a:noFill/>
          <a:ln w="6350" cap="flat" cmpd="sng" algn="ctr">
            <a:solidFill>
              <a:schemeClr val="tx2"/>
            </a:solidFill>
            <a:prstDash val="solid"/>
            <a:round/>
            <a:headEnd type="none" w="med" len="med"/>
            <a:tailEnd type="none" w="med" len="med"/>
          </a:ln>
          <a:effectLst/>
        </p:spPr>
      </p:cxnSp>
      <p:sp>
        <p:nvSpPr>
          <p:cNvPr id="14" name="Rectangle 13"/>
          <p:cNvSpPr/>
          <p:nvPr/>
        </p:nvSpPr>
        <p:spPr bwMode="auto">
          <a:xfrm>
            <a:off x="4272438" y="728663"/>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cxnSp>
        <p:nvCxnSpPr>
          <p:cNvPr id="23" name="Straight Connector 22"/>
          <p:cNvCxnSpPr/>
          <p:nvPr/>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cxnSp>
        <p:nvCxnSpPr>
          <p:cNvPr id="24" name="Straight Connector 23"/>
          <p:cNvCxnSpPr/>
          <p:nvPr/>
        </p:nvCxnSpPr>
        <p:spPr bwMode="auto">
          <a:xfrm flipH="1">
            <a:off x="8087024" y="6559393"/>
            <a:ext cx="1290" cy="123963"/>
          </a:xfrm>
          <a:prstGeom prst="line">
            <a:avLst/>
          </a:prstGeom>
          <a:noFill/>
          <a:ln w="6350" cap="flat" cmpd="sng" algn="ctr">
            <a:solidFill>
              <a:schemeClr val="tx2"/>
            </a:solidFill>
            <a:prstDash val="solid"/>
            <a:round/>
            <a:headEnd type="none" w="med" len="med"/>
            <a:tailEnd type="none" w="med" len="med"/>
          </a:ln>
          <a:effectLst/>
        </p:spPr>
      </p:cxnSp>
      <p:cxnSp>
        <p:nvCxnSpPr>
          <p:cNvPr id="25" name="Straight Connector 24"/>
          <p:cNvCxnSpPr/>
          <p:nvPr/>
        </p:nvCxnSpPr>
        <p:spPr bwMode="auto">
          <a:xfrm flipH="1">
            <a:off x="8665667" y="6559393"/>
            <a:ext cx="1290" cy="123963"/>
          </a:xfrm>
          <a:prstGeom prst="line">
            <a:avLst/>
          </a:prstGeom>
          <a:noFill/>
          <a:ln w="6350" cap="flat" cmpd="sng" algn="ctr">
            <a:solidFill>
              <a:schemeClr val="tx2"/>
            </a:solidFill>
            <a:prstDash val="solid"/>
            <a:round/>
            <a:headEnd type="none" w="med" len="med"/>
            <a:tailEnd type="none" w="med" len="med"/>
          </a:ln>
          <a:effectLst/>
        </p:spPr>
      </p:cxnSp>
      <p:sp>
        <p:nvSpPr>
          <p:cNvPr id="26" name="Slide Number Placeholder 5"/>
          <p:cNvSpPr txBox="1">
            <a:spLocks/>
          </p:cNvSpPr>
          <p:nvPr/>
        </p:nvSpPr>
        <p:spPr>
          <a:xfrm>
            <a:off x="8687070" y="6536000"/>
            <a:ext cx="136255" cy="180425"/>
          </a:xfrm>
          <a:prstGeom prst="rect">
            <a:avLst/>
          </a:prstGeom>
          <a:noFill/>
          <a:ln w="9525">
            <a:noFill/>
            <a:miter lim="800000"/>
            <a:headEnd/>
            <a:tailEnd/>
          </a:ln>
          <a:effectLst/>
        </p:spPr>
        <p:txBody>
          <a:bodyPr vert="horz" wrap="none" lIns="0" tIns="36000" rIns="0" bIns="36000" numCol="1" anchor="ctr" anchorCtr="0" compatLnSpc="1">
            <a:prstTxWarp prst="textNoShape">
              <a:avLst/>
            </a:prstTxWarp>
            <a:spAutoFit/>
          </a:bodyPr>
          <a:lstStyle>
            <a:lvl1pPr algn="r">
              <a:defRPr sz="800" b="1">
                <a:solidFill>
                  <a:schemeClr val="tx1"/>
                </a:solidFill>
                <a:latin typeface="Arial" pitchFamily="34" charset="0"/>
                <a:cs typeface="Arial" pitchFamily="34" charset="0"/>
              </a:defRPr>
            </a:lvl1pPr>
          </a:lstStyle>
          <a:p>
            <a:pPr fontAlgn="base">
              <a:spcBef>
                <a:spcPct val="0"/>
              </a:spcBef>
              <a:spcAft>
                <a:spcPct val="0"/>
              </a:spcAft>
              <a:defRPr/>
            </a:pPr>
            <a:r>
              <a:rPr lang="fr-FR"/>
              <a:t> </a:t>
            </a:r>
            <a:fld id="{C6CC3D56-96BB-45E4-94D9-DF781FE65A81}" type="slidenum">
              <a:rPr lang="en-GB" sz="700" b="0" smtClean="0">
                <a:solidFill>
                  <a:srgbClr val="C1BCBC">
                    <a:lumMod val="50000"/>
                  </a:srgbClr>
                </a:solidFill>
                <a:latin typeface="Arial"/>
              </a:rPr>
              <a:pPr fontAlgn="base">
                <a:spcBef>
                  <a:spcPct val="0"/>
                </a:spcBef>
                <a:spcAft>
                  <a:spcPct val="0"/>
                </a:spcAft>
                <a:defRPr/>
              </a:pPr>
              <a:t>‹N°›</a:t>
            </a:fld>
            <a:endParaRPr lang="fr-FR" sz="700" b="0" dirty="0">
              <a:solidFill>
                <a:srgbClr val="C1BCBC">
                  <a:lumMod val="50000"/>
                </a:srgbClr>
              </a:solidFill>
              <a:latin typeface="Arial"/>
            </a:endParaRPr>
          </a:p>
        </p:txBody>
      </p:sp>
      <p:sp>
        <p:nvSpPr>
          <p:cNvPr id="28" name="TextBox 27"/>
          <p:cNvSpPr txBox="1"/>
          <p:nvPr/>
        </p:nvSpPr>
        <p:spPr>
          <a:xfrm>
            <a:off x="7864500" y="6536000"/>
            <a:ext cx="186517" cy="180425"/>
          </a:xfrm>
          <a:prstGeom prst="rect">
            <a:avLst/>
          </a:prstGeom>
          <a:noFill/>
        </p:spPr>
        <p:txBody>
          <a:bodyPr wrap="none" lIns="36000" tIns="36000" rIns="36000" bIns="36000">
            <a:spAutoFit/>
          </a:bodyPr>
          <a:lstStyle/>
          <a:p>
            <a:pPr algn="ctr"/>
            <a:r>
              <a:rPr lang="fr-FR" sz="700" cap="all" dirty="0">
                <a:solidFill>
                  <a:srgbClr val="E60028"/>
                </a:solidFill>
              </a:rPr>
              <a:t>C1</a:t>
            </a:r>
          </a:p>
        </p:txBody>
      </p:sp>
      <p:cxnSp>
        <p:nvCxnSpPr>
          <p:cNvPr id="29" name="Straight Connector 28"/>
          <p:cNvCxnSpPr/>
          <p:nvPr/>
        </p:nvCxnSpPr>
        <p:spPr bwMode="auto">
          <a:xfrm flipH="1">
            <a:off x="7827499" y="6559393"/>
            <a:ext cx="1290" cy="123963"/>
          </a:xfrm>
          <a:prstGeom prst="line">
            <a:avLst/>
          </a:prstGeom>
          <a:noFill/>
          <a:ln w="6350" cap="flat" cmpd="sng" algn="ctr">
            <a:solidFill>
              <a:schemeClr val="tx2"/>
            </a:solidFill>
            <a:prstDash val="solid"/>
            <a:round/>
            <a:headEnd type="none" w="med" len="med"/>
            <a:tailEnd type="none" w="med" len="med"/>
          </a:ln>
          <a:effectLst/>
        </p:spPr>
      </p:cxnSp>
      <p:pic>
        <p:nvPicPr>
          <p:cNvPr id="34" name="Image 3" descr="http://gtb.societegenerale.com/wp-content/themes/gtb/img/logo-vf.png"/>
          <p:cNvPicPr>
            <a:picLocks noChangeAspect="1"/>
          </p:cNvPicPr>
          <p:nvPr/>
        </p:nvPicPr>
        <p:blipFill>
          <a:blip r:embed="rId17"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Lst>
  <p:hf sldNum="0" hdr="0" dt="0"/>
  <p:txStyles>
    <p:titleStyle>
      <a:lvl1pPr algn="ctr" defTabSz="914400" rtl="0" eaLnBrk="1" fontAlgn="base" latinLnBrk="0" hangingPunct="1">
        <a:lnSpc>
          <a:spcPct val="100000"/>
        </a:lnSpc>
        <a:spcBef>
          <a:spcPct val="0"/>
        </a:spcBef>
        <a:spcAft>
          <a:spcPct val="0"/>
        </a:spcAft>
        <a:buNone/>
        <a:defRPr lang="en-GB" sz="1600" b="0" kern="1200" cap="all" baseline="0" noProof="0" dirty="0" smtClean="0">
          <a:solidFill>
            <a:srgbClr val="E60028"/>
          </a:solidFill>
          <a:latin typeface="Arial" pitchFamily="34" charset="0"/>
          <a:ea typeface="+mj-ea"/>
          <a:cs typeface="Arial" pitchFamily="34" charset="0"/>
        </a:defRPr>
      </a:lvl1pPr>
    </p:titleStyle>
    <p:bodyStyle>
      <a:lvl1pPr marL="180000" indent="-180000" algn="l" defTabSz="914400" rtl="0" eaLnBrk="1" latinLnBrk="0" hangingPunct="1">
        <a:spcBef>
          <a:spcPts val="1200"/>
        </a:spcBef>
        <a:buClr>
          <a:schemeClr val="tx2">
            <a:lumMod val="50000"/>
          </a:schemeClr>
        </a:buClr>
        <a:buSzPct val="90000"/>
        <a:buFont typeface="Wingdings" pitchFamily="2" charset="2"/>
        <a:buChar char="n"/>
        <a:defRPr lang="en-US" sz="1100" b="1" kern="1200" baseline="0" dirty="0" smtClean="0">
          <a:solidFill>
            <a:schemeClr val="tx1"/>
          </a:solidFill>
          <a:latin typeface="Arial" pitchFamily="34" charset="0"/>
          <a:ea typeface="+mn-ea"/>
          <a:cs typeface="Arial" pitchFamily="34" charset="0"/>
        </a:defRPr>
      </a:lvl1pPr>
      <a:lvl2pPr marL="360000" indent="-180000" algn="l" defTabSz="914400" rtl="0" eaLnBrk="1" latinLnBrk="0" hangingPunct="1">
        <a:spcBef>
          <a:spcPts val="800"/>
        </a:spcBef>
        <a:buClr>
          <a:schemeClr val="tx2">
            <a:lumMod val="75000"/>
          </a:schemeClr>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2pPr>
      <a:lvl3pPr marL="539750" indent="-180000" algn="l" defTabSz="914400" rtl="0" eaLnBrk="1" latinLnBrk="0" hangingPunct="1">
        <a:spcBef>
          <a:spcPts val="600"/>
        </a:spcBef>
        <a:buClr>
          <a:schemeClr val="tx2"/>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3pPr>
      <a:lvl4pPr marL="720000" indent="-180000" algn="l" defTabSz="914400" rtl="0" eaLnBrk="1" latinLnBrk="0" hangingPunct="1">
        <a:spcBef>
          <a:spcPts val="600"/>
        </a:spcBef>
        <a:buClr>
          <a:schemeClr val="tx2"/>
        </a:buClr>
        <a:buFont typeface="Arial" pitchFamily="34" charset="0"/>
        <a:buChar char="–"/>
        <a:defRPr lang="en-US" sz="1100" kern="1200" dirty="0" smtClean="0">
          <a:solidFill>
            <a:schemeClr val="tx1"/>
          </a:solidFill>
          <a:latin typeface="Arial" pitchFamily="34" charset="0"/>
          <a:ea typeface="+mn-ea"/>
          <a:cs typeface="Arial" pitchFamily="34" charset="0"/>
        </a:defRPr>
      </a:lvl4pPr>
      <a:lvl5pPr marL="0" indent="0" algn="l" defTabSz="914400" rtl="0" eaLnBrk="1" latinLnBrk="0" hangingPunct="1">
        <a:spcBef>
          <a:spcPts val="2400"/>
        </a:spcBef>
        <a:buClr>
          <a:schemeClr val="tx2"/>
        </a:buClr>
        <a:buFontTx/>
        <a:buNone/>
        <a:defRPr lang="en-GB" sz="1100" b="1" kern="1200" dirty="0">
          <a:solidFill>
            <a:schemeClr val="bg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2" descr="group"/>
          <p:cNvPicPr>
            <a:picLocks noChangeAspect="1" noChangeArrowheads="1"/>
          </p:cNvPicPr>
          <p:nvPr/>
        </p:nvPicPr>
        <p:blipFill>
          <a:blip r:embed="rId13" cstate="print"/>
          <a:srcRect/>
          <a:stretch>
            <a:fillRect/>
          </a:stretch>
        </p:blipFill>
        <p:spPr bwMode="gray">
          <a:xfrm>
            <a:off x="287339" y="6091238"/>
            <a:ext cx="3065462" cy="766762"/>
          </a:xfrm>
          <a:prstGeom prst="rect">
            <a:avLst/>
          </a:prstGeom>
          <a:noFill/>
          <a:ln w="9525">
            <a:noFill/>
            <a:miter lim="800000"/>
            <a:headEnd/>
            <a:tailEnd/>
          </a:ln>
        </p:spPr>
      </p:pic>
      <p:sp>
        <p:nvSpPr>
          <p:cNvPr id="7171" name="Rectangle 3"/>
          <p:cNvSpPr>
            <a:spLocks noGrp="1" noChangeArrowheads="1"/>
          </p:cNvSpPr>
          <p:nvPr>
            <p:ph type="title"/>
          </p:nvPr>
        </p:nvSpPr>
        <p:spPr bwMode="gray">
          <a:xfrm>
            <a:off x="557215"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172" name="Rectangle 4"/>
          <p:cNvSpPr>
            <a:spLocks noGrp="1" noChangeArrowheads="1"/>
          </p:cNvSpPr>
          <p:nvPr>
            <p:ph type="body" idx="1"/>
          </p:nvPr>
        </p:nvSpPr>
        <p:spPr bwMode="gray">
          <a:xfrm>
            <a:off x="557213" y="1052514"/>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8070" name="Rectangle 6"/>
          <p:cNvSpPr>
            <a:spLocks noGrp="1" noChangeArrowheads="1"/>
          </p:cNvSpPr>
          <p:nvPr>
            <p:ph type="dt" sz="half" idx="2"/>
          </p:nvPr>
        </p:nvSpPr>
        <p:spPr bwMode="gray">
          <a:xfrm>
            <a:off x="6573838" y="6416679"/>
            <a:ext cx="1814512" cy="441325"/>
          </a:xfrm>
          <a:prstGeom prst="rect">
            <a:avLst/>
          </a:prstGeom>
          <a:noFill/>
          <a:ln>
            <a:noFill/>
          </a:ln>
          <a:effectLst/>
          <a:extLst>
            <a:ext uri="{FAA26D3D-D897-4be2-8F04-BA451C77F1D7}"/>
          </a:extLst>
        </p:spPr>
        <p:txBody>
          <a:bodyPr vert="horz" wrap="square" lIns="0" tIns="0" rIns="36000" bIns="0" numCol="1" anchor="t" anchorCtr="0" compatLnSpc="1">
            <a:prstTxWarp prst="textNoShape">
              <a:avLst/>
            </a:prstTxWarp>
          </a:bodyPr>
          <a:lstStyle>
            <a:lvl1pPr algn="r">
              <a:defRPr sz="800">
                <a:latin typeface="Arial" charset="0"/>
                <a:ea typeface="ＭＳ Ｐゴシック" charset="0"/>
              </a:defRPr>
            </a:lvl1pPr>
          </a:lstStyle>
          <a:p>
            <a:pPr fontAlgn="base">
              <a:spcBef>
                <a:spcPct val="0"/>
              </a:spcBef>
              <a:spcAft>
                <a:spcPct val="0"/>
              </a:spcAft>
              <a:defRPr/>
            </a:pPr>
            <a:r>
              <a:rPr lang="fr-FR" dirty="0">
                <a:solidFill>
                  <a:srgbClr val="000000"/>
                </a:solidFill>
              </a:rPr>
              <a:t>30/03/2017</a:t>
            </a:r>
          </a:p>
        </p:txBody>
      </p:sp>
      <p:sp>
        <p:nvSpPr>
          <p:cNvPr id="728071" name="Rectangle 7"/>
          <p:cNvSpPr>
            <a:spLocks noGrp="1" noChangeArrowheads="1"/>
          </p:cNvSpPr>
          <p:nvPr>
            <p:ph type="sldNum" sz="quarter" idx="4"/>
          </p:nvPr>
        </p:nvSpPr>
        <p:spPr bwMode="gray">
          <a:xfrm>
            <a:off x="8459788" y="6416679"/>
            <a:ext cx="360362"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lgn="r">
              <a:defRPr sz="800" b="1">
                <a:latin typeface="Arial" pitchFamily="34" charset="0"/>
              </a:defRPr>
            </a:lvl1pPr>
          </a:lstStyle>
          <a:p>
            <a:pPr fontAlgn="base">
              <a:spcBef>
                <a:spcPct val="0"/>
              </a:spcBef>
              <a:spcAft>
                <a:spcPct val="0"/>
              </a:spcAft>
              <a:defRPr/>
            </a:pPr>
            <a:r>
              <a:rPr lang="fr-FR" dirty="0">
                <a:solidFill>
                  <a:srgbClr val="000000"/>
                </a:solidFill>
              </a:rPr>
              <a:t>P.</a:t>
            </a:r>
            <a:fld id="{05C8B7E6-4536-4F69-ACBC-432B0EE12312}" type="slidenum">
              <a:rPr lang="fr-FR">
                <a:solidFill>
                  <a:srgbClr val="000000"/>
                </a:solidFill>
              </a:rPr>
              <a:pPr fontAlgn="base">
                <a:spcBef>
                  <a:spcPct val="0"/>
                </a:spcBef>
                <a:spcAft>
                  <a:spcPct val="0"/>
                </a:spcAft>
                <a:defRPr/>
              </a:pPr>
              <a:t>‹N°›</a:t>
            </a:fld>
            <a:endParaRPr lang="fr-FR" dirty="0">
              <a:solidFill>
                <a:srgbClr val="000000"/>
              </a:solidFill>
            </a:endParaRPr>
          </a:p>
        </p:txBody>
      </p:sp>
      <p:sp>
        <p:nvSpPr>
          <p:cNvPr id="728072" name="Rectangle 8"/>
          <p:cNvSpPr>
            <a:spLocks noGrp="1" noChangeArrowheads="1"/>
          </p:cNvSpPr>
          <p:nvPr>
            <p:ph type="ftr" sz="quarter" idx="3"/>
          </p:nvPr>
        </p:nvSpPr>
        <p:spPr bwMode="gray">
          <a:xfrm>
            <a:off x="2771777" y="6416679"/>
            <a:ext cx="3597275"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defRPr sz="800">
                <a:latin typeface="Arial" pitchFamily="34" charset="0"/>
              </a:defRPr>
            </a:lvl1pPr>
          </a:lstStyle>
          <a:p>
            <a:pPr algn="ctr" fontAlgn="base">
              <a:spcBef>
                <a:spcPct val="0"/>
              </a:spcBef>
              <a:spcAft>
                <a:spcPct val="0"/>
              </a:spcAft>
              <a:defRPr/>
            </a:pPr>
            <a:endParaRPr lang="fr-FR" dirty="0">
              <a:solidFill>
                <a:srgbClr val="000000"/>
              </a:solidFill>
            </a:endParaRPr>
          </a:p>
        </p:txBody>
      </p:sp>
      <p:sp>
        <p:nvSpPr>
          <p:cNvPr id="728076" name="Line 12"/>
          <p:cNvSpPr>
            <a:spLocks noChangeShapeType="1"/>
          </p:cNvSpPr>
          <p:nvPr/>
        </p:nvSpPr>
        <p:spPr bwMode="gray">
          <a:xfrm flipH="1">
            <a:off x="323852" y="755650"/>
            <a:ext cx="8496300" cy="0"/>
          </a:xfrm>
          <a:prstGeom prst="line">
            <a:avLst/>
          </a:prstGeom>
          <a:noFill/>
          <a:ln w="6350">
            <a:solidFill>
              <a:srgbClr val="E60028"/>
            </a:solidFill>
            <a:round/>
            <a:headEnd/>
            <a:tailEnd/>
          </a:ln>
          <a:effectLst/>
          <a:extLst/>
        </p:spPr>
        <p:txBody>
          <a:bodyPr/>
          <a:lstStyle/>
          <a:p>
            <a:pPr algn="ctr" fontAlgn="base">
              <a:spcBef>
                <a:spcPct val="0"/>
              </a:spcBef>
              <a:spcAft>
                <a:spcPct val="0"/>
              </a:spcAft>
              <a:defRPr/>
            </a:pPr>
            <a:endParaRPr lang="fr-FR" dirty="0">
              <a:solidFill>
                <a:srgbClr val="000000"/>
              </a:solidFill>
            </a:endParaRPr>
          </a:p>
        </p:txBody>
      </p:sp>
      <p:sp>
        <p:nvSpPr>
          <p:cNvPr id="728077" name="Rectangle 13"/>
          <p:cNvSpPr>
            <a:spLocks noChangeArrowheads="1"/>
          </p:cNvSpPr>
          <p:nvPr/>
        </p:nvSpPr>
        <p:spPr bwMode="gray">
          <a:xfrm>
            <a:off x="8426450" y="6415088"/>
            <a:ext cx="71438" cy="442912"/>
          </a:xfrm>
          <a:prstGeom prst="rect">
            <a:avLst/>
          </a:prstGeom>
          <a:noFill/>
          <a:ln>
            <a:noFill/>
          </a:ln>
          <a:effectLst/>
          <a:extLst/>
        </p:spPr>
        <p:txBody>
          <a:bodyPr wrap="none" lIns="0" tIns="0" rIns="0" bIns="0"/>
          <a:lstStyle/>
          <a:p>
            <a:pPr algn="ctr" fontAlgn="base">
              <a:spcBef>
                <a:spcPct val="0"/>
              </a:spcBef>
              <a:spcAft>
                <a:spcPct val="0"/>
              </a:spcAft>
              <a:defRPr/>
            </a:pPr>
            <a:r>
              <a:rPr lang="fr-FR" sz="800" b="1" dirty="0">
                <a:solidFill>
                  <a:srgbClr val="000000"/>
                </a:solidFill>
              </a:rPr>
              <a:t>|</a:t>
            </a: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p:txStyles>
    <p:title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p:titleStyle>
    <p:body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16"/>
            </p:custData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2139" name="think-cell Slide" r:id="rId17" imgW="270" imgH="270" progId="">
                  <p:embed/>
                </p:oleObj>
              </mc:Choice>
              <mc:Fallback>
                <p:oleObj name="think-cell Slide" r:id="rId17" imgW="270" imgH="270" progId="">
                  <p:embed/>
                  <p:pic>
                    <p:nvPicPr>
                      <p:cNvPr id="11" name="Object 10"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8"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1" name="Rectangle 3"/>
          <p:cNvSpPr>
            <a:spLocks noGrp="1" noChangeArrowheads="1"/>
          </p:cNvSpPr>
          <p:nvPr>
            <p:ph type="title"/>
          </p:nvPr>
        </p:nvSpPr>
        <p:spPr bwMode="gray">
          <a:xfrm>
            <a:off x="557216" y="260353"/>
            <a:ext cx="7831137" cy="500063"/>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fr-FR"/>
              <a:t>CLIQUEZ POUR MODIFIER LE STYLE DU TITRE</a:t>
            </a:r>
          </a:p>
        </p:txBody>
      </p:sp>
      <p:sp>
        <p:nvSpPr>
          <p:cNvPr id="7172" name="Rectangle 4"/>
          <p:cNvSpPr>
            <a:spLocks noGrp="1" noChangeArrowheads="1"/>
          </p:cNvSpPr>
          <p:nvPr>
            <p:ph type="body" idx="1"/>
          </p:nvPr>
        </p:nvSpPr>
        <p:spPr bwMode="gray">
          <a:xfrm>
            <a:off x="557213" y="1052516"/>
            <a:ext cx="8029575" cy="48974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28071" name="Rectangle 7"/>
          <p:cNvSpPr>
            <a:spLocks noGrp="1" noChangeArrowheads="1"/>
          </p:cNvSpPr>
          <p:nvPr>
            <p:ph type="sldNum" sz="quarter" idx="4"/>
          </p:nvPr>
        </p:nvSpPr>
        <p:spPr bwMode="gray">
          <a:xfrm>
            <a:off x="8459788" y="6416681"/>
            <a:ext cx="360362"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lgn="r">
              <a:defRPr sz="600" b="1">
                <a:latin typeface="Arial" pitchFamily="34" charset="0"/>
              </a:defRPr>
            </a:lvl1pPr>
          </a:lstStyle>
          <a:p>
            <a:pPr fontAlgn="base">
              <a:spcBef>
                <a:spcPct val="0"/>
              </a:spcBef>
              <a:spcAft>
                <a:spcPct val="0"/>
              </a:spcAft>
              <a:defRPr/>
            </a:pPr>
            <a:r>
              <a:rPr lang="fr-FR">
                <a:solidFill>
                  <a:srgbClr val="000000"/>
                </a:solidFill>
              </a:rPr>
              <a:t>P.</a:t>
            </a:r>
            <a:fld id="{05C8B7E6-4536-4F69-ACBC-432B0EE12312}" type="slidenum">
              <a:rPr lang="fr-FR">
                <a:solidFill>
                  <a:srgbClr val="000000"/>
                </a:solidFill>
              </a:rPr>
              <a:pPr fontAlgn="base">
                <a:spcBef>
                  <a:spcPct val="0"/>
                </a:spcBef>
                <a:spcAft>
                  <a:spcPct val="0"/>
                </a:spcAft>
                <a:defRPr/>
              </a:pPr>
              <a:t>‹N°›</a:t>
            </a:fld>
            <a:endParaRPr lang="fr-FR">
              <a:solidFill>
                <a:srgbClr val="000000"/>
              </a:solidFill>
            </a:endParaRPr>
          </a:p>
        </p:txBody>
      </p:sp>
      <p:sp>
        <p:nvSpPr>
          <p:cNvPr id="728072" name="Rectangle 8"/>
          <p:cNvSpPr>
            <a:spLocks noGrp="1" noChangeArrowheads="1"/>
          </p:cNvSpPr>
          <p:nvPr>
            <p:ph type="ftr" sz="quarter" idx="3"/>
          </p:nvPr>
        </p:nvSpPr>
        <p:spPr bwMode="gray">
          <a:xfrm>
            <a:off x="2771778" y="6416681"/>
            <a:ext cx="3597275" cy="441325"/>
          </a:xfrm>
          <a:prstGeom prst="rect">
            <a:avLst/>
          </a:prstGeom>
          <a:noFill/>
          <a:ln>
            <a:noFill/>
          </a:ln>
          <a:effectLst/>
          <a:extLst>
            <a:ext uri="{FAA26D3D-D897-4be2-8F04-BA451C77F1D7}"/>
          </a:extLst>
        </p:spPr>
        <p:txBody>
          <a:bodyPr vert="horz" wrap="square" lIns="0" tIns="0" rIns="0" bIns="0" numCol="1" anchor="t" anchorCtr="0" compatLnSpc="1">
            <a:prstTxWarp prst="textNoShape">
              <a:avLst/>
            </a:prstTxWarp>
          </a:bodyPr>
          <a:lstStyle>
            <a:lvl1pPr>
              <a:defRPr sz="600">
                <a:latin typeface="Arial" pitchFamily="34" charset="0"/>
              </a:defRPr>
            </a:lvl1pPr>
          </a:lstStyle>
          <a:p>
            <a:pPr algn="ctr" fontAlgn="base">
              <a:spcBef>
                <a:spcPct val="0"/>
              </a:spcBef>
              <a:spcAft>
                <a:spcPct val="0"/>
              </a:spcAft>
              <a:defRPr/>
            </a:pPr>
            <a:r>
              <a:rPr lang="fr-FR">
                <a:solidFill>
                  <a:srgbClr val="000000"/>
                </a:solidFill>
              </a:rPr>
              <a:t>C1 | SEMINAIRE CODIR 4 avril 2016</a:t>
            </a:r>
          </a:p>
        </p:txBody>
      </p:sp>
      <p:sp>
        <p:nvSpPr>
          <p:cNvPr id="728074" name="Line 10"/>
          <p:cNvSpPr>
            <a:spLocks noChangeShapeType="1"/>
          </p:cNvSpPr>
          <p:nvPr/>
        </p:nvSpPr>
        <p:spPr bwMode="gray">
          <a:xfrm flipH="1">
            <a:off x="323852" y="6194425"/>
            <a:ext cx="8496300" cy="0"/>
          </a:xfrm>
          <a:prstGeom prst="line">
            <a:avLst/>
          </a:prstGeom>
          <a:noFill/>
          <a:ln w="6350">
            <a:solidFill>
              <a:srgbClr val="E60028"/>
            </a:solidFill>
            <a:round/>
            <a:headEnd/>
            <a:tailEnd/>
          </a:ln>
          <a:effectLst/>
          <a:extLst/>
        </p:spPr>
        <p:txBody>
          <a:bodyPr/>
          <a:lstStyle/>
          <a:p>
            <a:pPr algn="ctr" fontAlgn="base">
              <a:spcBef>
                <a:spcPct val="0"/>
              </a:spcBef>
              <a:spcAft>
                <a:spcPct val="0"/>
              </a:spcAft>
              <a:defRPr/>
            </a:pPr>
            <a:endParaRPr lang="fr-FR" sz="1350">
              <a:solidFill>
                <a:srgbClr val="000000"/>
              </a:solidFill>
            </a:endParaRPr>
          </a:p>
        </p:txBody>
      </p:sp>
      <p:sp>
        <p:nvSpPr>
          <p:cNvPr id="728076" name="Line 12"/>
          <p:cNvSpPr>
            <a:spLocks noChangeShapeType="1"/>
          </p:cNvSpPr>
          <p:nvPr/>
        </p:nvSpPr>
        <p:spPr bwMode="gray">
          <a:xfrm flipH="1">
            <a:off x="323852" y="755650"/>
            <a:ext cx="8496300" cy="0"/>
          </a:xfrm>
          <a:prstGeom prst="line">
            <a:avLst/>
          </a:prstGeom>
          <a:noFill/>
          <a:ln w="6350">
            <a:solidFill>
              <a:srgbClr val="E60028"/>
            </a:solidFill>
            <a:round/>
            <a:headEnd/>
            <a:tailEnd/>
          </a:ln>
          <a:effectLst/>
          <a:extLst/>
        </p:spPr>
        <p:txBody>
          <a:bodyPr/>
          <a:lstStyle/>
          <a:p>
            <a:pPr algn="ctr" fontAlgn="base">
              <a:spcBef>
                <a:spcPct val="0"/>
              </a:spcBef>
              <a:spcAft>
                <a:spcPct val="0"/>
              </a:spcAft>
              <a:defRPr/>
            </a:pPr>
            <a:endParaRPr lang="fr-FR" sz="1350">
              <a:solidFill>
                <a:srgbClr val="000000"/>
              </a:solidFill>
            </a:endParaRPr>
          </a:p>
        </p:txBody>
      </p:sp>
      <p:sp>
        <p:nvSpPr>
          <p:cNvPr id="728077" name="Rectangle 13"/>
          <p:cNvSpPr>
            <a:spLocks noChangeArrowheads="1"/>
          </p:cNvSpPr>
          <p:nvPr/>
        </p:nvSpPr>
        <p:spPr bwMode="gray">
          <a:xfrm>
            <a:off x="8426451" y="6415088"/>
            <a:ext cx="71438" cy="442912"/>
          </a:xfrm>
          <a:prstGeom prst="rect">
            <a:avLst/>
          </a:prstGeom>
          <a:noFill/>
          <a:ln>
            <a:noFill/>
          </a:ln>
          <a:effectLst/>
          <a:extLst/>
        </p:spPr>
        <p:txBody>
          <a:bodyPr wrap="none" lIns="0" tIns="0" rIns="0" bIns="0"/>
          <a:lstStyle/>
          <a:p>
            <a:pPr algn="ctr" fontAlgn="base">
              <a:spcBef>
                <a:spcPct val="0"/>
              </a:spcBef>
              <a:spcAft>
                <a:spcPct val="0"/>
              </a:spcAft>
              <a:defRPr/>
            </a:pPr>
            <a:r>
              <a:rPr lang="fr-FR" sz="600" b="1">
                <a:solidFill>
                  <a:srgbClr val="000000"/>
                </a:solidFill>
              </a:rPr>
              <a:t>|</a:t>
            </a:r>
          </a:p>
        </p:txBody>
      </p:sp>
      <p:pic>
        <p:nvPicPr>
          <p:cNvPr id="12" name="Image 3" descr="http://gtb.societegenerale.com/wp-content/themes/gtb/img/logo-vf.png">
            <a:extLst>
              <a:ext uri="{FF2B5EF4-FFF2-40B4-BE49-F238E27FC236}">
                <a16:creationId xmlns:a16="http://schemas.microsoft.com/office/drawing/2014/main" id="{0006B2F8-70F3-43D4-B1FC-202113D1D7D3}"/>
              </a:ext>
            </a:extLst>
          </p:cNvPr>
          <p:cNvPicPr>
            <a:picLocks noChangeAspect="1"/>
          </p:cNvPicPr>
          <p:nvPr userDrawn="1"/>
        </p:nvPicPr>
        <p:blipFill>
          <a:blip r:embed="rId19" cstate="print"/>
          <a:stretch>
            <a:fillRect/>
          </a:stretch>
        </p:blipFill>
        <p:spPr bwMode="auto">
          <a:xfrm>
            <a:off x="289136" y="6313344"/>
            <a:ext cx="958183" cy="2511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015149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hf hdr="0" ftr="0"/>
  <p:txStyles>
    <p:titleStyle>
      <a:lvl1pPr algn="l" rtl="0" eaLnBrk="0" fontAlgn="base" hangingPunct="0">
        <a:lnSpc>
          <a:spcPct val="90000"/>
        </a:lnSpc>
        <a:spcBef>
          <a:spcPct val="0"/>
        </a:spcBef>
        <a:spcAft>
          <a:spcPct val="0"/>
        </a:spcAft>
        <a:defRPr sz="1200" b="1">
          <a:solidFill>
            <a:srgbClr val="E60028"/>
          </a:solidFill>
          <a:latin typeface="+mj-lt"/>
          <a:ea typeface="+mj-ea"/>
          <a:cs typeface="+mj-cs"/>
        </a:defRPr>
      </a:lvl1pPr>
      <a:lvl2pPr algn="l" rtl="0" eaLnBrk="0" fontAlgn="base" hangingPunct="0">
        <a:lnSpc>
          <a:spcPct val="90000"/>
        </a:lnSpc>
        <a:spcBef>
          <a:spcPct val="0"/>
        </a:spcBef>
        <a:spcAft>
          <a:spcPct val="0"/>
        </a:spcAft>
        <a:defRPr sz="12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2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2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200" b="1">
          <a:solidFill>
            <a:srgbClr val="E60028"/>
          </a:solidFill>
          <a:latin typeface="Arial" charset="0"/>
          <a:ea typeface="ＭＳ Ｐゴシック" charset="0"/>
          <a:cs typeface="Arial" charset="0"/>
        </a:defRPr>
      </a:lvl5pPr>
      <a:lvl6pPr marL="342900" algn="l" rtl="0" fontAlgn="base">
        <a:lnSpc>
          <a:spcPct val="90000"/>
        </a:lnSpc>
        <a:spcBef>
          <a:spcPct val="0"/>
        </a:spcBef>
        <a:spcAft>
          <a:spcPct val="0"/>
        </a:spcAft>
        <a:defRPr sz="1200" b="1">
          <a:solidFill>
            <a:srgbClr val="E60028"/>
          </a:solidFill>
          <a:latin typeface="Arial" charset="0"/>
          <a:ea typeface="ＭＳ Ｐゴシック" charset="0"/>
          <a:cs typeface="Arial" charset="0"/>
        </a:defRPr>
      </a:lvl6pPr>
      <a:lvl7pPr marL="685800" algn="l" rtl="0" fontAlgn="base">
        <a:lnSpc>
          <a:spcPct val="90000"/>
        </a:lnSpc>
        <a:spcBef>
          <a:spcPct val="0"/>
        </a:spcBef>
        <a:spcAft>
          <a:spcPct val="0"/>
        </a:spcAft>
        <a:defRPr sz="1200" b="1">
          <a:solidFill>
            <a:srgbClr val="E60028"/>
          </a:solidFill>
          <a:latin typeface="Arial" charset="0"/>
          <a:ea typeface="ＭＳ Ｐゴシック" charset="0"/>
          <a:cs typeface="Arial" charset="0"/>
        </a:defRPr>
      </a:lvl7pPr>
      <a:lvl8pPr marL="1028700" algn="l" rtl="0" fontAlgn="base">
        <a:lnSpc>
          <a:spcPct val="90000"/>
        </a:lnSpc>
        <a:spcBef>
          <a:spcPct val="0"/>
        </a:spcBef>
        <a:spcAft>
          <a:spcPct val="0"/>
        </a:spcAft>
        <a:defRPr sz="1200" b="1">
          <a:solidFill>
            <a:srgbClr val="E60028"/>
          </a:solidFill>
          <a:latin typeface="Arial" charset="0"/>
          <a:ea typeface="ＭＳ Ｐゴシック" charset="0"/>
          <a:cs typeface="Arial" charset="0"/>
        </a:defRPr>
      </a:lvl8pPr>
      <a:lvl9pPr marL="1371600" algn="l" rtl="0" fontAlgn="base">
        <a:lnSpc>
          <a:spcPct val="90000"/>
        </a:lnSpc>
        <a:spcBef>
          <a:spcPct val="0"/>
        </a:spcBef>
        <a:spcAft>
          <a:spcPct val="0"/>
        </a:spcAft>
        <a:defRPr sz="1200" b="1">
          <a:solidFill>
            <a:srgbClr val="E60028"/>
          </a:solidFill>
          <a:latin typeface="Arial" charset="0"/>
          <a:ea typeface="ＭＳ Ｐゴシック" charset="0"/>
          <a:cs typeface="Arial" charset="0"/>
        </a:defRPr>
      </a:lvl9pPr>
    </p:titleStyle>
    <p:bodyStyle>
      <a:lvl1pPr marL="135731" indent="-135731" algn="l" rtl="0" eaLnBrk="0" fontAlgn="base" hangingPunct="0">
        <a:spcBef>
          <a:spcPct val="100000"/>
        </a:spcBef>
        <a:spcAft>
          <a:spcPct val="0"/>
        </a:spcAft>
        <a:buClr>
          <a:srgbClr val="666666"/>
        </a:buClr>
        <a:buFont typeface="Wingdings" pitchFamily="2" charset="2"/>
        <a:buChar char="§"/>
        <a:defRPr sz="1200" b="1">
          <a:solidFill>
            <a:srgbClr val="000000"/>
          </a:solidFill>
          <a:latin typeface="+mn-lt"/>
          <a:ea typeface="+mn-ea"/>
          <a:cs typeface="+mn-cs"/>
        </a:defRPr>
      </a:lvl1pPr>
      <a:lvl2pPr marL="270272" indent="-133350" algn="l" rtl="0" eaLnBrk="0" fontAlgn="base" hangingPunct="0">
        <a:spcBef>
          <a:spcPct val="50000"/>
        </a:spcBef>
        <a:spcAft>
          <a:spcPct val="0"/>
        </a:spcAft>
        <a:buChar char="•"/>
        <a:defRPr sz="975">
          <a:solidFill>
            <a:srgbClr val="000000"/>
          </a:solidFill>
          <a:latin typeface="+mn-lt"/>
          <a:ea typeface="Arial" charset="0"/>
          <a:cs typeface="+mn-cs"/>
        </a:defRPr>
      </a:lvl2pPr>
      <a:lvl3pPr marL="407194" indent="-135731" algn="l" rtl="0" eaLnBrk="0" fontAlgn="base" hangingPunct="0">
        <a:spcBef>
          <a:spcPct val="50000"/>
        </a:spcBef>
        <a:spcAft>
          <a:spcPct val="0"/>
        </a:spcAft>
        <a:buFont typeface="Arial" charset="0"/>
        <a:buChar char="▫"/>
        <a:defRPr sz="825">
          <a:solidFill>
            <a:srgbClr val="000000"/>
          </a:solidFill>
          <a:latin typeface="+mn-lt"/>
          <a:ea typeface="Arial" charset="0"/>
          <a:cs typeface="+mn-cs"/>
        </a:defRPr>
      </a:lvl3pPr>
      <a:lvl4pPr marL="542925" indent="-134541" algn="l" rtl="0" eaLnBrk="0" fontAlgn="base" hangingPunct="0">
        <a:spcBef>
          <a:spcPct val="50000"/>
        </a:spcBef>
        <a:spcAft>
          <a:spcPct val="0"/>
        </a:spcAft>
        <a:buFont typeface="Arial" charset="0"/>
        <a:buChar char="-"/>
        <a:defRPr sz="675">
          <a:solidFill>
            <a:srgbClr val="000000"/>
          </a:solidFill>
          <a:latin typeface="+mn-lt"/>
          <a:ea typeface="Arial" charset="0"/>
          <a:cs typeface="+mn-cs"/>
        </a:defRPr>
      </a:lvl4pPr>
      <a:lvl5pPr marL="664369" indent="-120254" algn="l" rtl="0" eaLnBrk="0" fontAlgn="base" hangingPunct="0">
        <a:spcBef>
          <a:spcPct val="50000"/>
        </a:spcBef>
        <a:spcAft>
          <a:spcPct val="0"/>
        </a:spcAft>
        <a:buFont typeface="Arial" charset="0"/>
        <a:buChar char="."/>
        <a:defRPr sz="675">
          <a:solidFill>
            <a:srgbClr val="000000"/>
          </a:solidFill>
          <a:latin typeface="+mn-lt"/>
          <a:ea typeface="Arial" charset="0"/>
          <a:cs typeface="+mn-cs"/>
        </a:defRPr>
      </a:lvl5pPr>
      <a:lvl6pPr marL="1007269" indent="-120254" algn="l" rtl="0" fontAlgn="base">
        <a:spcBef>
          <a:spcPct val="50000"/>
        </a:spcBef>
        <a:spcAft>
          <a:spcPct val="0"/>
        </a:spcAft>
        <a:buFont typeface="Arial" charset="0"/>
        <a:buChar char="."/>
        <a:defRPr sz="675">
          <a:solidFill>
            <a:srgbClr val="000000"/>
          </a:solidFill>
          <a:latin typeface="+mn-lt"/>
          <a:ea typeface="Arial" charset="0"/>
          <a:cs typeface="+mn-cs"/>
        </a:defRPr>
      </a:lvl6pPr>
      <a:lvl7pPr marL="1350169" indent="-120254" algn="l" rtl="0" fontAlgn="base">
        <a:spcBef>
          <a:spcPct val="50000"/>
        </a:spcBef>
        <a:spcAft>
          <a:spcPct val="0"/>
        </a:spcAft>
        <a:buFont typeface="Arial" charset="0"/>
        <a:buChar char="."/>
        <a:defRPr sz="675">
          <a:solidFill>
            <a:srgbClr val="000000"/>
          </a:solidFill>
          <a:latin typeface="+mn-lt"/>
          <a:ea typeface="Arial" charset="0"/>
          <a:cs typeface="+mn-cs"/>
        </a:defRPr>
      </a:lvl7pPr>
      <a:lvl8pPr marL="1693069" indent="-120254" algn="l" rtl="0" fontAlgn="base">
        <a:spcBef>
          <a:spcPct val="50000"/>
        </a:spcBef>
        <a:spcAft>
          <a:spcPct val="0"/>
        </a:spcAft>
        <a:buFont typeface="Arial" charset="0"/>
        <a:buChar char="."/>
        <a:defRPr sz="675">
          <a:solidFill>
            <a:srgbClr val="000000"/>
          </a:solidFill>
          <a:latin typeface="+mn-lt"/>
          <a:ea typeface="Arial" charset="0"/>
          <a:cs typeface="+mn-cs"/>
        </a:defRPr>
      </a:lvl8pPr>
      <a:lvl9pPr marL="2035969" indent="-120254" algn="l" rtl="0" fontAlgn="base">
        <a:spcBef>
          <a:spcPct val="50000"/>
        </a:spcBef>
        <a:spcAft>
          <a:spcPct val="0"/>
        </a:spcAft>
        <a:buFont typeface="Arial" charset="0"/>
        <a:buChar char="."/>
        <a:defRPr sz="675">
          <a:solidFill>
            <a:srgbClr val="000000"/>
          </a:solidFill>
          <a:latin typeface="+mn-lt"/>
          <a:ea typeface="Arial" charset="0"/>
          <a:cs typeface="+mn-cs"/>
        </a:defRPr>
      </a:lvl9pPr>
    </p:bodyStyle>
    <p:otherStyle>
      <a:defPPr>
        <a:defRPr lang="fr-FR"/>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438" y="260349"/>
            <a:ext cx="8494711" cy="288000"/>
          </a:xfrm>
          <a:prstGeom prst="rect">
            <a:avLst/>
          </a:prstGeom>
        </p:spPr>
        <p:txBody>
          <a:bodyPr vert="horz" lIns="0" tIns="0" rIns="72000" bIns="0" rtlCol="0" anchor="ctr">
            <a:normAutofit/>
          </a:bodyPr>
          <a:lstStyle/>
          <a:p>
            <a:r>
              <a:rPr lang="en-US" dirty="0"/>
              <a:t>Click to add title</a:t>
            </a:r>
            <a:endParaRPr lang="en-GB" dirty="0"/>
          </a:p>
        </p:txBody>
      </p:sp>
      <p:sp>
        <p:nvSpPr>
          <p:cNvPr id="10" name="Text Placeholder 9"/>
          <p:cNvSpPr>
            <a:spLocks noGrp="1"/>
          </p:cNvSpPr>
          <p:nvPr>
            <p:ph type="body" idx="1"/>
          </p:nvPr>
        </p:nvSpPr>
        <p:spPr>
          <a:xfrm>
            <a:off x="325437" y="1193800"/>
            <a:ext cx="8497887" cy="141064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p:nvCxnSpPr>
        <p:spPr bwMode="auto">
          <a:xfrm>
            <a:off x="325438" y="765175"/>
            <a:ext cx="8497887" cy="0"/>
          </a:xfrm>
          <a:prstGeom prst="line">
            <a:avLst/>
          </a:prstGeom>
          <a:noFill/>
          <a:ln w="6350" cap="flat" cmpd="sng" algn="ctr">
            <a:solidFill>
              <a:schemeClr val="tx2"/>
            </a:solidFill>
            <a:prstDash val="solid"/>
            <a:round/>
            <a:headEnd type="none" w="med" len="med"/>
            <a:tailEnd type="none" w="med" len="med"/>
          </a:ln>
          <a:effectLst/>
        </p:spPr>
      </p:cxnSp>
      <p:sp>
        <p:nvSpPr>
          <p:cNvPr id="14" name="Rectangle 13"/>
          <p:cNvSpPr/>
          <p:nvPr/>
        </p:nvSpPr>
        <p:spPr bwMode="auto">
          <a:xfrm>
            <a:off x="4272438" y="728663"/>
            <a:ext cx="603886" cy="73024"/>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fontAlgn="base">
              <a:spcBef>
                <a:spcPct val="0"/>
              </a:spcBef>
              <a:spcAft>
                <a:spcPct val="0"/>
              </a:spcAft>
            </a:pPr>
            <a:endParaRPr lang="en-US" dirty="0">
              <a:solidFill>
                <a:srgbClr val="000000"/>
              </a:solidFill>
              <a:cs typeface="Arial" charset="0"/>
            </a:endParaRPr>
          </a:p>
        </p:txBody>
      </p:sp>
      <p:sp>
        <p:nvSpPr>
          <p:cNvPr id="22" name="TextBox 21"/>
          <p:cNvSpPr txBox="1"/>
          <p:nvPr/>
        </p:nvSpPr>
        <p:spPr>
          <a:xfrm>
            <a:off x="8379336" y="6536000"/>
            <a:ext cx="257049" cy="180425"/>
          </a:xfrm>
          <a:prstGeom prst="rect">
            <a:avLst/>
          </a:prstGeom>
          <a:noFill/>
        </p:spPr>
        <p:txBody>
          <a:bodyPr wrap="none" lIns="36000" tIns="36000" rIns="36000" bIns="36000">
            <a:spAutoFit/>
          </a:bodyPr>
          <a:lstStyle/>
          <a:p>
            <a:pPr algn="r"/>
            <a:r>
              <a:rPr lang="fr-FR" sz="700" dirty="0">
                <a:solidFill>
                  <a:srgbClr val="C1BCBC">
                    <a:lumMod val="50000"/>
                  </a:srgbClr>
                </a:solidFill>
              </a:rPr>
              <a:t>V1.1</a:t>
            </a:r>
            <a:endParaRPr lang="en-US" sz="700" dirty="0">
              <a:solidFill>
                <a:srgbClr val="C1BCBC">
                  <a:lumMod val="50000"/>
                </a:srgbClr>
              </a:solidFill>
            </a:endParaRPr>
          </a:p>
        </p:txBody>
      </p:sp>
      <p:cxnSp>
        <p:nvCxnSpPr>
          <p:cNvPr id="23" name="Straight Connector 22"/>
          <p:cNvCxnSpPr/>
          <p:nvPr/>
        </p:nvCxnSpPr>
        <p:spPr bwMode="auto">
          <a:xfrm>
            <a:off x="323861" y="6381980"/>
            <a:ext cx="8499464" cy="0"/>
          </a:xfrm>
          <a:prstGeom prst="line">
            <a:avLst/>
          </a:prstGeom>
          <a:noFill/>
          <a:ln w="6350" cap="flat" cmpd="sng" algn="ctr">
            <a:solidFill>
              <a:schemeClr val="tx2"/>
            </a:solidFill>
            <a:prstDash val="solid"/>
            <a:round/>
            <a:headEnd type="none" w="med" len="med"/>
            <a:tailEnd type="none" w="med" len="med"/>
          </a:ln>
          <a:effectLst/>
        </p:spPr>
      </p:cxnSp>
      <p:cxnSp>
        <p:nvCxnSpPr>
          <p:cNvPr id="24" name="Straight Connector 23"/>
          <p:cNvCxnSpPr/>
          <p:nvPr/>
        </p:nvCxnSpPr>
        <p:spPr bwMode="auto">
          <a:xfrm flipH="1">
            <a:off x="8087024" y="6559393"/>
            <a:ext cx="1290" cy="123963"/>
          </a:xfrm>
          <a:prstGeom prst="line">
            <a:avLst/>
          </a:prstGeom>
          <a:noFill/>
          <a:ln w="6350" cap="flat" cmpd="sng" algn="ctr">
            <a:solidFill>
              <a:schemeClr val="tx2"/>
            </a:solidFill>
            <a:prstDash val="solid"/>
            <a:round/>
            <a:headEnd type="none" w="med" len="med"/>
            <a:tailEnd type="none" w="med" len="med"/>
          </a:ln>
          <a:effectLst/>
        </p:spPr>
      </p:cxnSp>
      <p:cxnSp>
        <p:nvCxnSpPr>
          <p:cNvPr id="25" name="Straight Connector 24"/>
          <p:cNvCxnSpPr/>
          <p:nvPr/>
        </p:nvCxnSpPr>
        <p:spPr bwMode="auto">
          <a:xfrm flipH="1">
            <a:off x="8665667" y="6559393"/>
            <a:ext cx="1290" cy="123963"/>
          </a:xfrm>
          <a:prstGeom prst="line">
            <a:avLst/>
          </a:prstGeom>
          <a:noFill/>
          <a:ln w="6350" cap="flat" cmpd="sng" algn="ctr">
            <a:solidFill>
              <a:schemeClr val="tx2"/>
            </a:solidFill>
            <a:prstDash val="solid"/>
            <a:round/>
            <a:headEnd type="none" w="med" len="med"/>
            <a:tailEnd type="none" w="med" len="med"/>
          </a:ln>
          <a:effectLst/>
        </p:spPr>
      </p:cxnSp>
      <p:sp>
        <p:nvSpPr>
          <p:cNvPr id="26" name="Slide Number Placeholder 5"/>
          <p:cNvSpPr txBox="1">
            <a:spLocks/>
          </p:cNvSpPr>
          <p:nvPr/>
        </p:nvSpPr>
        <p:spPr>
          <a:xfrm>
            <a:off x="8687070" y="6536000"/>
            <a:ext cx="136255" cy="180425"/>
          </a:xfrm>
          <a:prstGeom prst="rect">
            <a:avLst/>
          </a:prstGeom>
          <a:noFill/>
          <a:ln w="9525">
            <a:noFill/>
            <a:miter lim="800000"/>
            <a:headEnd/>
            <a:tailEnd/>
          </a:ln>
          <a:effectLst/>
        </p:spPr>
        <p:txBody>
          <a:bodyPr vert="horz" wrap="none" lIns="0" tIns="36000" rIns="0" bIns="36000" numCol="1" anchor="ctr" anchorCtr="0" compatLnSpc="1">
            <a:prstTxWarp prst="textNoShape">
              <a:avLst/>
            </a:prstTxWarp>
            <a:spAutoFit/>
          </a:bodyPr>
          <a:lstStyle>
            <a:lvl1pPr algn="r">
              <a:defRPr sz="800" b="1">
                <a:solidFill>
                  <a:schemeClr val="tx1"/>
                </a:solidFill>
                <a:latin typeface="Arial" pitchFamily="34" charset="0"/>
                <a:cs typeface="Arial" pitchFamily="34" charset="0"/>
              </a:defRPr>
            </a:lvl1pPr>
          </a:lstStyle>
          <a:p>
            <a:pPr fontAlgn="base">
              <a:spcBef>
                <a:spcPct val="0"/>
              </a:spcBef>
              <a:spcAft>
                <a:spcPct val="0"/>
              </a:spcAft>
              <a:defRPr/>
            </a:pPr>
            <a:r>
              <a:rPr lang="en-GB" sz="700" b="0" dirty="0">
                <a:solidFill>
                  <a:srgbClr val="C1BCBC">
                    <a:lumMod val="50000"/>
                  </a:srgbClr>
                </a:solidFill>
                <a:latin typeface="Arial"/>
              </a:rPr>
              <a:t> </a:t>
            </a:r>
            <a:fld id="{C6CC3D56-96BB-45E4-94D9-DF781FE65A81}" type="slidenum">
              <a:rPr lang="en-GB" sz="700" b="0" smtClean="0">
                <a:solidFill>
                  <a:srgbClr val="C1BCBC">
                    <a:lumMod val="50000"/>
                  </a:srgbClr>
                </a:solidFill>
                <a:latin typeface="Arial"/>
              </a:rPr>
              <a:pPr fontAlgn="base">
                <a:spcBef>
                  <a:spcPct val="0"/>
                </a:spcBef>
                <a:spcAft>
                  <a:spcPct val="0"/>
                </a:spcAft>
                <a:defRPr/>
              </a:pPr>
              <a:t>‹N°›</a:t>
            </a:fld>
            <a:endParaRPr lang="en-GB" sz="700" b="0" dirty="0">
              <a:solidFill>
                <a:srgbClr val="C1BCBC">
                  <a:lumMod val="50000"/>
                </a:srgbClr>
              </a:solidFill>
              <a:latin typeface="Arial"/>
            </a:endParaRPr>
          </a:p>
        </p:txBody>
      </p:sp>
      <p:sp>
        <p:nvSpPr>
          <p:cNvPr id="28" name="TextBox 27"/>
          <p:cNvSpPr txBox="1"/>
          <p:nvPr/>
        </p:nvSpPr>
        <p:spPr>
          <a:xfrm>
            <a:off x="7864500" y="6536000"/>
            <a:ext cx="186517" cy="180425"/>
          </a:xfrm>
          <a:prstGeom prst="rect">
            <a:avLst/>
          </a:prstGeom>
          <a:noFill/>
        </p:spPr>
        <p:txBody>
          <a:bodyPr wrap="none" lIns="36000" tIns="36000" rIns="36000" bIns="36000">
            <a:spAutoFit/>
          </a:bodyPr>
          <a:lstStyle/>
          <a:p>
            <a:pPr algn="ctr"/>
            <a:r>
              <a:rPr lang="fr-FR" sz="700" cap="all" dirty="0">
                <a:solidFill>
                  <a:srgbClr val="E60028"/>
                </a:solidFill>
              </a:rPr>
              <a:t>C1</a:t>
            </a:r>
            <a:endParaRPr lang="en-US" sz="700" cap="all" dirty="0">
              <a:solidFill>
                <a:srgbClr val="E60028"/>
              </a:solidFill>
            </a:endParaRPr>
          </a:p>
        </p:txBody>
      </p:sp>
      <p:cxnSp>
        <p:nvCxnSpPr>
          <p:cNvPr id="29" name="Straight Connector 28"/>
          <p:cNvCxnSpPr/>
          <p:nvPr/>
        </p:nvCxnSpPr>
        <p:spPr bwMode="auto">
          <a:xfrm flipH="1">
            <a:off x="7827499" y="6559393"/>
            <a:ext cx="1290" cy="123963"/>
          </a:xfrm>
          <a:prstGeom prst="line">
            <a:avLst/>
          </a:prstGeom>
          <a:noFill/>
          <a:ln w="6350" cap="flat" cmpd="sng" algn="ctr">
            <a:solidFill>
              <a:schemeClr val="tx2"/>
            </a:solidFill>
            <a:prstDash val="solid"/>
            <a:round/>
            <a:headEnd type="none" w="med" len="med"/>
            <a:tailEnd type="none" w="med" len="med"/>
          </a:ln>
          <a:effectLst/>
        </p:spPr>
      </p:cxnSp>
      <p:sp>
        <p:nvSpPr>
          <p:cNvPr id="30" name="TextBox 29"/>
          <p:cNvSpPr txBox="1"/>
          <p:nvPr/>
        </p:nvSpPr>
        <p:spPr>
          <a:xfrm>
            <a:off x="6019604" y="6536000"/>
            <a:ext cx="1771887" cy="195814"/>
          </a:xfrm>
          <a:prstGeom prst="rect">
            <a:avLst/>
          </a:prstGeom>
          <a:noFill/>
        </p:spPr>
        <p:txBody>
          <a:bodyPr wrap="none" lIns="36000" tIns="36000" rIns="36000" bIns="36000">
            <a:spAutoFit/>
          </a:bodyPr>
          <a:lstStyle/>
          <a:p>
            <a:pPr algn="r"/>
            <a:r>
              <a:rPr lang="en-US" sz="800" dirty="0">
                <a:solidFill>
                  <a:prstClr val="black"/>
                </a:solidFill>
                <a:latin typeface="Calibri"/>
                <a:ea typeface="Calibri"/>
              </a:rPr>
              <a:t>Communication Kit for Project Managers</a:t>
            </a:r>
            <a:endParaRPr lang="en-US" sz="700" cap="all" dirty="0">
              <a:solidFill>
                <a:prstClr val="black"/>
              </a:solidFill>
            </a:endParaRPr>
          </a:p>
        </p:txBody>
      </p:sp>
      <p:pic>
        <p:nvPicPr>
          <p:cNvPr id="34" name="Image 3" descr="http://gtb.societegenerale.com/wp-content/themes/gtb/img/logo-vf.png"/>
          <p:cNvPicPr>
            <a:picLocks noChangeAspect="1"/>
          </p:cNvPicPr>
          <p:nvPr/>
        </p:nvPicPr>
        <p:blipFill>
          <a:blip r:embed="rId18" cstate="print"/>
          <a:stretch>
            <a:fillRect/>
          </a:stretch>
        </p:blipFill>
        <p:spPr bwMode="auto">
          <a:xfrm>
            <a:off x="325438" y="6489045"/>
            <a:ext cx="1281003" cy="251110"/>
          </a:xfrm>
          <a:prstGeom prst="rect">
            <a:avLst/>
          </a:prstGeom>
          <a:noFill/>
          <a:ln>
            <a:noFill/>
          </a:ln>
          <a:extLst>
            <a:ext uri="{53640926-AAD7-44D8-BBD7-CCE9431645EC}">
              <a14:shadowObscured xmlns:a14="http://schemas.microsoft.com/office/drawing/2010/main"/>
            </a:ext>
          </a:extLst>
        </p:spPr>
      </p:pic>
      <p:sp>
        <p:nvSpPr>
          <p:cNvPr id="15" name="TextBox 29"/>
          <p:cNvSpPr txBox="1"/>
          <p:nvPr userDrawn="1"/>
        </p:nvSpPr>
        <p:spPr>
          <a:xfrm>
            <a:off x="4248711" y="6536000"/>
            <a:ext cx="919089" cy="195814"/>
          </a:xfrm>
          <a:prstGeom prst="rect">
            <a:avLst/>
          </a:prstGeom>
          <a:noFill/>
        </p:spPr>
        <p:txBody>
          <a:bodyPr wrap="none" lIns="36000" tIns="36000" rIns="36000" bIns="36000">
            <a:spAutoFit/>
          </a:bodyPr>
          <a:lstStyle/>
          <a:p>
            <a:pPr algn="r"/>
            <a:r>
              <a:rPr lang="en-US" sz="800" i="1" cap="none" dirty="0">
                <a:solidFill>
                  <a:schemeClr val="bg1">
                    <a:lumMod val="50000"/>
                  </a:schemeClr>
                </a:solidFill>
                <a:latin typeface="Calibri"/>
              </a:rPr>
              <a:t>For internal use only</a:t>
            </a:r>
            <a:endParaRPr lang="en-US" sz="700" i="1" cap="all" dirty="0">
              <a:solidFill>
                <a:schemeClr val="bg1">
                  <a:lumMod val="50000"/>
                </a:schemeClr>
              </a:solidFill>
            </a:endParaRPr>
          </a:p>
        </p:txBody>
      </p:sp>
    </p:spTree>
    <p:extLst>
      <p:ext uri="{BB962C8B-B14F-4D97-AF65-F5344CB8AC3E}">
        <p14:creationId xmlns:p14="http://schemas.microsoft.com/office/powerpoint/2010/main" val="57720519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Lst>
  <p:hf sldNum="0" hdr="0" dt="0"/>
  <p:txStyles>
    <p:titleStyle>
      <a:lvl1pPr algn="ctr" defTabSz="914400" rtl="0" eaLnBrk="1" fontAlgn="base" latinLnBrk="0" hangingPunct="1">
        <a:lnSpc>
          <a:spcPct val="100000"/>
        </a:lnSpc>
        <a:spcBef>
          <a:spcPct val="0"/>
        </a:spcBef>
        <a:spcAft>
          <a:spcPct val="0"/>
        </a:spcAft>
        <a:buNone/>
        <a:defRPr lang="en-GB" sz="1600" b="0" kern="1200" cap="all" baseline="0" noProof="0" dirty="0" smtClean="0">
          <a:solidFill>
            <a:srgbClr val="E60028"/>
          </a:solidFill>
          <a:latin typeface="Arial" pitchFamily="34" charset="0"/>
          <a:ea typeface="+mj-ea"/>
          <a:cs typeface="Arial" pitchFamily="34" charset="0"/>
        </a:defRPr>
      </a:lvl1pPr>
    </p:titleStyle>
    <p:bodyStyle>
      <a:lvl1pPr marL="180000" indent="-180000" algn="l" defTabSz="914400" rtl="0" eaLnBrk="1" latinLnBrk="0" hangingPunct="1">
        <a:spcBef>
          <a:spcPts val="1200"/>
        </a:spcBef>
        <a:buClr>
          <a:schemeClr val="tx2">
            <a:lumMod val="50000"/>
          </a:schemeClr>
        </a:buClr>
        <a:buSzPct val="90000"/>
        <a:buFont typeface="Wingdings" pitchFamily="2" charset="2"/>
        <a:buChar char="n"/>
        <a:defRPr lang="en-US" sz="1100" b="1" kern="1200" baseline="0" dirty="0" smtClean="0">
          <a:solidFill>
            <a:schemeClr val="tx1"/>
          </a:solidFill>
          <a:latin typeface="Arial" pitchFamily="34" charset="0"/>
          <a:ea typeface="+mn-ea"/>
          <a:cs typeface="Arial" pitchFamily="34" charset="0"/>
        </a:defRPr>
      </a:lvl1pPr>
      <a:lvl2pPr marL="360000" indent="-180000" algn="l" defTabSz="914400" rtl="0" eaLnBrk="1" latinLnBrk="0" hangingPunct="1">
        <a:spcBef>
          <a:spcPts val="800"/>
        </a:spcBef>
        <a:buClr>
          <a:schemeClr val="tx2">
            <a:lumMod val="75000"/>
          </a:schemeClr>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2pPr>
      <a:lvl3pPr marL="539750" indent="-180000" algn="l" defTabSz="914400" rtl="0" eaLnBrk="1" latinLnBrk="0" hangingPunct="1">
        <a:spcBef>
          <a:spcPts val="600"/>
        </a:spcBef>
        <a:buClr>
          <a:schemeClr val="tx2"/>
        </a:buClr>
        <a:buSzPct val="90000"/>
        <a:buFont typeface="Wingdings" pitchFamily="2" charset="2"/>
        <a:buChar char="n"/>
        <a:defRPr lang="en-US" sz="1100" kern="1200" dirty="0" smtClean="0">
          <a:solidFill>
            <a:schemeClr val="tx1"/>
          </a:solidFill>
          <a:latin typeface="Arial" pitchFamily="34" charset="0"/>
          <a:ea typeface="+mn-ea"/>
          <a:cs typeface="Arial" pitchFamily="34" charset="0"/>
        </a:defRPr>
      </a:lvl3pPr>
      <a:lvl4pPr marL="720000" indent="-180000" algn="l" defTabSz="914400" rtl="0" eaLnBrk="1" latinLnBrk="0" hangingPunct="1">
        <a:spcBef>
          <a:spcPts val="600"/>
        </a:spcBef>
        <a:buClr>
          <a:schemeClr val="tx2"/>
        </a:buClr>
        <a:buFont typeface="Arial" pitchFamily="34" charset="0"/>
        <a:buChar char="–"/>
        <a:defRPr lang="en-US" sz="1100" kern="1200" dirty="0" smtClean="0">
          <a:solidFill>
            <a:schemeClr val="tx1"/>
          </a:solidFill>
          <a:latin typeface="Arial" pitchFamily="34" charset="0"/>
          <a:ea typeface="+mn-ea"/>
          <a:cs typeface="Arial" pitchFamily="34" charset="0"/>
        </a:defRPr>
      </a:lvl4pPr>
      <a:lvl5pPr marL="0" indent="0" algn="l" defTabSz="914400" rtl="0" eaLnBrk="1" latinLnBrk="0" hangingPunct="1">
        <a:spcBef>
          <a:spcPts val="2400"/>
        </a:spcBef>
        <a:buClr>
          <a:schemeClr val="tx2"/>
        </a:buClr>
        <a:buFontTx/>
        <a:buNone/>
        <a:defRPr lang="en-GB" sz="1100" b="1" kern="1200" dirty="0">
          <a:solidFill>
            <a:schemeClr val="bg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2.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0.png"/><Relationship Id="rId5" Type="http://schemas.openxmlformats.org/officeDocument/2006/relationships/tags" Target="../tags/tag8.xml"/><Relationship Id="rId10" Type="http://schemas.openxmlformats.org/officeDocument/2006/relationships/image" Target="../media/image9.jpeg"/><Relationship Id="rId4" Type="http://schemas.openxmlformats.org/officeDocument/2006/relationships/tags" Target="../tags/tag7.xml"/><Relationship Id="rId9" Type="http://schemas.openxmlformats.org/officeDocument/2006/relationships/notesSlide" Target="../notesSlides/notesSlide1.xml"/><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9.png"/><Relationship Id="rId18" Type="http://schemas.openxmlformats.org/officeDocument/2006/relationships/image" Target="../media/image42.png"/><Relationship Id="rId26" Type="http://schemas.openxmlformats.org/officeDocument/2006/relationships/slide" Target="slide44.xml"/><Relationship Id="rId3" Type="http://schemas.openxmlformats.org/officeDocument/2006/relationships/tags" Target="../tags/tag92.xml"/><Relationship Id="rId21" Type="http://schemas.microsoft.com/office/2007/relationships/hdphoto" Target="../media/hdphoto3.wdp"/><Relationship Id="rId7" Type="http://schemas.openxmlformats.org/officeDocument/2006/relationships/image" Target="../media/image37.png"/><Relationship Id="rId12" Type="http://schemas.openxmlformats.org/officeDocument/2006/relationships/hyperlink" Target="https://sbc.safe.socgen/docs/DOC-344527" TargetMode="External"/><Relationship Id="rId17" Type="http://schemas.openxmlformats.org/officeDocument/2006/relationships/image" Target="../media/image41.png"/><Relationship Id="rId25" Type="http://schemas.openxmlformats.org/officeDocument/2006/relationships/image" Target="../media/image48.png"/><Relationship Id="rId2" Type="http://schemas.openxmlformats.org/officeDocument/2006/relationships/tags" Target="../tags/tag9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90.xml"/><Relationship Id="rId6" Type="http://schemas.openxmlformats.org/officeDocument/2006/relationships/slideLayout" Target="../slideLayouts/slideLayout64.xml"/><Relationship Id="rId11" Type="http://schemas.openxmlformats.org/officeDocument/2006/relationships/hyperlink" Target="https://sbc.safe.socgen/docs/DOC-326584" TargetMode="External"/><Relationship Id="rId24" Type="http://schemas.openxmlformats.org/officeDocument/2006/relationships/image" Target="../media/image47.png"/><Relationship Id="rId5" Type="http://schemas.openxmlformats.org/officeDocument/2006/relationships/tags" Target="../tags/tag94.xml"/><Relationship Id="rId15" Type="http://schemas.openxmlformats.org/officeDocument/2006/relationships/hyperlink" Target="https://sbc.safe.socgen/docs/DOC-300073" TargetMode="External"/><Relationship Id="rId23" Type="http://schemas.openxmlformats.org/officeDocument/2006/relationships/image" Target="../media/image46.png"/><Relationship Id="rId28" Type="http://schemas.openxmlformats.org/officeDocument/2006/relationships/image" Target="../media/image15.png"/><Relationship Id="rId10" Type="http://schemas.openxmlformats.org/officeDocument/2006/relationships/image" Target="../media/image38.png"/><Relationship Id="rId19" Type="http://schemas.openxmlformats.org/officeDocument/2006/relationships/image" Target="../media/image43.png"/><Relationship Id="rId4" Type="http://schemas.openxmlformats.org/officeDocument/2006/relationships/tags" Target="../tags/tag93.xml"/><Relationship Id="rId9" Type="http://schemas.openxmlformats.org/officeDocument/2006/relationships/hyperlink" Target="https://sbc.safe.socgen/docs/DOC-364520" TargetMode="External"/><Relationship Id="rId14" Type="http://schemas.microsoft.com/office/2007/relationships/hdphoto" Target="../media/hdphoto2.wdp"/><Relationship Id="rId22" Type="http://schemas.openxmlformats.org/officeDocument/2006/relationships/image" Target="../media/image45.png"/><Relationship Id="rId27"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slideLayout" Target="../slideLayouts/slideLayout64.xml"/><Relationship Id="rId1" Type="http://schemas.openxmlformats.org/officeDocument/2006/relationships/tags" Target="../tags/tag9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slide" Target="slide47.xml"/><Relationship Id="rId10" Type="http://schemas.openxmlformats.org/officeDocument/2006/relationships/image" Target="../media/image54.png"/><Relationship Id="rId4" Type="http://schemas.openxmlformats.org/officeDocument/2006/relationships/image" Target="../media/image42.png"/><Relationship Id="rId9" Type="http://schemas.openxmlformats.org/officeDocument/2006/relationships/image" Target="../media/image53.pn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4.xml"/><Relationship Id="rId5" Type="http://schemas.openxmlformats.org/officeDocument/2006/relationships/image" Target="../media/image61.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40.png"/><Relationship Id="rId2" Type="http://schemas.openxmlformats.org/officeDocument/2006/relationships/slideLayout" Target="../slideLayouts/slideLayout64.xml"/><Relationship Id="rId16" Type="http://schemas.openxmlformats.org/officeDocument/2006/relationships/image" Target="../media/image41.png"/><Relationship Id="rId1" Type="http://schemas.openxmlformats.org/officeDocument/2006/relationships/tags" Target="../tags/tag98.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43.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slides/_rels/slide16.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tags" Target="../tags/tag111.xml"/><Relationship Id="rId18" Type="http://schemas.openxmlformats.org/officeDocument/2006/relationships/image" Target="../media/image49.png"/><Relationship Id="rId3" Type="http://schemas.openxmlformats.org/officeDocument/2006/relationships/tags" Target="../tags/tag101.xml"/><Relationship Id="rId21" Type="http://schemas.openxmlformats.org/officeDocument/2006/relationships/image" Target="../media/image75.png"/><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41.png"/><Relationship Id="rId2" Type="http://schemas.openxmlformats.org/officeDocument/2006/relationships/tags" Target="../tags/tag100.xml"/><Relationship Id="rId16" Type="http://schemas.openxmlformats.org/officeDocument/2006/relationships/notesSlide" Target="../notesSlides/notesSlide12.xml"/><Relationship Id="rId20" Type="http://schemas.openxmlformats.org/officeDocument/2006/relationships/image" Target="../media/image45.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slideLayout" Target="../slideLayouts/slideLayout64.xml"/><Relationship Id="rId10" Type="http://schemas.openxmlformats.org/officeDocument/2006/relationships/tags" Target="../tags/tag108.xml"/><Relationship Id="rId19" Type="http://schemas.openxmlformats.org/officeDocument/2006/relationships/image" Target="../media/image74.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tags" Target="../tags/tag112.xml"/><Relationship Id="rId22" Type="http://schemas.openxmlformats.org/officeDocument/2006/relationships/hyperlink" Target="https://sbc.safe.socgen/docs/DOC-35153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41.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4.png"/><Relationship Id="rId5" Type="http://schemas.openxmlformats.org/officeDocument/2006/relationships/tags" Target="../tags/tag15.xml"/><Relationship Id="rId10" Type="http://schemas.openxmlformats.org/officeDocument/2006/relationships/image" Target="../media/image9.jpeg"/><Relationship Id="rId4" Type="http://schemas.openxmlformats.org/officeDocument/2006/relationships/tags" Target="../tags/tag14.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1.png"/><Relationship Id="rId7" Type="http://schemas.openxmlformats.org/officeDocument/2006/relationships/image" Target="../media/image94.sv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4.xml"/><Relationship Id="rId1" Type="http://schemas.openxmlformats.org/officeDocument/2006/relationships/tags" Target="../tags/tag113.xml"/><Relationship Id="rId6" Type="http://schemas.openxmlformats.org/officeDocument/2006/relationships/image" Target="../media/image43.png"/><Relationship Id="rId5" Type="http://schemas.openxmlformats.org/officeDocument/2006/relationships/image" Target="../media/image4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0.svg"/><Relationship Id="rId2" Type="http://schemas.openxmlformats.org/officeDocument/2006/relationships/notesSlide" Target="../notesSlides/notesSlide19.xml"/><Relationship Id="rId1" Type="http://schemas.openxmlformats.org/officeDocument/2006/relationships/slideLayout" Target="../slideLayouts/slideLayout64.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4.xml"/><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4.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4.xml"/><Relationship Id="rId5" Type="http://schemas.openxmlformats.org/officeDocument/2006/relationships/image" Target="../media/image102.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25.xml"/><Relationship Id="rId7" Type="http://schemas.openxmlformats.org/officeDocument/2006/relationships/image" Target="../media/image104.png"/><Relationship Id="rId12" Type="http://schemas.openxmlformats.org/officeDocument/2006/relationships/image" Target="../media/image107.png"/><Relationship Id="rId2" Type="http://schemas.openxmlformats.org/officeDocument/2006/relationships/slideLayout" Target="../slideLayouts/slideLayout64.xml"/><Relationship Id="rId1" Type="http://schemas.openxmlformats.org/officeDocument/2006/relationships/tags" Target="../tags/tag114.xml"/><Relationship Id="rId6" Type="http://schemas.openxmlformats.org/officeDocument/2006/relationships/image" Target="../media/image103.png"/><Relationship Id="rId11" Type="http://schemas.openxmlformats.org/officeDocument/2006/relationships/image" Target="../media/image43.png"/><Relationship Id="rId5" Type="http://schemas.microsoft.com/office/2007/relationships/hdphoto" Target="../media/hdphoto3.wdp"/><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103.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64.xml"/><Relationship Id="rId5" Type="http://schemas.openxmlformats.org/officeDocument/2006/relationships/image" Target="../media/image103.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4.xml"/><Relationship Id="rId5" Type="http://schemas.openxmlformats.org/officeDocument/2006/relationships/image" Target="../media/image103.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4.png"/><Relationship Id="rId7"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64.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3.wdp"/><Relationship Id="rId9"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4.xml"/><Relationship Id="rId5" Type="http://schemas.openxmlformats.org/officeDocument/2006/relationships/image" Target="../media/image105.pn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4.xml"/><Relationship Id="rId6" Type="http://schemas.openxmlformats.org/officeDocument/2006/relationships/image" Target="../media/image106.png"/><Relationship Id="rId5" Type="http://schemas.openxmlformats.org/officeDocument/2006/relationships/image" Target="../media/image112.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4.xml"/><Relationship Id="rId5" Type="http://schemas.openxmlformats.org/officeDocument/2006/relationships/image" Target="../media/image112.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4.xml"/><Relationship Id="rId1" Type="http://schemas.openxmlformats.org/officeDocument/2006/relationships/tags" Target="../tags/tag115.xml"/><Relationship Id="rId6" Type="http://schemas.openxmlformats.org/officeDocument/2006/relationships/image" Target="../media/image43.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tags" Target="../tags/tag141.xml"/><Relationship Id="rId39" Type="http://schemas.openxmlformats.org/officeDocument/2006/relationships/tags" Target="../tags/tag154.xml"/><Relationship Id="rId21" Type="http://schemas.openxmlformats.org/officeDocument/2006/relationships/tags" Target="../tags/tag136.xml"/><Relationship Id="rId34" Type="http://schemas.openxmlformats.org/officeDocument/2006/relationships/tags" Target="../tags/tag149.xml"/><Relationship Id="rId42" Type="http://schemas.openxmlformats.org/officeDocument/2006/relationships/tags" Target="../tags/tag157.xml"/><Relationship Id="rId47" Type="http://schemas.openxmlformats.org/officeDocument/2006/relationships/slideLayout" Target="../slideLayouts/slideLayout64.xml"/><Relationship Id="rId50" Type="http://schemas.openxmlformats.org/officeDocument/2006/relationships/image" Target="../media/image113.png"/><Relationship Id="rId55" Type="http://schemas.openxmlformats.org/officeDocument/2006/relationships/image" Target="../media/image116.png"/><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tags" Target="../tags/tag140.xml"/><Relationship Id="rId33" Type="http://schemas.openxmlformats.org/officeDocument/2006/relationships/tags" Target="../tags/tag148.xml"/><Relationship Id="rId38" Type="http://schemas.openxmlformats.org/officeDocument/2006/relationships/tags" Target="../tags/tag153.xml"/><Relationship Id="rId46" Type="http://schemas.openxmlformats.org/officeDocument/2006/relationships/tags" Target="../tags/tag161.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29" Type="http://schemas.openxmlformats.org/officeDocument/2006/relationships/tags" Target="../tags/tag144.xml"/><Relationship Id="rId41" Type="http://schemas.openxmlformats.org/officeDocument/2006/relationships/tags" Target="../tags/tag156.xml"/><Relationship Id="rId54" Type="http://schemas.openxmlformats.org/officeDocument/2006/relationships/image" Target="../media/image115.png"/><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tags" Target="../tags/tag139.xml"/><Relationship Id="rId32" Type="http://schemas.openxmlformats.org/officeDocument/2006/relationships/tags" Target="../tags/tag147.xml"/><Relationship Id="rId37" Type="http://schemas.openxmlformats.org/officeDocument/2006/relationships/tags" Target="../tags/tag152.xml"/><Relationship Id="rId40" Type="http://schemas.openxmlformats.org/officeDocument/2006/relationships/tags" Target="../tags/tag155.xml"/><Relationship Id="rId45" Type="http://schemas.openxmlformats.org/officeDocument/2006/relationships/tags" Target="../tags/tag160.xml"/><Relationship Id="rId53" Type="http://schemas.openxmlformats.org/officeDocument/2006/relationships/slide" Target="slide44.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28" Type="http://schemas.openxmlformats.org/officeDocument/2006/relationships/tags" Target="../tags/tag143.xml"/><Relationship Id="rId36" Type="http://schemas.openxmlformats.org/officeDocument/2006/relationships/tags" Target="../tags/tag151.xml"/><Relationship Id="rId49" Type="http://schemas.openxmlformats.org/officeDocument/2006/relationships/image" Target="../media/image45.png"/><Relationship Id="rId10" Type="http://schemas.openxmlformats.org/officeDocument/2006/relationships/tags" Target="../tags/tag125.xml"/><Relationship Id="rId19" Type="http://schemas.openxmlformats.org/officeDocument/2006/relationships/tags" Target="../tags/tag134.xml"/><Relationship Id="rId31" Type="http://schemas.openxmlformats.org/officeDocument/2006/relationships/tags" Target="../tags/tag146.xml"/><Relationship Id="rId44" Type="http://schemas.openxmlformats.org/officeDocument/2006/relationships/tags" Target="../tags/tag159.xml"/><Relationship Id="rId52" Type="http://schemas.openxmlformats.org/officeDocument/2006/relationships/image" Target="../media/image49.png"/><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 Id="rId27" Type="http://schemas.openxmlformats.org/officeDocument/2006/relationships/tags" Target="../tags/tag142.xml"/><Relationship Id="rId30" Type="http://schemas.openxmlformats.org/officeDocument/2006/relationships/tags" Target="../tags/tag145.xml"/><Relationship Id="rId35" Type="http://schemas.openxmlformats.org/officeDocument/2006/relationships/tags" Target="../tags/tag150.xml"/><Relationship Id="rId43" Type="http://schemas.openxmlformats.org/officeDocument/2006/relationships/tags" Target="../tags/tag158.xml"/><Relationship Id="rId48" Type="http://schemas.openxmlformats.org/officeDocument/2006/relationships/notesSlide" Target="../notesSlides/notesSlide34.xml"/><Relationship Id="rId8" Type="http://schemas.openxmlformats.org/officeDocument/2006/relationships/tags" Target="../tags/tag123.xml"/><Relationship Id="rId51" Type="http://schemas.openxmlformats.org/officeDocument/2006/relationships/image" Target="../media/image114.png"/><Relationship Id="rId3" Type="http://schemas.openxmlformats.org/officeDocument/2006/relationships/tags" Target="../tags/tag118.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3.png"/><Relationship Id="rId3" Type="http://schemas.openxmlformats.org/officeDocument/2006/relationships/tags" Target="../tags/tag164.xml"/><Relationship Id="rId7" Type="http://schemas.openxmlformats.org/officeDocument/2006/relationships/notesSlide" Target="../notesSlides/notesSlide35.xml"/><Relationship Id="rId12" Type="http://schemas.openxmlformats.org/officeDocument/2006/relationships/image" Target="../media/image49.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slideLayout" Target="../slideLayouts/slideLayout64.xml"/><Relationship Id="rId11" Type="http://schemas.microsoft.com/office/2007/relationships/hdphoto" Target="../media/hdphoto4.wdp"/><Relationship Id="rId5" Type="http://schemas.openxmlformats.org/officeDocument/2006/relationships/tags" Target="../tags/tag166.xml"/><Relationship Id="rId10" Type="http://schemas.openxmlformats.org/officeDocument/2006/relationships/image" Target="../media/image118.png"/><Relationship Id="rId4" Type="http://schemas.openxmlformats.org/officeDocument/2006/relationships/tags" Target="../tags/tag165.xml"/><Relationship Id="rId9"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2.xml"/><Relationship Id="rId7" Type="http://schemas.openxmlformats.org/officeDocument/2006/relationships/notesSlide" Target="../notesSlides/notesSlide4.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64.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tags" Target="../tags/tag192.xml"/><Relationship Id="rId39" Type="http://schemas.openxmlformats.org/officeDocument/2006/relationships/image" Target="../media/image121.png"/><Relationship Id="rId3" Type="http://schemas.openxmlformats.org/officeDocument/2006/relationships/tags" Target="../tags/tag169.xml"/><Relationship Id="rId21" Type="http://schemas.openxmlformats.org/officeDocument/2006/relationships/tags" Target="../tags/tag187.xml"/><Relationship Id="rId34" Type="http://schemas.openxmlformats.org/officeDocument/2006/relationships/notesSlide" Target="../notesSlides/notesSlide36.xml"/><Relationship Id="rId42" Type="http://schemas.openxmlformats.org/officeDocument/2006/relationships/image" Target="../media/image124.png"/><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33" Type="http://schemas.openxmlformats.org/officeDocument/2006/relationships/slideLayout" Target="../slideLayouts/slideLayout64.xml"/><Relationship Id="rId38" Type="http://schemas.openxmlformats.org/officeDocument/2006/relationships/image" Target="../media/image120.png"/><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tags" Target="../tags/tag195.xml"/><Relationship Id="rId41" Type="http://schemas.openxmlformats.org/officeDocument/2006/relationships/image" Target="../media/image123.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32" Type="http://schemas.openxmlformats.org/officeDocument/2006/relationships/tags" Target="../tags/tag198.xml"/><Relationship Id="rId37" Type="http://schemas.openxmlformats.org/officeDocument/2006/relationships/image" Target="../media/image119.png"/><Relationship Id="rId40" Type="http://schemas.openxmlformats.org/officeDocument/2006/relationships/image" Target="../media/image122.png"/><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tags" Target="../tags/tag194.xml"/><Relationship Id="rId36" Type="http://schemas.openxmlformats.org/officeDocument/2006/relationships/image" Target="../media/image49.png"/><Relationship Id="rId10" Type="http://schemas.openxmlformats.org/officeDocument/2006/relationships/tags" Target="../tags/tag176.xml"/><Relationship Id="rId19" Type="http://schemas.openxmlformats.org/officeDocument/2006/relationships/tags" Target="../tags/tag185.xml"/><Relationship Id="rId31" Type="http://schemas.openxmlformats.org/officeDocument/2006/relationships/tags" Target="../tags/tag197.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tags" Target="../tags/tag193.xml"/><Relationship Id="rId30" Type="http://schemas.openxmlformats.org/officeDocument/2006/relationships/tags" Target="../tags/tag196.xml"/><Relationship Id="rId35" Type="http://schemas.openxmlformats.org/officeDocument/2006/relationships/image" Target="../media/image47.png"/><Relationship Id="rId43"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3.xml"/><Relationship Id="rId1" Type="http://schemas.openxmlformats.org/officeDocument/2006/relationships/tags" Target="../tags/tag199.xml"/></Relationships>
</file>

<file path=ppt/slides/_rels/slide4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notesSlide" Target="../notesSlides/notesSlide38.xml"/><Relationship Id="rId7" Type="http://schemas.microsoft.com/office/2007/relationships/hdphoto" Target="../media/hdphoto3.wdp"/><Relationship Id="rId12" Type="http://schemas.openxmlformats.org/officeDocument/2006/relationships/image" Target="../media/image40.png"/><Relationship Id="rId2" Type="http://schemas.openxmlformats.org/officeDocument/2006/relationships/slideLayout" Target="../slideLayouts/slideLayout64.xml"/><Relationship Id="rId1" Type="http://schemas.openxmlformats.org/officeDocument/2006/relationships/tags" Target="../tags/tag200.xml"/><Relationship Id="rId6" Type="http://schemas.openxmlformats.org/officeDocument/2006/relationships/image" Target="../media/image44.png"/><Relationship Id="rId11" Type="http://schemas.openxmlformats.org/officeDocument/2006/relationships/image" Target="../media/image45.png"/><Relationship Id="rId5" Type="http://schemas.microsoft.com/office/2007/relationships/hdphoto" Target="../media/hdphoto1.wdp"/><Relationship Id="rId15" Type="http://schemas.openxmlformats.org/officeDocument/2006/relationships/image" Target="../media/image126.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18" Type="http://schemas.openxmlformats.org/officeDocument/2006/relationships/slide" Target="slide10.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17" Type="http://schemas.openxmlformats.org/officeDocument/2006/relationships/slide" Target="slide11.xml"/><Relationship Id="rId2" Type="http://schemas.openxmlformats.org/officeDocument/2006/relationships/tags" Target="../tags/tag204.xml"/><Relationship Id="rId16" Type="http://schemas.openxmlformats.org/officeDocument/2006/relationships/image" Target="../media/image14.png"/><Relationship Id="rId20" Type="http://schemas.openxmlformats.org/officeDocument/2006/relationships/slide" Target="slide38.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notesSlide" Target="../notesSlides/notesSlide40.xml"/><Relationship Id="rId10" Type="http://schemas.openxmlformats.org/officeDocument/2006/relationships/tags" Target="../tags/tag212.xml"/><Relationship Id="rId19" Type="http://schemas.openxmlformats.org/officeDocument/2006/relationships/slide" Target="slide6.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3.xml"/><Relationship Id="rId1" Type="http://schemas.openxmlformats.org/officeDocument/2006/relationships/tags" Target="../tags/tag21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5.png"/><Relationship Id="rId5" Type="http://schemas.openxmlformats.org/officeDocument/2006/relationships/hyperlink" Target="https://sbc.safe.socgen/docs/DOC-318240" TargetMode="External"/><Relationship Id="rId4"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94.svg"/><Relationship Id="rId7" Type="http://schemas.openxmlformats.org/officeDocument/2006/relationships/image" Target="../media/image130.png"/><Relationship Id="rId2" Type="http://schemas.openxmlformats.org/officeDocument/2006/relationships/image" Target="../media/image93.png"/><Relationship Id="rId1" Type="http://schemas.openxmlformats.org/officeDocument/2006/relationships/slideLayout" Target="../slideLayouts/slideLayout64.xml"/><Relationship Id="rId6" Type="http://schemas.openxmlformats.org/officeDocument/2006/relationships/image" Target="../media/image129.svg"/><Relationship Id="rId11" Type="http://schemas.openxmlformats.org/officeDocument/2006/relationships/image" Target="../media/image134.sv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48.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42.png"/><Relationship Id="rId3" Type="http://schemas.openxmlformats.org/officeDocument/2006/relationships/image" Target="../media/image131.png"/><Relationship Id="rId7" Type="http://schemas.openxmlformats.org/officeDocument/2006/relationships/image" Target="../media/image137.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64.xml"/><Relationship Id="rId6" Type="http://schemas.openxmlformats.org/officeDocument/2006/relationships/image" Target="../media/image136.png"/><Relationship Id="rId11" Type="http://schemas.openxmlformats.org/officeDocument/2006/relationships/image" Target="../media/image140.png"/><Relationship Id="rId5" Type="http://schemas.microsoft.com/office/2007/relationships/hdphoto" Target="../media/hdphoto5.wdp"/><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 Id="rId14" Type="http://schemas.openxmlformats.org/officeDocument/2006/relationships/image" Target="../media/image143.png"/></Relationships>
</file>

<file path=ppt/slides/_rels/slide49.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44.png"/><Relationship Id="rId7"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64.xml"/><Relationship Id="rId6" Type="http://schemas.openxmlformats.org/officeDocument/2006/relationships/image" Target="../media/image147.svg"/><Relationship Id="rId5" Type="http://schemas.openxmlformats.org/officeDocument/2006/relationships/image" Target="../media/image146.png"/><Relationship Id="rId10" Type="http://schemas.openxmlformats.org/officeDocument/2006/relationships/image" Target="../media/image149.svg"/><Relationship Id="rId4" Type="http://schemas.openxmlformats.org/officeDocument/2006/relationships/image" Target="../media/image145.png"/><Relationship Id="rId9" Type="http://schemas.openxmlformats.org/officeDocument/2006/relationships/image" Target="../media/image148.png"/></Relationships>
</file>

<file path=ppt/slides/_rels/slide5.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notesSlide" Target="../notesSlides/notesSlide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slideLayout" Target="../slideLayouts/slideLayout6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19.png"/><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18.png"/><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53.svg"/><Relationship Id="rId2" Type="http://schemas.openxmlformats.org/officeDocument/2006/relationships/notesSlide" Target="../notesSlides/notesSlide45.xml"/><Relationship Id="rId1" Type="http://schemas.openxmlformats.org/officeDocument/2006/relationships/slideLayout" Target="../slideLayouts/slideLayout6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sv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9.xml"/><Relationship Id="rId1" Type="http://schemas.openxmlformats.org/officeDocument/2006/relationships/themeOverride" Target="../theme/themeOverride1.xml"/></Relationships>
</file>

<file path=ppt/slides/_rels/slide5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119.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9.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3.pn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media/image12.pn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image" Target="../media/image11.png"/><Relationship Id="rId5" Type="http://schemas.openxmlformats.org/officeDocument/2006/relationships/tags" Target="../tags/tag223.xml"/><Relationship Id="rId10" Type="http://schemas.openxmlformats.org/officeDocument/2006/relationships/image" Target="../media/image10.png"/><Relationship Id="rId4" Type="http://schemas.openxmlformats.org/officeDocument/2006/relationships/tags" Target="../tags/tag222.xml"/><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slideLayout" Target="../slideLayouts/slideLayout64.xml"/><Relationship Id="rId18" Type="http://schemas.openxmlformats.org/officeDocument/2006/relationships/image" Target="../media/image23.png"/><Relationship Id="rId3" Type="http://schemas.openxmlformats.org/officeDocument/2006/relationships/tags" Target="../tags/tag46.xml"/><Relationship Id="rId21" Type="http://schemas.openxmlformats.org/officeDocument/2006/relationships/slide" Target="slide4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image" Target="../media/image22.png"/><Relationship Id="rId2" Type="http://schemas.openxmlformats.org/officeDocument/2006/relationships/tags" Target="../tags/tag45.xml"/><Relationship Id="rId16" Type="http://schemas.openxmlformats.org/officeDocument/2006/relationships/image" Target="../media/image21.png"/><Relationship Id="rId20" Type="http://schemas.openxmlformats.org/officeDocument/2006/relationships/image" Target="../media/image16.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image" Target="../media/image20.png"/><Relationship Id="rId10" Type="http://schemas.openxmlformats.org/officeDocument/2006/relationships/tags" Target="../tags/tag53.xml"/><Relationship Id="rId19" Type="http://schemas.openxmlformats.org/officeDocument/2006/relationships/image" Target="../media/image24.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notesSlide" Target="../notesSlides/notesSlide6.xml"/><Relationship Id="rId2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26.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5.png"/><Relationship Id="rId5" Type="http://schemas.openxmlformats.org/officeDocument/2006/relationships/notesSlide" Target="../notesSlides/notesSlide7.xml"/><Relationship Id="rId4"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9" Type="http://schemas.openxmlformats.org/officeDocument/2006/relationships/image" Target="../media/image35.png"/><Relationship Id="rId3" Type="http://schemas.openxmlformats.org/officeDocument/2006/relationships/tags" Target="../tags/tag61.xml"/><Relationship Id="rId21" Type="http://schemas.openxmlformats.org/officeDocument/2006/relationships/tags" Target="../tags/tag79.xml"/><Relationship Id="rId34" Type="http://schemas.openxmlformats.org/officeDocument/2006/relationships/image" Target="../media/image30.png"/><Relationship Id="rId42" Type="http://schemas.openxmlformats.org/officeDocument/2006/relationships/slide" Target="slide44.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33" Type="http://schemas.openxmlformats.org/officeDocument/2006/relationships/image" Target="../media/image29.png"/><Relationship Id="rId38" Type="http://schemas.openxmlformats.org/officeDocument/2006/relationships/image" Target="../media/image34.png"/><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tags" Target="../tags/tag87.xml"/><Relationship Id="rId41" Type="http://schemas.openxmlformats.org/officeDocument/2006/relationships/image" Target="../media/image16.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82.xml"/><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tags" Target="../tags/tag86.xml"/><Relationship Id="rId36" Type="http://schemas.openxmlformats.org/officeDocument/2006/relationships/image" Target="../media/image32.png"/><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image" Target="../media/image27.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slideLayout" Target="../slideLayouts/slideLayout64.xml"/><Relationship Id="rId35" Type="http://schemas.openxmlformats.org/officeDocument/2006/relationships/image" Target="../media/image31.png"/><Relationship Id="rId4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bwMode="auto">
          <a:xfrm>
            <a:off x="0" y="1448780"/>
            <a:ext cx="9144000" cy="1872208"/>
          </a:xfrm>
          <a:prstGeom prst="rect">
            <a:avLst/>
          </a:prstGeom>
          <a:solidFill>
            <a:schemeClr val="bg1">
              <a:alpha val="57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4" name="Picture 2" descr="C:\Users\X161790\AppData\Local\Microsoft\Windows\Temporary Internet Files\Content.Outlook\61IZ7RNK\Perspectives 2012.jpg"/>
          <p:cNvPicPr>
            <a:picLocks noChangeAspect="1" noChangeArrowheads="1"/>
          </p:cNvPicPr>
          <p:nvPr>
            <p:custDataLst>
              <p:tags r:id="rId2"/>
            </p:custDataLst>
          </p:nvPr>
        </p:nvPicPr>
        <p:blipFill>
          <a:blip r:embed="rId10" cstate="print"/>
          <a:srcRect t="19149" r="3476" b="14893"/>
          <a:stretch>
            <a:fillRect/>
          </a:stretch>
        </p:blipFill>
        <p:spPr bwMode="auto">
          <a:xfrm>
            <a:off x="5462" y="800708"/>
            <a:ext cx="9138538" cy="5220580"/>
          </a:xfrm>
          <a:prstGeom prst="rect">
            <a:avLst/>
          </a:prstGeom>
          <a:noFill/>
        </p:spPr>
      </p:pic>
      <p:sp>
        <p:nvSpPr>
          <p:cNvPr id="2" name="Titre 1"/>
          <p:cNvSpPr>
            <a:spLocks noGrp="1"/>
          </p:cNvSpPr>
          <p:nvPr>
            <p:ph type="ctrTitle"/>
            <p:custDataLst>
              <p:tags r:id="rId3"/>
            </p:custDataLst>
          </p:nvPr>
        </p:nvSpPr>
        <p:spPr>
          <a:xfrm>
            <a:off x="0" y="2852972"/>
            <a:ext cx="9144000" cy="1512168"/>
          </a:xfrm>
        </p:spPr>
        <p:txBody>
          <a:bodyPr anchor="ctr"/>
          <a:lstStyle/>
          <a:p>
            <a:pPr fontAlgn="auto">
              <a:lnSpc>
                <a:spcPct val="100000"/>
              </a:lnSpc>
              <a:spcBef>
                <a:spcPts val="1200"/>
              </a:spcBef>
              <a:spcAft>
                <a:spcPts val="600"/>
              </a:spcAft>
              <a:tabLst>
                <a:tab pos="0" algn="l"/>
                <a:tab pos="413244" algn="l"/>
                <a:tab pos="827953" algn="l"/>
                <a:tab pos="1242662" algn="l"/>
                <a:tab pos="1657373" algn="l"/>
                <a:tab pos="2072082" algn="l"/>
                <a:tab pos="2486792" algn="l"/>
                <a:tab pos="2901500" algn="l"/>
                <a:tab pos="3316211" algn="l"/>
                <a:tab pos="3730919" algn="l"/>
                <a:tab pos="4145629" algn="l"/>
                <a:tab pos="4560338" algn="l"/>
                <a:tab pos="4975048" algn="l"/>
                <a:tab pos="5389757" algn="l"/>
                <a:tab pos="5804468" algn="l"/>
                <a:tab pos="6219176" algn="l"/>
                <a:tab pos="6633886" algn="l"/>
                <a:tab pos="7048595" algn="l"/>
                <a:tab pos="7463305" algn="l"/>
                <a:tab pos="7878013" algn="l"/>
                <a:tab pos="8292723" algn="l"/>
                <a:tab pos="8686917" algn="l"/>
              </a:tabLst>
            </a:pPr>
            <a:r>
              <a:rPr lang="fr-FR" sz="2600" b="1" dirty="0">
                <a:solidFill>
                  <a:srgbClr val="489595"/>
                </a:solidFill>
              </a:rPr>
              <a:t>Règlement Général de Protection des Données</a:t>
            </a:r>
            <a:br>
              <a:rPr dirty="0"/>
            </a:br>
            <a:r>
              <a:rPr lang="fr-FR" sz="2400" b="1" dirty="0">
                <a:solidFill>
                  <a:srgbClr val="489595"/>
                </a:solidFill>
              </a:rPr>
              <a:t>Programme Groupe</a:t>
            </a:r>
            <a:br>
              <a:rPr lang="fr-FR" sz="900" b="1" dirty="0">
                <a:solidFill>
                  <a:srgbClr val="489595"/>
                </a:solidFill>
              </a:rPr>
            </a:br>
            <a:br>
              <a:rPr lang="fr-FR" sz="900" b="1" dirty="0">
                <a:solidFill>
                  <a:srgbClr val="489595"/>
                </a:solidFill>
              </a:rPr>
            </a:br>
            <a:r>
              <a:rPr lang="fr-FR" sz="2000" b="1" dirty="0"/>
              <a:t>Kit de communication à destination des Chefs de projets</a:t>
            </a:r>
            <a:br>
              <a:rPr dirty="0"/>
            </a:br>
            <a:endParaRPr lang="fr-FR" sz="1800" b="1" i="1" dirty="0"/>
          </a:p>
        </p:txBody>
      </p:sp>
      <p:grpSp>
        <p:nvGrpSpPr>
          <p:cNvPr id="17" name="Groupe 16"/>
          <p:cNvGrpSpPr/>
          <p:nvPr>
            <p:custDataLst>
              <p:tags r:id="rId4"/>
            </p:custDataLst>
          </p:nvPr>
        </p:nvGrpSpPr>
        <p:grpSpPr>
          <a:xfrm>
            <a:off x="1043608" y="188640"/>
            <a:ext cx="1764196" cy="324000"/>
            <a:chOff x="2735796" y="3762990"/>
            <a:chExt cx="1764196" cy="324000"/>
          </a:xfrm>
        </p:grpSpPr>
        <p:pic>
          <p:nvPicPr>
            <p:cNvPr id="2052" name="Picture 4" descr="C:\Users\X161790\AppData\Local\Microsoft\Windows\Temporary Internet Files\Content.IE5\ZX08ZEYT\data-management-interface-symbol-with-gears-and-binary-code-numbers.png"/>
            <p:cNvPicPr>
              <a:picLocks noChangeAspect="1" noChangeArrowheads="1"/>
            </p:cNvPicPr>
            <p:nvPr/>
          </p:nvPicPr>
          <p:blipFill>
            <a:blip r:embed="rId11" cstate="print"/>
            <a:srcRect/>
            <a:stretch>
              <a:fillRect/>
            </a:stretch>
          </p:blipFill>
          <p:spPr bwMode="auto">
            <a:xfrm>
              <a:off x="2735796" y="3762990"/>
              <a:ext cx="324000" cy="324000"/>
            </a:xfrm>
            <a:prstGeom prst="rect">
              <a:avLst/>
            </a:prstGeom>
            <a:noFill/>
          </p:spPr>
        </p:pic>
        <p:sp>
          <p:nvSpPr>
            <p:cNvPr id="12" name="ZoneTexte 11"/>
            <p:cNvSpPr txBox="1"/>
            <p:nvPr/>
          </p:nvSpPr>
          <p:spPr>
            <a:xfrm>
              <a:off x="2879812" y="3809574"/>
              <a:ext cx="1620180" cy="230832"/>
            </a:xfrm>
            <a:prstGeom prst="rect">
              <a:avLst/>
            </a:prstGeom>
            <a:noFill/>
          </p:spPr>
          <p:txBody>
            <a:bodyPr wrap="square" rtlCol="0">
              <a:spAutoFit/>
            </a:bodyPr>
            <a:lstStyle/>
            <a:p>
              <a:pPr algn="ctr"/>
              <a:r>
                <a:rPr lang="fr-FR" sz="900" dirty="0">
                  <a:solidFill>
                    <a:srgbClr val="489595"/>
                  </a:solidFill>
                  <a:latin typeface="+mj-lt"/>
                </a:rPr>
                <a:t>#Données personnelles</a:t>
              </a:r>
            </a:p>
          </p:txBody>
        </p:sp>
      </p:grpSp>
      <p:grpSp>
        <p:nvGrpSpPr>
          <p:cNvPr id="16" name="Groupe 15"/>
          <p:cNvGrpSpPr/>
          <p:nvPr>
            <p:custDataLst>
              <p:tags r:id="rId5"/>
            </p:custDataLst>
          </p:nvPr>
        </p:nvGrpSpPr>
        <p:grpSpPr>
          <a:xfrm>
            <a:off x="3131852" y="188640"/>
            <a:ext cx="1116088" cy="324000"/>
            <a:chOff x="3923964" y="3717032"/>
            <a:chExt cx="1116088" cy="324000"/>
          </a:xfrm>
        </p:grpSpPr>
        <p:pic>
          <p:nvPicPr>
            <p:cNvPr id="2053" name="Picture 5" descr="C:\Users\X161790\AppData\Local\Microsoft\Windows\Temporary Internet Files\Content.IE5\ZX08ZEYT\security.png"/>
            <p:cNvPicPr>
              <a:picLocks noChangeAspect="1" noChangeArrowheads="1"/>
            </p:cNvPicPr>
            <p:nvPr/>
          </p:nvPicPr>
          <p:blipFill>
            <a:blip r:embed="rId12" cstate="print"/>
            <a:srcRect/>
            <a:stretch>
              <a:fillRect/>
            </a:stretch>
          </p:blipFill>
          <p:spPr bwMode="auto">
            <a:xfrm>
              <a:off x="3923964" y="3717032"/>
              <a:ext cx="324000" cy="324000"/>
            </a:xfrm>
            <a:prstGeom prst="rect">
              <a:avLst/>
            </a:prstGeom>
            <a:noFill/>
          </p:spPr>
        </p:pic>
        <p:sp>
          <p:nvSpPr>
            <p:cNvPr id="13" name="ZoneTexte 12"/>
            <p:cNvSpPr txBox="1"/>
            <p:nvPr/>
          </p:nvSpPr>
          <p:spPr>
            <a:xfrm>
              <a:off x="4103948" y="3763616"/>
              <a:ext cx="936104" cy="230832"/>
            </a:xfrm>
            <a:prstGeom prst="rect">
              <a:avLst/>
            </a:prstGeom>
            <a:noFill/>
          </p:spPr>
          <p:txBody>
            <a:bodyPr wrap="square" rtlCol="0">
              <a:spAutoFit/>
            </a:bodyPr>
            <a:lstStyle/>
            <a:p>
              <a:pPr algn="ctr"/>
              <a:r>
                <a:rPr lang="fr-FR" sz="900" dirty="0">
                  <a:solidFill>
                    <a:srgbClr val="489595"/>
                  </a:solidFill>
                  <a:latin typeface="+mj-lt"/>
                </a:rPr>
                <a:t>#Protection</a:t>
              </a:r>
            </a:p>
          </p:txBody>
        </p:sp>
      </p:grpSp>
      <p:grpSp>
        <p:nvGrpSpPr>
          <p:cNvPr id="15" name="Groupe 14"/>
          <p:cNvGrpSpPr/>
          <p:nvPr>
            <p:custDataLst>
              <p:tags r:id="rId6"/>
            </p:custDataLst>
          </p:nvPr>
        </p:nvGrpSpPr>
        <p:grpSpPr>
          <a:xfrm>
            <a:off x="6660232" y="188640"/>
            <a:ext cx="2160240" cy="324000"/>
            <a:chOff x="5256076" y="3719073"/>
            <a:chExt cx="2160240" cy="324000"/>
          </a:xfrm>
        </p:grpSpPr>
        <p:pic>
          <p:nvPicPr>
            <p:cNvPr id="2054" name="Picture 6" descr="C:\Users\X161790\AppData\Local\Microsoft\Windows\Temporary Internet Files\Content.IE5\0X9ER3IN\family.png"/>
            <p:cNvPicPr>
              <a:picLocks noChangeAspect="1" noChangeArrowheads="1"/>
            </p:cNvPicPr>
            <p:nvPr/>
          </p:nvPicPr>
          <p:blipFill>
            <a:blip r:embed="rId13" cstate="print"/>
            <a:srcRect/>
            <a:stretch>
              <a:fillRect/>
            </a:stretch>
          </p:blipFill>
          <p:spPr bwMode="auto">
            <a:xfrm>
              <a:off x="5328084" y="3719073"/>
              <a:ext cx="324000" cy="324000"/>
            </a:xfrm>
            <a:prstGeom prst="rect">
              <a:avLst/>
            </a:prstGeom>
            <a:noFill/>
          </p:spPr>
        </p:pic>
        <p:sp>
          <p:nvSpPr>
            <p:cNvPr id="14" name="ZoneTexte 13"/>
            <p:cNvSpPr txBox="1"/>
            <p:nvPr/>
          </p:nvSpPr>
          <p:spPr>
            <a:xfrm>
              <a:off x="5256076" y="3765657"/>
              <a:ext cx="2160240" cy="230832"/>
            </a:xfrm>
            <a:prstGeom prst="rect">
              <a:avLst/>
            </a:prstGeom>
            <a:noFill/>
          </p:spPr>
          <p:txBody>
            <a:bodyPr wrap="square" rtlCol="0">
              <a:spAutoFit/>
            </a:bodyPr>
            <a:lstStyle/>
            <a:p>
              <a:pPr algn="ctr"/>
              <a:r>
                <a:rPr lang="fr-FR" sz="900" dirty="0">
                  <a:solidFill>
                    <a:srgbClr val="489595"/>
                  </a:solidFill>
                  <a:latin typeface="+mj-lt"/>
                </a:rPr>
                <a:t>#Personnes physiques</a:t>
              </a:r>
            </a:p>
          </p:txBody>
        </p:sp>
      </p:grpSp>
      <p:grpSp>
        <p:nvGrpSpPr>
          <p:cNvPr id="20" name="Groupe 19"/>
          <p:cNvGrpSpPr/>
          <p:nvPr>
            <p:custDataLst>
              <p:tags r:id="rId7"/>
            </p:custDataLst>
          </p:nvPr>
        </p:nvGrpSpPr>
        <p:grpSpPr>
          <a:xfrm>
            <a:off x="4716016" y="188640"/>
            <a:ext cx="2160240" cy="324000"/>
            <a:chOff x="4391980" y="224644"/>
            <a:chExt cx="2160240" cy="324000"/>
          </a:xfrm>
        </p:grpSpPr>
        <p:pic>
          <p:nvPicPr>
            <p:cNvPr id="2055" name="Picture 7" descr="C:\Users\X161790\AppData\Local\Microsoft\Windows\Temporary Internet Files\Content.IE5\ZX08ZEYT\law.png"/>
            <p:cNvPicPr>
              <a:picLocks noChangeAspect="1" noChangeArrowheads="1"/>
            </p:cNvPicPr>
            <p:nvPr/>
          </p:nvPicPr>
          <p:blipFill>
            <a:blip r:embed="rId14" cstate="print"/>
            <a:srcRect/>
            <a:stretch>
              <a:fillRect/>
            </a:stretch>
          </p:blipFill>
          <p:spPr bwMode="auto">
            <a:xfrm>
              <a:off x="4752020" y="224644"/>
              <a:ext cx="324000" cy="324000"/>
            </a:xfrm>
            <a:prstGeom prst="rect">
              <a:avLst/>
            </a:prstGeom>
            <a:noFill/>
          </p:spPr>
        </p:pic>
        <p:sp>
          <p:nvSpPr>
            <p:cNvPr id="19" name="ZoneTexte 18"/>
            <p:cNvSpPr txBox="1"/>
            <p:nvPr/>
          </p:nvSpPr>
          <p:spPr>
            <a:xfrm>
              <a:off x="4391980" y="271228"/>
              <a:ext cx="2160240" cy="230832"/>
            </a:xfrm>
            <a:prstGeom prst="rect">
              <a:avLst/>
            </a:prstGeom>
            <a:noFill/>
          </p:spPr>
          <p:txBody>
            <a:bodyPr wrap="square" rtlCol="0">
              <a:spAutoFit/>
            </a:bodyPr>
            <a:lstStyle/>
            <a:p>
              <a:pPr algn="ctr"/>
              <a:r>
                <a:rPr lang="fr-FR" sz="900" dirty="0">
                  <a:solidFill>
                    <a:srgbClr val="489595"/>
                  </a:solidFill>
                  <a:latin typeface="+mj-lt"/>
                </a:rPr>
                <a:t>#Règlement UE</a:t>
              </a:r>
            </a:p>
          </p:txBody>
        </p:sp>
      </p:grpSp>
    </p:spTree>
    <p:extLst>
      <p:ext uri="{BB962C8B-B14F-4D97-AF65-F5344CB8AC3E}">
        <p14:creationId xmlns:p14="http://schemas.microsoft.com/office/powerpoint/2010/main" val="1859210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Autofit/>
          </a:bodyPr>
          <a:lstStyle/>
          <a:p>
            <a:r>
              <a:rPr lang="fr-FR"/>
              <a:t>Privacy By Design &amp; Privacy By Default : mode d’emploi</a:t>
            </a:r>
          </a:p>
        </p:txBody>
      </p:sp>
      <p:pic>
        <p:nvPicPr>
          <p:cNvPr id="31" name="Picture 1">
            <a:extLst>
              <a:ext uri="{FF2B5EF4-FFF2-40B4-BE49-F238E27FC236}">
                <a16:creationId xmlns:a16="http://schemas.microsoft.com/office/drawing/2014/main" id="{991B4C34-DF42-48BD-9918-C8151B42E0BA}"/>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0" y="1605496"/>
            <a:ext cx="9144000" cy="4811836"/>
          </a:xfrm>
          <a:prstGeom prst="rect">
            <a:avLst/>
          </a:prstGeom>
        </p:spPr>
      </p:pic>
      <p:sp>
        <p:nvSpPr>
          <p:cNvPr id="32" name="Rectangle 31">
            <a:extLst>
              <a:ext uri="{FF2B5EF4-FFF2-40B4-BE49-F238E27FC236}">
                <a16:creationId xmlns:a16="http://schemas.microsoft.com/office/drawing/2014/main" id="{682806E7-713C-46C5-B6B6-8825F8835818}"/>
              </a:ext>
            </a:extLst>
          </p:cNvPr>
          <p:cNvSpPr/>
          <p:nvPr/>
        </p:nvSpPr>
        <p:spPr bwMode="auto">
          <a:xfrm>
            <a:off x="1588" y="1537208"/>
            <a:ext cx="9144000" cy="4880124"/>
          </a:xfrm>
          <a:prstGeom prst="rect">
            <a:avLst/>
          </a:prstGeom>
          <a:solidFill>
            <a:srgbClr val="FFFFFF">
              <a:alpha val="94000"/>
            </a:srgbClr>
          </a:solidFill>
          <a:ln w="9525" cap="flat" cmpd="sng" algn="ctr">
            <a:noFill/>
            <a:prstDash val="solid"/>
            <a:round/>
            <a:headEnd type="none" w="med" len="med"/>
            <a:tailEnd type="none" w="med" len="med"/>
          </a:ln>
          <a:effectLst/>
          <a:extLst/>
        </p:spPr>
        <p:txBody>
          <a:bodyPr vert="horz" wrap="none" lIns="144000" tIns="144000" rIns="0" bIns="0" numCol="1" rtlCol="0" anchor="t" anchorCtr="0" compatLnSpc="1">
            <a:prstTxWarp prst="textNoShape">
              <a:avLst/>
            </a:prstTxWarp>
          </a:bodyPr>
          <a:lstStyle/>
          <a:p>
            <a:pPr marL="420677" marR="0" lvl="0" indent="-342892" algn="ctr" defTabSz="914400" eaLnBrk="1" fontAlgn="base" latinLnBrk="0" hangingPunct="1">
              <a:lnSpc>
                <a:spcPct val="100000"/>
              </a:lnSpc>
              <a:spcBef>
                <a:spcPts val="600"/>
              </a:spcBef>
              <a:spcAft>
                <a:spcPts val="600"/>
              </a:spcAft>
              <a:buClrTx/>
              <a:buSzTx/>
              <a:buFont typeface="+mj-lt"/>
              <a:buAutoNum type="arabicPeriod"/>
              <a:tabLst/>
              <a:defRPr/>
            </a:pPr>
            <a:endParaRPr kumimoji="0" lang="fr-FR" sz="1600" b="0" i="0" u="none" strike="noStrike" kern="0" cap="none" spc="0" normalizeH="0" baseline="0" noProof="0" dirty="0">
              <a:ln>
                <a:noFill/>
              </a:ln>
              <a:solidFill>
                <a:srgbClr val="B9D2E3">
                  <a:lumMod val="10000"/>
                </a:srgbClr>
              </a:solidFill>
              <a:effectLst/>
              <a:uLnTx/>
              <a:uFillTx/>
              <a:latin typeface="Calibri" panose="020F0502020204030204" pitchFamily="34" charset="0"/>
              <a:ea typeface="ＭＳ Ｐゴシック" charset="0"/>
              <a:cs typeface="Arial" charset="0"/>
            </a:endParaRPr>
          </a:p>
        </p:txBody>
      </p:sp>
      <p:sp>
        <p:nvSpPr>
          <p:cNvPr id="33" name="Oval 2">
            <a:extLst>
              <a:ext uri="{FF2B5EF4-FFF2-40B4-BE49-F238E27FC236}">
                <a16:creationId xmlns:a16="http://schemas.microsoft.com/office/drawing/2014/main" id="{A6789604-B907-414D-A90B-691D6CEDF9B0}"/>
              </a:ext>
            </a:extLst>
          </p:cNvPr>
          <p:cNvSpPr>
            <a:spLocks/>
          </p:cNvSpPr>
          <p:nvPr/>
        </p:nvSpPr>
        <p:spPr bwMode="gray">
          <a:xfrm>
            <a:off x="3858270" y="3242890"/>
            <a:ext cx="1440000" cy="1440000"/>
          </a:xfrm>
          <a:prstGeom prst="ellipse">
            <a:avLst/>
          </a:prstGeom>
          <a:solidFill>
            <a:schemeClr val="accent6"/>
          </a:solidFill>
          <a:ln w="9525">
            <a:noFill/>
            <a:round/>
            <a:headEnd type="triangle" w="med" len="med"/>
            <a:tailEnd type="triangle" w="med" len="med"/>
          </a:ln>
          <a:effectLst/>
          <a:scene3d>
            <a:camera prst="orthographicFront"/>
            <a:lightRig rig="balanced" dir="t">
              <a:rot lat="0" lon="0" rev="7200000"/>
            </a:lightRig>
          </a:scene3d>
          <a:sp3d prstMaterial="metal"/>
        </p:spPr>
        <p:txBody>
          <a:bodyPr lIns="81639" tIns="252000" rIns="81639" bIns="40820" anchor="ctr" anchorCtr="1"/>
          <a:lstStyle/>
          <a:p>
            <a:pPr marL="0" marR="0" lvl="0" indent="0" algn="ctr" defTabSz="914378" eaLnBrk="1" fontAlgn="base" latinLnBrk="0" hangingPunct="1">
              <a:lnSpc>
                <a:spcPct val="100000"/>
              </a:lnSpc>
              <a:spcBef>
                <a:spcPct val="0"/>
              </a:spcBef>
              <a:spcAft>
                <a:spcPct val="0"/>
              </a:spcAft>
              <a:buClrTx/>
              <a:buSzTx/>
              <a:buFontTx/>
              <a:buNone/>
              <a:tabLst>
                <a:tab pos="656633" algn="l"/>
                <a:tab pos="1313267" algn="l"/>
              </a:tabLst>
              <a:defRPr/>
            </a:pPr>
            <a:endParaRPr kumimoji="0" lang="fr-FR" sz="5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a:p>
            <a:pPr marL="0" marR="0" lvl="0" indent="0" algn="ctr" defTabSz="914378" eaLnBrk="1" fontAlgn="base" latinLnBrk="0" hangingPunct="1">
              <a:lnSpc>
                <a:spcPct val="100000"/>
              </a:lnSpc>
              <a:spcBef>
                <a:spcPct val="0"/>
              </a:spcBef>
              <a:spcAft>
                <a:spcPct val="0"/>
              </a:spcAft>
              <a:buClrTx/>
              <a:buSzTx/>
              <a:buFontTx/>
              <a:buNone/>
              <a:tabLst>
                <a:tab pos="656633" algn="l"/>
                <a:tab pos="1313267" algn="l"/>
              </a:tabLst>
              <a:defRPr/>
            </a:pPr>
            <a:r>
              <a:rPr kumimoji="0" lang="fr-FR" sz="1400" b="1" i="0" u="none" strike="noStrike" kern="0" cap="none" spc="0" normalizeH="0" baseline="0" noProof="0" dirty="0">
                <a:ln>
                  <a:noFill/>
                </a:ln>
                <a:solidFill>
                  <a:srgbClr val="FFFFFF"/>
                </a:solidFill>
                <a:effectLst/>
                <a:uLnTx/>
                <a:uFillTx/>
                <a:latin typeface="Calibri" panose="020F0502020204030204" pitchFamily="34" charset="0"/>
              </a:rPr>
              <a:t>Privacy</a:t>
            </a:r>
          </a:p>
          <a:p>
            <a:pPr marL="0" marR="0" lvl="0" indent="0" algn="ctr" defTabSz="914378" eaLnBrk="1" fontAlgn="base" latinLnBrk="0" hangingPunct="1">
              <a:lnSpc>
                <a:spcPct val="100000"/>
              </a:lnSpc>
              <a:spcBef>
                <a:spcPct val="0"/>
              </a:spcBef>
              <a:spcAft>
                <a:spcPct val="0"/>
              </a:spcAft>
              <a:buClrTx/>
              <a:buSzTx/>
              <a:buFontTx/>
              <a:buNone/>
              <a:tabLst>
                <a:tab pos="656633" algn="l"/>
                <a:tab pos="1313267" algn="l"/>
              </a:tabLst>
              <a:defRPr/>
            </a:pPr>
            <a:r>
              <a:rPr kumimoji="0" lang="fr-FR" sz="1400" b="1" i="0" u="none" strike="noStrike" kern="0" cap="none" spc="0" normalizeH="0" baseline="0" noProof="0" dirty="0">
                <a:ln>
                  <a:noFill/>
                </a:ln>
                <a:solidFill>
                  <a:srgbClr val="FFFFFF"/>
                </a:solidFill>
                <a:effectLst/>
                <a:uLnTx/>
                <a:uFillTx/>
                <a:latin typeface="Calibri" panose="020F0502020204030204" pitchFamily="34" charset="0"/>
              </a:rPr>
              <a:t>by Design</a:t>
            </a:r>
          </a:p>
          <a:p>
            <a:pPr marL="0" marR="0" lvl="0" indent="0" algn="ctr" defTabSz="914378" eaLnBrk="1" fontAlgn="base" latinLnBrk="0" hangingPunct="1">
              <a:lnSpc>
                <a:spcPct val="100000"/>
              </a:lnSpc>
              <a:spcBef>
                <a:spcPct val="0"/>
              </a:spcBef>
              <a:spcAft>
                <a:spcPct val="0"/>
              </a:spcAft>
              <a:buClrTx/>
              <a:buSzTx/>
              <a:buFontTx/>
              <a:buNone/>
              <a:tabLst>
                <a:tab pos="656633" algn="l"/>
                <a:tab pos="1313267" algn="l"/>
              </a:tabLst>
              <a:defRPr/>
            </a:pPr>
            <a:r>
              <a:rPr kumimoji="0" lang="fr-FR" sz="1400" b="1" i="0" u="none" strike="noStrike" kern="0" cap="none" spc="0" normalizeH="0" baseline="0" noProof="0" dirty="0">
                <a:ln>
                  <a:noFill/>
                </a:ln>
                <a:solidFill>
                  <a:srgbClr val="FFFFFF"/>
                </a:solidFill>
                <a:effectLst/>
                <a:uLnTx/>
                <a:uFillTx/>
                <a:latin typeface="Calibri" panose="020F0502020204030204" pitchFamily="34" charset="0"/>
              </a:rPr>
              <a:t>by Default</a:t>
            </a:r>
          </a:p>
        </p:txBody>
      </p:sp>
      <p:sp>
        <p:nvSpPr>
          <p:cNvPr id="34" name="AutoShape 4">
            <a:extLst>
              <a:ext uri="{FF2B5EF4-FFF2-40B4-BE49-F238E27FC236}">
                <a16:creationId xmlns:a16="http://schemas.microsoft.com/office/drawing/2014/main" id="{D98830DE-5455-4A7B-8B77-4C5B598FEAC5}"/>
              </a:ext>
            </a:extLst>
          </p:cNvPr>
          <p:cNvSpPr>
            <a:spLocks noChangeArrowheads="1"/>
          </p:cNvSpPr>
          <p:nvPr/>
        </p:nvSpPr>
        <p:spPr bwMode="gray">
          <a:xfrm>
            <a:off x="5199562" y="3408949"/>
            <a:ext cx="1157468" cy="232398"/>
          </a:xfrm>
          <a:prstGeom prst="roundRect">
            <a:avLst>
              <a:gd name="adj" fmla="val 315"/>
            </a:avLst>
          </a:prstGeom>
          <a:noFill/>
          <a:ln w="9525">
            <a:noFill/>
            <a:round/>
            <a:headEnd type="triangle" w="med" len="med"/>
            <a:tailEnd type="triangle" w="med" len="med"/>
          </a:ln>
          <a:effectLst/>
        </p:spPr>
        <p:txBody>
          <a:bodyPr wrap="none" lIns="82945" tIns="41473" rIns="82945" bIns="41473" anchor="ctr"/>
          <a:lstStyle/>
          <a:p>
            <a:pPr algn="ctr" defTabSz="914378" fontAlgn="base">
              <a:spcBef>
                <a:spcPct val="0"/>
              </a:spcBef>
              <a:spcAft>
                <a:spcPct val="0"/>
              </a:spcAft>
              <a:defRPr/>
            </a:pPr>
            <a:endParaRPr lang="en-GB" sz="1400" kern="0" dirty="0">
              <a:solidFill>
                <a:srgbClr val="000000"/>
              </a:solidFill>
              <a:ea typeface="ＭＳ Ｐゴシック" charset="0"/>
              <a:cs typeface="Arial" charset="0"/>
            </a:endParaRPr>
          </a:p>
        </p:txBody>
      </p:sp>
      <p:sp>
        <p:nvSpPr>
          <p:cNvPr id="35" name="Rectangle 34">
            <a:hlinkClick r:id="rId9"/>
            <a:extLst>
              <a:ext uri="{FF2B5EF4-FFF2-40B4-BE49-F238E27FC236}">
                <a16:creationId xmlns:a16="http://schemas.microsoft.com/office/drawing/2014/main" id="{8466A27B-FEE5-4EF1-90D5-8C8AE4740F3A}"/>
              </a:ext>
            </a:extLst>
          </p:cNvPr>
          <p:cNvSpPr/>
          <p:nvPr/>
        </p:nvSpPr>
        <p:spPr bwMode="auto">
          <a:xfrm>
            <a:off x="3548885" y="1825260"/>
            <a:ext cx="1999969" cy="504000"/>
          </a:xfrm>
          <a:prstGeom prst="rect">
            <a:avLst/>
          </a:prstGeom>
          <a:solidFill>
            <a:srgbClr val="E15050"/>
          </a:solidFill>
          <a:ln w="9525" cap="flat" cmpd="sng" algn="ctr">
            <a:solidFill>
              <a:srgbClr val="E15050"/>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REGISTRE DES</a:t>
            </a:r>
          </a:p>
          <a:p>
            <a:pPr algn="ctr" defTabSz="914378" fontAlgn="base">
              <a:spcBef>
                <a:spcPct val="0"/>
              </a:spcBef>
              <a:spcAft>
                <a:spcPct val="0"/>
              </a:spcAft>
            </a:pPr>
            <a:r>
              <a:rPr lang="fr-FR" sz="1400" b="1" kern="0" dirty="0">
                <a:solidFill>
                  <a:srgbClr val="FFFFFF"/>
                </a:solidFill>
                <a:latin typeface="Calibri" pitchFamily="34" charset="0"/>
              </a:rPr>
              <a:t>TRAITEMENTS (DPR)</a:t>
            </a:r>
          </a:p>
        </p:txBody>
      </p:sp>
      <p:sp>
        <p:nvSpPr>
          <p:cNvPr id="36" name="Rectangle 35">
            <a:hlinkClick r:id="rId9"/>
            <a:extLst>
              <a:ext uri="{FF2B5EF4-FFF2-40B4-BE49-F238E27FC236}">
                <a16:creationId xmlns:a16="http://schemas.microsoft.com/office/drawing/2014/main" id="{E8252680-2497-47D8-BECB-8B1C64F92AE3}"/>
              </a:ext>
            </a:extLst>
          </p:cNvPr>
          <p:cNvSpPr/>
          <p:nvPr/>
        </p:nvSpPr>
        <p:spPr bwMode="auto">
          <a:xfrm>
            <a:off x="6170275" y="2635132"/>
            <a:ext cx="2254151" cy="504000"/>
          </a:xfrm>
          <a:prstGeom prst="rect">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ÉTUDE D’IMPACT </a:t>
            </a:r>
          </a:p>
          <a:p>
            <a:pPr algn="ctr" defTabSz="914378" fontAlgn="base">
              <a:spcBef>
                <a:spcPct val="0"/>
              </a:spcBef>
              <a:spcAft>
                <a:spcPct val="0"/>
              </a:spcAft>
            </a:pPr>
            <a:r>
              <a:rPr lang="fr-FR" sz="1400" b="1" kern="0" dirty="0">
                <a:solidFill>
                  <a:srgbClr val="FFFFFF"/>
                </a:solidFill>
                <a:latin typeface="Calibri" pitchFamily="34" charset="0"/>
              </a:rPr>
              <a:t>SUR LA VIE PRIVÉE (PIA)</a:t>
            </a:r>
          </a:p>
        </p:txBody>
      </p:sp>
      <p:sp>
        <p:nvSpPr>
          <p:cNvPr id="37" name="Oval 2">
            <a:extLst>
              <a:ext uri="{FF2B5EF4-FFF2-40B4-BE49-F238E27FC236}">
                <a16:creationId xmlns:a16="http://schemas.microsoft.com/office/drawing/2014/main" id="{3EA6ED53-9C71-46E9-852B-FFA578CB670D}"/>
              </a:ext>
            </a:extLst>
          </p:cNvPr>
          <p:cNvSpPr>
            <a:spLocks/>
          </p:cNvSpPr>
          <p:nvPr/>
        </p:nvSpPr>
        <p:spPr bwMode="gray">
          <a:xfrm>
            <a:off x="3673996" y="3067124"/>
            <a:ext cx="1800000" cy="1800000"/>
          </a:xfrm>
          <a:prstGeom prst="ellipse">
            <a:avLst/>
          </a:prstGeom>
          <a:noFill/>
          <a:ln w="38100">
            <a:solidFill>
              <a:schemeClr val="accent6"/>
            </a:solidFill>
            <a:round/>
            <a:headEnd type="triangle" w="med" len="med"/>
            <a:tailEnd type="triangle" w="med" len="med"/>
          </a:ln>
          <a:effectLst/>
          <a:scene3d>
            <a:camera prst="orthographicFront"/>
            <a:lightRig rig="balanced" dir="t">
              <a:rot lat="0" lon="0" rev="7200000"/>
            </a:lightRig>
          </a:scene3d>
          <a:sp3d prstMaterial="metal"/>
        </p:spPr>
        <p:txBody>
          <a:bodyPr lIns="81639" tIns="252000" rIns="81639" bIns="40820" anchor="ctr" anchorCtr="1"/>
          <a:lstStyle/>
          <a:p>
            <a:pPr marL="0" marR="0" lvl="0" indent="0" algn="ctr" defTabSz="914378" eaLnBrk="1" fontAlgn="base" latinLnBrk="0" hangingPunct="1">
              <a:lnSpc>
                <a:spcPct val="100000"/>
              </a:lnSpc>
              <a:spcBef>
                <a:spcPct val="0"/>
              </a:spcBef>
              <a:spcAft>
                <a:spcPct val="0"/>
              </a:spcAft>
              <a:buClrTx/>
              <a:buSzTx/>
              <a:buFontTx/>
              <a:buNone/>
              <a:tabLst>
                <a:tab pos="656633" algn="l"/>
                <a:tab pos="1313267" algn="l"/>
              </a:tabLst>
              <a:defRPr/>
            </a:pPr>
            <a:endParaRPr kumimoji="0" lang="en-GB" sz="900" b="1" i="0" u="none" strike="noStrike" kern="0" cap="none" spc="0" normalizeH="0" baseline="0" noProof="0" dirty="0">
              <a:ln>
                <a:noFill/>
              </a:ln>
              <a:solidFill>
                <a:srgbClr val="FFFFFF"/>
              </a:solidFill>
              <a:effectLst/>
              <a:uLnTx/>
              <a:uFillTx/>
              <a:ea typeface="ＭＳ Ｐゴシック" charset="0"/>
              <a:cs typeface="Arial" charset="0"/>
            </a:endParaRPr>
          </a:p>
        </p:txBody>
      </p:sp>
      <p:sp>
        <p:nvSpPr>
          <p:cNvPr id="40" name="Ellipse 39">
            <a:extLst>
              <a:ext uri="{FF2B5EF4-FFF2-40B4-BE49-F238E27FC236}">
                <a16:creationId xmlns:a16="http://schemas.microsoft.com/office/drawing/2014/main" id="{151924DE-211E-4E1C-AB8E-6CE1A760DD7B}"/>
              </a:ext>
            </a:extLst>
          </p:cNvPr>
          <p:cNvSpPr/>
          <p:nvPr/>
        </p:nvSpPr>
        <p:spPr bwMode="auto">
          <a:xfrm>
            <a:off x="4504745" y="3007816"/>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1</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41" name="Ellipse 40">
            <a:extLst>
              <a:ext uri="{FF2B5EF4-FFF2-40B4-BE49-F238E27FC236}">
                <a16:creationId xmlns:a16="http://schemas.microsoft.com/office/drawing/2014/main" id="{8C54961D-A6F4-4A10-8D33-3B91E054039E}"/>
              </a:ext>
            </a:extLst>
          </p:cNvPr>
          <p:cNvSpPr/>
          <p:nvPr/>
        </p:nvSpPr>
        <p:spPr bwMode="auto">
          <a:xfrm>
            <a:off x="5273030" y="3370268"/>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2</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42" name="Rectangle 41">
            <a:extLst>
              <a:ext uri="{FF2B5EF4-FFF2-40B4-BE49-F238E27FC236}">
                <a16:creationId xmlns:a16="http://schemas.microsoft.com/office/drawing/2014/main" id="{942A6A03-1D5F-4F3B-8093-B196BAF64C12}"/>
              </a:ext>
            </a:extLst>
          </p:cNvPr>
          <p:cNvSpPr/>
          <p:nvPr/>
        </p:nvSpPr>
        <p:spPr bwMode="auto">
          <a:xfrm>
            <a:off x="6674330" y="3706394"/>
            <a:ext cx="2254153" cy="504000"/>
          </a:xfrm>
          <a:prstGeom prst="rect">
            <a:avLst/>
          </a:prstGeom>
          <a:solidFill>
            <a:srgbClr val="17AB93"/>
          </a:solidFill>
          <a:ln w="9525" cap="flat" cmpd="sng" algn="ctr">
            <a:solidFill>
              <a:srgbClr val="17AB93"/>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400" b="1" kern="0" dirty="0">
                <a:solidFill>
                  <a:srgbClr val="FFFFFF"/>
                </a:solidFill>
                <a:latin typeface="Calibri" pitchFamily="34" charset="0"/>
              </a:rPr>
              <a:t>CRITÈRES DE </a:t>
            </a:r>
          </a:p>
          <a:p>
            <a:pPr algn="ctr" defTabSz="914378" fontAlgn="base">
              <a:spcBef>
                <a:spcPct val="0"/>
              </a:spcBef>
              <a:spcAft>
                <a:spcPct val="0"/>
              </a:spcAft>
            </a:pPr>
            <a:r>
              <a:rPr lang="fr-FR" sz="1400" b="1" kern="0" dirty="0">
                <a:solidFill>
                  <a:srgbClr val="FFFFFF"/>
                </a:solidFill>
                <a:latin typeface="Calibri" pitchFamily="34" charset="0"/>
              </a:rPr>
              <a:t>SÉCURITÉ DE L’INFORMATION</a:t>
            </a:r>
          </a:p>
        </p:txBody>
      </p:sp>
      <p:sp>
        <p:nvSpPr>
          <p:cNvPr id="45" name="Ellipse 44">
            <a:extLst>
              <a:ext uri="{FF2B5EF4-FFF2-40B4-BE49-F238E27FC236}">
                <a16:creationId xmlns:a16="http://schemas.microsoft.com/office/drawing/2014/main" id="{FE8EC5B9-1C75-48C5-A087-E6CA8313A425}"/>
              </a:ext>
            </a:extLst>
          </p:cNvPr>
          <p:cNvSpPr/>
          <p:nvPr/>
        </p:nvSpPr>
        <p:spPr bwMode="auto">
          <a:xfrm>
            <a:off x="5404854" y="3890126"/>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3</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pic>
        <p:nvPicPr>
          <p:cNvPr id="46" name="Image 45">
            <a:extLst>
              <a:ext uri="{FF2B5EF4-FFF2-40B4-BE49-F238E27FC236}">
                <a16:creationId xmlns:a16="http://schemas.microsoft.com/office/drawing/2014/main" id="{1EA34B3F-CF31-4045-BECC-0D42FAD3A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1762" y="3876622"/>
            <a:ext cx="180000" cy="180000"/>
          </a:xfrm>
          <a:prstGeom prst="rect">
            <a:avLst/>
          </a:prstGeom>
        </p:spPr>
      </p:pic>
      <p:sp>
        <p:nvSpPr>
          <p:cNvPr id="47" name="Rectangle 46">
            <a:hlinkClick r:id="rId11"/>
            <a:extLst>
              <a:ext uri="{FF2B5EF4-FFF2-40B4-BE49-F238E27FC236}">
                <a16:creationId xmlns:a16="http://schemas.microsoft.com/office/drawing/2014/main" id="{166ED5F9-6EE7-4253-9CE1-111CCD2E4F31}"/>
              </a:ext>
            </a:extLst>
          </p:cNvPr>
          <p:cNvSpPr/>
          <p:nvPr/>
        </p:nvSpPr>
        <p:spPr bwMode="auto">
          <a:xfrm>
            <a:off x="6242283" y="4939388"/>
            <a:ext cx="1642085" cy="504000"/>
          </a:xfrm>
          <a:prstGeom prst="rect">
            <a:avLst/>
          </a:prstGeom>
          <a:solidFill>
            <a:srgbClr val="FFA100"/>
          </a:solidFill>
          <a:ln w="9525" cap="flat" cmpd="sng" algn="ctr">
            <a:solidFill>
              <a:srgbClr val="FFA100"/>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defTabSz="914378" fontAlgn="base">
              <a:spcBef>
                <a:spcPct val="0"/>
              </a:spcBef>
              <a:spcAft>
                <a:spcPct val="0"/>
              </a:spcAft>
            </a:pPr>
            <a:r>
              <a:rPr lang="fr-FR" sz="1400" b="1" dirty="0">
                <a:solidFill>
                  <a:srgbClr val="FFFFFF"/>
                </a:solidFill>
                <a:latin typeface="Calibri" pitchFamily="34" charset="0"/>
              </a:rPr>
              <a:t>DUREE DE CONSERVATION</a:t>
            </a:r>
          </a:p>
        </p:txBody>
      </p:sp>
      <p:sp>
        <p:nvSpPr>
          <p:cNvPr id="48" name="Ellipse 47">
            <a:extLst>
              <a:ext uri="{FF2B5EF4-FFF2-40B4-BE49-F238E27FC236}">
                <a16:creationId xmlns:a16="http://schemas.microsoft.com/office/drawing/2014/main" id="{49E9C182-E523-4DE3-8885-A859BFD0918D}"/>
              </a:ext>
            </a:extLst>
          </p:cNvPr>
          <p:cNvSpPr/>
          <p:nvPr/>
        </p:nvSpPr>
        <p:spPr bwMode="auto">
          <a:xfrm>
            <a:off x="5222738" y="4469692"/>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4</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49" name="Ellipse 48">
            <a:extLst>
              <a:ext uri="{FF2B5EF4-FFF2-40B4-BE49-F238E27FC236}">
                <a16:creationId xmlns:a16="http://schemas.microsoft.com/office/drawing/2014/main" id="{3BF714AD-873B-4FA1-82FC-25923EB238A2}"/>
              </a:ext>
            </a:extLst>
          </p:cNvPr>
          <p:cNvSpPr/>
          <p:nvPr/>
        </p:nvSpPr>
        <p:spPr bwMode="auto">
          <a:xfrm>
            <a:off x="4490159" y="4804332"/>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5</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50" name="Ellipse 49">
            <a:extLst>
              <a:ext uri="{FF2B5EF4-FFF2-40B4-BE49-F238E27FC236}">
                <a16:creationId xmlns:a16="http://schemas.microsoft.com/office/drawing/2014/main" id="{6645B079-620C-45C8-B377-C275BBB99C57}"/>
              </a:ext>
            </a:extLst>
          </p:cNvPr>
          <p:cNvSpPr/>
          <p:nvPr/>
        </p:nvSpPr>
        <p:spPr bwMode="auto">
          <a:xfrm>
            <a:off x="3786262" y="4441276"/>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6</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51" name="Ellipse 50">
            <a:extLst>
              <a:ext uri="{FF2B5EF4-FFF2-40B4-BE49-F238E27FC236}">
                <a16:creationId xmlns:a16="http://schemas.microsoft.com/office/drawing/2014/main" id="{0BBB7694-5A4F-49F1-BA6B-123DC125F3C0}"/>
              </a:ext>
            </a:extLst>
          </p:cNvPr>
          <p:cNvSpPr/>
          <p:nvPr/>
        </p:nvSpPr>
        <p:spPr bwMode="auto">
          <a:xfrm>
            <a:off x="3779912" y="3351218"/>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8</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52" name="Rectangle 51">
            <a:extLst>
              <a:ext uri="{FF2B5EF4-FFF2-40B4-BE49-F238E27FC236}">
                <a16:creationId xmlns:a16="http://schemas.microsoft.com/office/drawing/2014/main" id="{2E19D55E-838D-4149-8345-8734B28AFD0F}"/>
              </a:ext>
            </a:extLst>
          </p:cNvPr>
          <p:cNvSpPr/>
          <p:nvPr/>
        </p:nvSpPr>
        <p:spPr bwMode="auto">
          <a:xfrm>
            <a:off x="3586328" y="5913332"/>
            <a:ext cx="1950920" cy="504000"/>
          </a:xfrm>
          <a:prstGeom prst="rect">
            <a:avLst/>
          </a:prstGeom>
          <a:solidFill>
            <a:srgbClr val="84DBFF"/>
          </a:solidFill>
          <a:ln w="9525" cap="flat" cmpd="sng" algn="ctr">
            <a:solidFill>
              <a:srgbClr val="84DBFF"/>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chemeClr val="bg1"/>
                </a:solidFill>
                <a:latin typeface="Calibri" pitchFamily="34" charset="0"/>
              </a:rPr>
              <a:t>LIMITES À LA</a:t>
            </a:r>
          </a:p>
          <a:p>
            <a:pPr algn="ctr" defTabSz="914378" fontAlgn="base">
              <a:spcBef>
                <a:spcPct val="0"/>
              </a:spcBef>
              <a:spcAft>
                <a:spcPct val="0"/>
              </a:spcAft>
            </a:pPr>
            <a:r>
              <a:rPr lang="fr-FR" sz="1400" b="1" kern="0" dirty="0">
                <a:solidFill>
                  <a:schemeClr val="bg1"/>
                </a:solidFill>
                <a:latin typeface="Calibri" pitchFamily="34" charset="0"/>
              </a:rPr>
              <a:t>COLLECTE DES DONNÉES</a:t>
            </a:r>
          </a:p>
        </p:txBody>
      </p:sp>
      <p:sp>
        <p:nvSpPr>
          <p:cNvPr id="53" name="Rectangle 52">
            <a:hlinkClick r:id="rId12"/>
            <a:extLst>
              <a:ext uri="{FF2B5EF4-FFF2-40B4-BE49-F238E27FC236}">
                <a16:creationId xmlns:a16="http://schemas.microsoft.com/office/drawing/2014/main" id="{CFA3A508-5352-4685-94EC-7702C8E4E653}"/>
              </a:ext>
            </a:extLst>
          </p:cNvPr>
          <p:cNvSpPr/>
          <p:nvPr/>
        </p:nvSpPr>
        <p:spPr bwMode="auto">
          <a:xfrm>
            <a:off x="1331640" y="4939388"/>
            <a:ext cx="1642085" cy="504000"/>
          </a:xfrm>
          <a:prstGeom prst="rect">
            <a:avLst/>
          </a:prstGeom>
          <a:solidFill>
            <a:srgbClr val="FF6262"/>
          </a:solidFill>
          <a:ln w="9525" cap="flat" cmpd="sng" algn="ctr">
            <a:solidFill>
              <a:srgbClr val="FF6262"/>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DROITS INDIVIDUELS</a:t>
            </a:r>
          </a:p>
        </p:txBody>
      </p:sp>
      <p:sp>
        <p:nvSpPr>
          <p:cNvPr id="56" name="Rectangle 55">
            <a:extLst>
              <a:ext uri="{FF2B5EF4-FFF2-40B4-BE49-F238E27FC236}">
                <a16:creationId xmlns:a16="http://schemas.microsoft.com/office/drawing/2014/main" id="{019573D3-FEF5-48FD-B9BB-F002B710E16B}"/>
              </a:ext>
            </a:extLst>
          </p:cNvPr>
          <p:cNvSpPr/>
          <p:nvPr/>
        </p:nvSpPr>
        <p:spPr bwMode="auto">
          <a:xfrm>
            <a:off x="863594" y="2635076"/>
            <a:ext cx="2097432" cy="504000"/>
          </a:xfrm>
          <a:prstGeom prst="rect">
            <a:avLst/>
          </a:prstGeom>
          <a:solidFill>
            <a:srgbClr val="F86E51"/>
          </a:solidFill>
          <a:ln w="9525" cap="flat" cmpd="sng" algn="ctr">
            <a:solidFill>
              <a:srgbClr val="F86E51"/>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VIOLATIONS DE DONNÉES</a:t>
            </a:r>
          </a:p>
        </p:txBody>
      </p:sp>
      <p:pic>
        <p:nvPicPr>
          <p:cNvPr id="57" name="Picture 2" descr="https://d30y9cdsu7xlg0.cloudfront.net/png/1389125-200.png">
            <a:extLst>
              <a:ext uri="{FF2B5EF4-FFF2-40B4-BE49-F238E27FC236}">
                <a16:creationId xmlns:a16="http://schemas.microsoft.com/office/drawing/2014/main" id="{2855972D-88A4-4276-ABAC-518A48BCF13C}"/>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379959" y="3427164"/>
            <a:ext cx="405000" cy="405000"/>
          </a:xfrm>
          <a:prstGeom prst="rect">
            <a:avLst/>
          </a:prstGeom>
          <a:noFill/>
          <a:extLst>
            <a:ext uri="{909E8E84-426E-40DD-AFC4-6F175D3DCCD1}">
              <a14:hiddenFill xmlns:a14="http://schemas.microsoft.com/office/drawing/2010/main">
                <a:solidFill>
                  <a:srgbClr val="FFFFFF"/>
                </a:solidFill>
              </a14:hiddenFill>
            </a:ext>
          </a:extLst>
        </p:spPr>
      </p:pic>
      <p:sp>
        <p:nvSpPr>
          <p:cNvPr id="58" name="Ellipse 57">
            <a:extLst>
              <a:ext uri="{FF2B5EF4-FFF2-40B4-BE49-F238E27FC236}">
                <a16:creationId xmlns:a16="http://schemas.microsoft.com/office/drawing/2014/main" id="{C737EB47-5CC6-4C7E-983D-BF766042E20F}"/>
              </a:ext>
            </a:extLst>
          </p:cNvPr>
          <p:cNvSpPr/>
          <p:nvPr/>
        </p:nvSpPr>
        <p:spPr bwMode="auto">
          <a:xfrm>
            <a:off x="3610496" y="3890126"/>
            <a:ext cx="144000" cy="144000"/>
          </a:xfrm>
          <a:prstGeom prst="ellipse">
            <a:avLst/>
          </a:prstGeom>
          <a:solidFill>
            <a:srgbClr val="FFFFFF"/>
          </a:solidFill>
          <a:ln w="9525" cap="flat" cmpd="sng" algn="ctr">
            <a:solidFill>
              <a:srgbClr val="FFFFFF">
                <a:lumMod val="75000"/>
              </a:srgb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6858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E60028"/>
                </a:solidFill>
                <a:effectLst/>
                <a:uLnTx/>
                <a:uFillTx/>
              </a:rPr>
              <a:t>7</a:t>
            </a:r>
            <a:endParaRPr kumimoji="0" lang="fr-FR" sz="1600" b="1" i="0" u="none" strike="noStrike" kern="0" cap="none" spc="0" normalizeH="0" baseline="0" noProof="0" dirty="0">
              <a:ln>
                <a:noFill/>
              </a:ln>
              <a:solidFill>
                <a:srgbClr val="E60028"/>
              </a:solidFill>
              <a:effectLst/>
              <a:uLnTx/>
              <a:uFillTx/>
              <a:ea typeface="ＭＳ Ｐゴシック" charset="0"/>
              <a:cs typeface="Arial" charset="0"/>
            </a:endParaRPr>
          </a:p>
        </p:txBody>
      </p:sp>
      <p:sp>
        <p:nvSpPr>
          <p:cNvPr id="59" name="Rectangle 58">
            <a:hlinkClick r:id="rId15"/>
            <a:extLst>
              <a:ext uri="{FF2B5EF4-FFF2-40B4-BE49-F238E27FC236}">
                <a16:creationId xmlns:a16="http://schemas.microsoft.com/office/drawing/2014/main" id="{E8D9F8B1-3538-424A-A8AF-DD5F6E3EDD86}"/>
              </a:ext>
            </a:extLst>
          </p:cNvPr>
          <p:cNvSpPr/>
          <p:nvPr/>
        </p:nvSpPr>
        <p:spPr bwMode="auto">
          <a:xfrm>
            <a:off x="755576" y="3708846"/>
            <a:ext cx="1642085" cy="504000"/>
          </a:xfrm>
          <a:prstGeom prst="rect">
            <a:avLst/>
          </a:prstGeom>
          <a:solidFill>
            <a:srgbClr val="FF7F4F"/>
          </a:solidFill>
          <a:ln w="9525" cap="flat" cmpd="sng" algn="ctr">
            <a:solidFill>
              <a:srgbClr val="FF7F4F"/>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CONSENTEMENTS</a:t>
            </a:r>
          </a:p>
        </p:txBody>
      </p:sp>
      <p:cxnSp>
        <p:nvCxnSpPr>
          <p:cNvPr id="60" name="Connecteur droit 59">
            <a:extLst>
              <a:ext uri="{FF2B5EF4-FFF2-40B4-BE49-F238E27FC236}">
                <a16:creationId xmlns:a16="http://schemas.microsoft.com/office/drawing/2014/main" id="{6E9CDF94-DC0E-4881-AE40-6AD85BFDCFBD}"/>
              </a:ext>
            </a:extLst>
          </p:cNvPr>
          <p:cNvCxnSpPr>
            <a:cxnSpLocks/>
            <a:stCxn id="56" idx="3"/>
            <a:endCxn id="51" idx="2"/>
          </p:cNvCxnSpPr>
          <p:nvPr/>
        </p:nvCxnSpPr>
        <p:spPr bwMode="auto">
          <a:xfrm>
            <a:off x="2961026" y="2887076"/>
            <a:ext cx="818886" cy="536142"/>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1" name="Connecteur droit 60">
            <a:extLst>
              <a:ext uri="{FF2B5EF4-FFF2-40B4-BE49-F238E27FC236}">
                <a16:creationId xmlns:a16="http://schemas.microsoft.com/office/drawing/2014/main" id="{260410E6-D80C-480F-B320-E88D27281A9B}"/>
              </a:ext>
            </a:extLst>
          </p:cNvPr>
          <p:cNvCxnSpPr>
            <a:cxnSpLocks/>
            <a:stCxn id="35" idx="2"/>
            <a:endCxn id="40" idx="0"/>
          </p:cNvCxnSpPr>
          <p:nvPr/>
        </p:nvCxnSpPr>
        <p:spPr bwMode="auto">
          <a:xfrm>
            <a:off x="4548870" y="2329260"/>
            <a:ext cx="27875" cy="678556"/>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5" name="Connecteur droit 64">
            <a:extLst>
              <a:ext uri="{FF2B5EF4-FFF2-40B4-BE49-F238E27FC236}">
                <a16:creationId xmlns:a16="http://schemas.microsoft.com/office/drawing/2014/main" id="{16C496AF-C229-4E05-AE06-EA77B745D0A7}"/>
              </a:ext>
            </a:extLst>
          </p:cNvPr>
          <p:cNvCxnSpPr>
            <a:cxnSpLocks/>
            <a:stCxn id="36" idx="1"/>
            <a:endCxn id="41" idx="6"/>
          </p:cNvCxnSpPr>
          <p:nvPr/>
        </p:nvCxnSpPr>
        <p:spPr bwMode="auto">
          <a:xfrm flipH="1">
            <a:off x="5417030" y="2887132"/>
            <a:ext cx="753245" cy="555136"/>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6" name="Connecteur droit 65">
            <a:extLst>
              <a:ext uri="{FF2B5EF4-FFF2-40B4-BE49-F238E27FC236}">
                <a16:creationId xmlns:a16="http://schemas.microsoft.com/office/drawing/2014/main" id="{2F4FA973-A7EE-4C56-B2E9-056E6CDE1274}"/>
              </a:ext>
            </a:extLst>
          </p:cNvPr>
          <p:cNvCxnSpPr>
            <a:cxnSpLocks/>
            <a:stCxn id="42" idx="1"/>
            <a:endCxn id="45" idx="6"/>
          </p:cNvCxnSpPr>
          <p:nvPr/>
        </p:nvCxnSpPr>
        <p:spPr bwMode="auto">
          <a:xfrm flipH="1">
            <a:off x="5548854" y="3958394"/>
            <a:ext cx="1125476" cy="3732"/>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7" name="Connecteur droit 66">
            <a:extLst>
              <a:ext uri="{FF2B5EF4-FFF2-40B4-BE49-F238E27FC236}">
                <a16:creationId xmlns:a16="http://schemas.microsoft.com/office/drawing/2014/main" id="{7098F05B-1712-4076-A333-1205E02A8ADD}"/>
              </a:ext>
            </a:extLst>
          </p:cNvPr>
          <p:cNvCxnSpPr>
            <a:cxnSpLocks/>
            <a:stCxn id="59" idx="3"/>
            <a:endCxn id="58" idx="2"/>
          </p:cNvCxnSpPr>
          <p:nvPr/>
        </p:nvCxnSpPr>
        <p:spPr bwMode="auto">
          <a:xfrm>
            <a:off x="2397661" y="3960846"/>
            <a:ext cx="1212835" cy="1280"/>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8" name="Connecteur droit 67">
            <a:extLst>
              <a:ext uri="{FF2B5EF4-FFF2-40B4-BE49-F238E27FC236}">
                <a16:creationId xmlns:a16="http://schemas.microsoft.com/office/drawing/2014/main" id="{FE0B6B45-89BA-44A8-8D39-103F0657731A}"/>
              </a:ext>
            </a:extLst>
          </p:cNvPr>
          <p:cNvCxnSpPr>
            <a:cxnSpLocks/>
            <a:stCxn id="47" idx="1"/>
            <a:endCxn id="48" idx="5"/>
          </p:cNvCxnSpPr>
          <p:nvPr/>
        </p:nvCxnSpPr>
        <p:spPr bwMode="auto">
          <a:xfrm flipH="1" flipV="1">
            <a:off x="5345650" y="4592604"/>
            <a:ext cx="896633" cy="598784"/>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69" name="Connecteur droit 68">
            <a:extLst>
              <a:ext uri="{FF2B5EF4-FFF2-40B4-BE49-F238E27FC236}">
                <a16:creationId xmlns:a16="http://schemas.microsoft.com/office/drawing/2014/main" id="{86685021-213F-48D4-BB2A-7FB442AA36E2}"/>
              </a:ext>
            </a:extLst>
          </p:cNvPr>
          <p:cNvCxnSpPr>
            <a:cxnSpLocks/>
            <a:stCxn id="53" idx="3"/>
            <a:endCxn id="50" idx="3"/>
          </p:cNvCxnSpPr>
          <p:nvPr/>
        </p:nvCxnSpPr>
        <p:spPr bwMode="auto">
          <a:xfrm flipV="1">
            <a:off x="2973725" y="4564188"/>
            <a:ext cx="833625" cy="627200"/>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70" name="Connecteur droit 69">
            <a:extLst>
              <a:ext uri="{FF2B5EF4-FFF2-40B4-BE49-F238E27FC236}">
                <a16:creationId xmlns:a16="http://schemas.microsoft.com/office/drawing/2014/main" id="{80B1DD4E-71C3-437A-B7CB-97F6E9549AF1}"/>
              </a:ext>
            </a:extLst>
          </p:cNvPr>
          <p:cNvCxnSpPr>
            <a:cxnSpLocks/>
            <a:stCxn id="49" idx="4"/>
            <a:endCxn id="52" idx="0"/>
          </p:cNvCxnSpPr>
          <p:nvPr/>
        </p:nvCxnSpPr>
        <p:spPr bwMode="auto">
          <a:xfrm flipH="1">
            <a:off x="4561788" y="4948332"/>
            <a:ext cx="371" cy="965000"/>
          </a:xfrm>
          <a:prstGeom prst="line">
            <a:avLst/>
          </a:prstGeom>
          <a:solidFill>
            <a:srgbClr val="6E6E87"/>
          </a:solidFill>
          <a:ln w="9525" cap="flat" cmpd="sng" algn="ctr">
            <a:solidFill>
              <a:srgbClr val="FFFFFF">
                <a:lumMod val="50000"/>
              </a:srgbClr>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pic>
        <p:nvPicPr>
          <p:cNvPr id="71" name="Image 70">
            <a:extLst>
              <a:ext uri="{FF2B5EF4-FFF2-40B4-BE49-F238E27FC236}">
                <a16:creationId xmlns:a16="http://schemas.microsoft.com/office/drawing/2014/main" id="{233E77EB-35C8-40D9-99D9-787806D24EF3}"/>
              </a:ext>
            </a:extLst>
          </p:cNvPr>
          <p:cNvPicPr>
            <a:picLocks noChangeAspect="1"/>
          </p:cNvPicPr>
          <p:nvPr/>
        </p:nvPicPr>
        <p:blipFill>
          <a:blip r:embed="rId16"/>
          <a:stretch>
            <a:fillRect/>
          </a:stretch>
        </p:blipFill>
        <p:spPr>
          <a:xfrm>
            <a:off x="6050879" y="3784613"/>
            <a:ext cx="360000" cy="360000"/>
          </a:xfrm>
          <a:prstGeom prst="rect">
            <a:avLst/>
          </a:prstGeom>
        </p:spPr>
      </p:pic>
      <p:pic>
        <p:nvPicPr>
          <p:cNvPr id="72" name="Image 71">
            <a:extLst>
              <a:ext uri="{FF2B5EF4-FFF2-40B4-BE49-F238E27FC236}">
                <a16:creationId xmlns:a16="http://schemas.microsoft.com/office/drawing/2014/main" id="{E8E1A545-0F0E-4176-BDCD-549669A16453}"/>
              </a:ext>
            </a:extLst>
          </p:cNvPr>
          <p:cNvPicPr>
            <a:picLocks noChangeAspect="1"/>
          </p:cNvPicPr>
          <p:nvPr/>
        </p:nvPicPr>
        <p:blipFill>
          <a:blip r:embed="rId17"/>
          <a:stretch>
            <a:fillRect/>
          </a:stretch>
        </p:blipFill>
        <p:spPr>
          <a:xfrm>
            <a:off x="5631069" y="3001808"/>
            <a:ext cx="360000" cy="360000"/>
          </a:xfrm>
          <a:prstGeom prst="rect">
            <a:avLst/>
          </a:prstGeom>
        </p:spPr>
      </p:pic>
      <p:pic>
        <p:nvPicPr>
          <p:cNvPr id="77" name="Image 76">
            <a:extLst>
              <a:ext uri="{FF2B5EF4-FFF2-40B4-BE49-F238E27FC236}">
                <a16:creationId xmlns:a16="http://schemas.microsoft.com/office/drawing/2014/main" id="{36BC571D-1BA7-4B64-88BD-768F9AC71541}"/>
              </a:ext>
            </a:extLst>
          </p:cNvPr>
          <p:cNvPicPr>
            <a:picLocks noChangeAspect="1"/>
          </p:cNvPicPr>
          <p:nvPr/>
        </p:nvPicPr>
        <p:blipFill>
          <a:blip r:embed="rId18"/>
          <a:stretch>
            <a:fillRect/>
          </a:stretch>
        </p:blipFill>
        <p:spPr>
          <a:xfrm>
            <a:off x="4382157" y="2430795"/>
            <a:ext cx="360000" cy="360000"/>
          </a:xfrm>
          <a:prstGeom prst="rect">
            <a:avLst/>
          </a:prstGeom>
        </p:spPr>
      </p:pic>
      <p:sp>
        <p:nvSpPr>
          <p:cNvPr id="80" name="Rectangle 79">
            <a:extLst>
              <a:ext uri="{FF2B5EF4-FFF2-40B4-BE49-F238E27FC236}">
                <a16:creationId xmlns:a16="http://schemas.microsoft.com/office/drawing/2014/main" id="{7C22EBC4-481E-4A2C-94F1-4CE15F464780}"/>
              </a:ext>
            </a:extLst>
          </p:cNvPr>
          <p:cNvSpPr/>
          <p:nvPr/>
        </p:nvSpPr>
        <p:spPr bwMode="auto">
          <a:xfrm>
            <a:off x="-9884" y="832091"/>
            <a:ext cx="9153884" cy="843506"/>
          </a:xfrm>
          <a:prstGeom prst="rect">
            <a:avLst/>
          </a:prstGeom>
          <a:solidFill>
            <a:schemeClr val="bg2">
              <a:alpha val="74902"/>
            </a:schemeClr>
          </a:solidFill>
          <a:ln w="9525" cap="flat" cmpd="sng" algn="ctr">
            <a:noFill/>
            <a:prstDash val="solid"/>
            <a:round/>
            <a:headEnd type="none" w="med" len="med"/>
            <a:tailEnd type="none" w="med" len="med"/>
          </a:ln>
          <a:effectLst/>
          <a:extLst/>
        </p:spPr>
        <p:txBody>
          <a:bodyPr vert="horz" wrap="square" lIns="0" tIns="0" rIns="720000" bIns="0" numCol="1" rtlCol="0" anchor="ctr" anchorCtr="0" compatLnSpc="1">
            <a:prstTxWarp prst="textNoShape">
              <a:avLst/>
            </a:prstTxWarp>
            <a:noAutofit/>
          </a:bodyPr>
          <a:lstStyle/>
          <a:p>
            <a:pPr marL="179388" algn="ctr" fontAlgn="base">
              <a:spcBef>
                <a:spcPct val="0"/>
              </a:spcBef>
              <a:spcAft>
                <a:spcPct val="0"/>
              </a:spcAft>
            </a:pPr>
            <a:r>
              <a:rPr lang="fr-FR" sz="1350" b="1" dirty="0">
                <a:solidFill>
                  <a:schemeClr val="bg1"/>
                </a:solidFill>
                <a:latin typeface="+mj-lt"/>
              </a:rPr>
              <a:t>Le </a:t>
            </a:r>
            <a:r>
              <a:rPr lang="fr-FR" sz="1350" b="1" dirty="0" err="1">
                <a:solidFill>
                  <a:schemeClr val="bg1"/>
                </a:solidFill>
                <a:latin typeface="+mj-lt"/>
              </a:rPr>
              <a:t>Privacy</a:t>
            </a:r>
            <a:r>
              <a:rPr lang="fr-FR" sz="1350" b="1" dirty="0">
                <a:solidFill>
                  <a:schemeClr val="bg1"/>
                </a:solidFill>
                <a:latin typeface="+mj-lt"/>
              </a:rPr>
              <a:t> By Design désigne une série de processus nécessitant la participation du chef de projet. </a:t>
            </a:r>
          </a:p>
          <a:p>
            <a:pPr marL="179388" algn="ctr" fontAlgn="base">
              <a:spcBef>
                <a:spcPct val="0"/>
              </a:spcBef>
              <a:spcAft>
                <a:spcPct val="0"/>
              </a:spcAft>
            </a:pPr>
            <a:r>
              <a:rPr lang="fr-FR" sz="1350" b="1" dirty="0">
                <a:solidFill>
                  <a:schemeClr val="bg1"/>
                </a:solidFill>
                <a:latin typeface="+mj-lt"/>
              </a:rPr>
              <a:t>Les chefs de projet métier et les chefs de projet IT doivent travailler en concertation</a:t>
            </a:r>
            <a:r>
              <a:rPr lang="fr-FR" sz="1350" dirty="0">
                <a:solidFill>
                  <a:schemeClr val="bg1"/>
                </a:solidFill>
                <a:latin typeface="+mj-lt"/>
              </a:rPr>
              <a:t>. L’un définit les besoins métier, l'autre s’attache à leur mise en œuvre d'un point de vue fonctionnel. Idem pour les gestionnaires d'application et les propriétaires d'applications.</a:t>
            </a:r>
          </a:p>
        </p:txBody>
      </p:sp>
      <p:pic>
        <p:nvPicPr>
          <p:cNvPr id="44" name="Image 43">
            <a:extLst>
              <a:ext uri="{FF2B5EF4-FFF2-40B4-BE49-F238E27FC236}">
                <a16:creationId xmlns:a16="http://schemas.microsoft.com/office/drawing/2014/main" id="{170689CE-2EAB-4A7A-86FC-1E2AB92BAE6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09230" y="1003159"/>
            <a:ext cx="421837" cy="421837"/>
          </a:xfrm>
          <a:prstGeom prst="rect">
            <a:avLst/>
          </a:prstGeom>
        </p:spPr>
      </p:pic>
      <p:pic>
        <p:nvPicPr>
          <p:cNvPr id="86" name="Image 85">
            <a:extLst>
              <a:ext uri="{FF2B5EF4-FFF2-40B4-BE49-F238E27FC236}">
                <a16:creationId xmlns:a16="http://schemas.microsoft.com/office/drawing/2014/main" id="{7146586C-8CE5-463F-99AE-E3402C89F79C}"/>
              </a:ext>
            </a:extLst>
          </p:cNvPr>
          <p:cNvPicPr>
            <a:picLocks noChangeAspect="1"/>
          </p:cNvPicPr>
          <p:nvPr/>
        </p:nvPicPr>
        <p:blipFill>
          <a:blip r:embed="rId20">
            <a:extLst>
              <a:ext uri="{BEBA8EAE-BF5A-486C-A8C5-ECC9F3942E4B}">
                <a14:imgProps xmlns:a14="http://schemas.microsoft.com/office/drawing/2010/main">
                  <a14:imgLayer r:embed="rId21">
                    <a14:imgEffect>
                      <a14:colorTemperature colorTemp="11200"/>
                    </a14:imgEffect>
                  </a14:imgLayer>
                </a14:imgProps>
              </a:ext>
            </a:extLst>
          </a:blip>
          <a:stretch>
            <a:fillRect/>
          </a:stretch>
        </p:blipFill>
        <p:spPr>
          <a:xfrm>
            <a:off x="5609268" y="4696332"/>
            <a:ext cx="360000" cy="360000"/>
          </a:xfrm>
          <a:prstGeom prst="rect">
            <a:avLst/>
          </a:prstGeom>
        </p:spPr>
      </p:pic>
      <p:pic>
        <p:nvPicPr>
          <p:cNvPr id="87" name="Image 86">
            <a:extLst>
              <a:ext uri="{FF2B5EF4-FFF2-40B4-BE49-F238E27FC236}">
                <a16:creationId xmlns:a16="http://schemas.microsoft.com/office/drawing/2014/main" id="{E84CA196-268A-4AB4-A169-74C1FBB7FE39}"/>
              </a:ext>
            </a:extLst>
          </p:cNvPr>
          <p:cNvPicPr>
            <a:picLocks noChangeAspect="1"/>
          </p:cNvPicPr>
          <p:nvPr/>
        </p:nvPicPr>
        <p:blipFill>
          <a:blip r:embed="rId22"/>
          <a:stretch>
            <a:fillRect/>
          </a:stretch>
        </p:blipFill>
        <p:spPr>
          <a:xfrm>
            <a:off x="3246740" y="4696332"/>
            <a:ext cx="360000" cy="360000"/>
          </a:xfrm>
          <a:prstGeom prst="rect">
            <a:avLst/>
          </a:prstGeom>
        </p:spPr>
      </p:pic>
      <p:pic>
        <p:nvPicPr>
          <p:cNvPr id="88" name="Image 87">
            <a:extLst>
              <a:ext uri="{FF2B5EF4-FFF2-40B4-BE49-F238E27FC236}">
                <a16:creationId xmlns:a16="http://schemas.microsoft.com/office/drawing/2014/main" id="{476B7B45-4FC8-4833-9BF7-D174247A05D7}"/>
              </a:ext>
            </a:extLst>
          </p:cNvPr>
          <p:cNvPicPr>
            <a:picLocks noChangeAspect="1"/>
          </p:cNvPicPr>
          <p:nvPr/>
        </p:nvPicPr>
        <p:blipFill>
          <a:blip r:embed="rId23"/>
          <a:stretch>
            <a:fillRect/>
          </a:stretch>
        </p:blipFill>
        <p:spPr>
          <a:xfrm>
            <a:off x="2794600" y="3780260"/>
            <a:ext cx="360000" cy="360000"/>
          </a:xfrm>
          <a:prstGeom prst="rect">
            <a:avLst/>
          </a:prstGeom>
        </p:spPr>
      </p:pic>
      <p:pic>
        <p:nvPicPr>
          <p:cNvPr id="89" name="Image 88">
            <a:extLst>
              <a:ext uri="{FF2B5EF4-FFF2-40B4-BE49-F238E27FC236}">
                <a16:creationId xmlns:a16="http://schemas.microsoft.com/office/drawing/2014/main" id="{065C78C7-AD59-4F55-ABEC-4372F83433D9}"/>
              </a:ext>
            </a:extLst>
          </p:cNvPr>
          <p:cNvPicPr>
            <a:picLocks noChangeAspect="1"/>
          </p:cNvPicPr>
          <p:nvPr/>
        </p:nvPicPr>
        <p:blipFill>
          <a:blip r:embed="rId24"/>
          <a:stretch>
            <a:fillRect/>
          </a:stretch>
        </p:blipFill>
        <p:spPr>
          <a:xfrm>
            <a:off x="3246740" y="2983584"/>
            <a:ext cx="360000" cy="360000"/>
          </a:xfrm>
          <a:prstGeom prst="rect">
            <a:avLst/>
          </a:prstGeom>
        </p:spPr>
      </p:pic>
      <p:pic>
        <p:nvPicPr>
          <p:cNvPr id="91" name="Image 90">
            <a:extLst>
              <a:ext uri="{FF2B5EF4-FFF2-40B4-BE49-F238E27FC236}">
                <a16:creationId xmlns:a16="http://schemas.microsoft.com/office/drawing/2014/main" id="{4F3FB1B3-9B4C-4023-8891-1B07A008F304}"/>
              </a:ext>
            </a:extLst>
          </p:cNvPr>
          <p:cNvPicPr>
            <a:picLocks noChangeAspect="1"/>
          </p:cNvPicPr>
          <p:nvPr/>
        </p:nvPicPr>
        <p:blipFill>
          <a:blip r:embed="rId25"/>
          <a:stretch>
            <a:fillRect/>
          </a:stretch>
        </p:blipFill>
        <p:spPr>
          <a:xfrm>
            <a:off x="4392000" y="5232490"/>
            <a:ext cx="360000" cy="360000"/>
          </a:xfrm>
          <a:prstGeom prst="rect">
            <a:avLst/>
          </a:prstGeom>
        </p:spPr>
      </p:pic>
      <p:pic>
        <p:nvPicPr>
          <p:cNvPr id="73" name="Image 72">
            <a:hlinkClick r:id="rId26" action="ppaction://hlinksldjump"/>
            <a:extLst>
              <a:ext uri="{FF2B5EF4-FFF2-40B4-BE49-F238E27FC236}">
                <a16:creationId xmlns:a16="http://schemas.microsoft.com/office/drawing/2014/main" id="{536FFE94-DF8B-48F0-9A76-4C4937ABBB68}"/>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7992400" y="2672916"/>
            <a:ext cx="180000" cy="180000"/>
          </a:xfrm>
          <a:prstGeom prst="rect">
            <a:avLst/>
          </a:prstGeom>
        </p:spPr>
      </p:pic>
      <p:pic>
        <p:nvPicPr>
          <p:cNvPr id="74" name="Image 73">
            <a:hlinkClick r:id="rId26" action="ppaction://hlinksldjump"/>
            <a:extLst>
              <a:ext uri="{FF2B5EF4-FFF2-40B4-BE49-F238E27FC236}">
                <a16:creationId xmlns:a16="http://schemas.microsoft.com/office/drawing/2014/main" id="{8489EC75-E6E4-4C57-868C-EAAEC5860635}"/>
              </a:ext>
            </a:extLst>
          </p:cNvPr>
          <p:cNvPicPr>
            <a:picLocks noChangeAspect="1"/>
          </p:cNvPicPr>
          <p:nvPr>
            <p:custDataLst>
              <p:tags r:id="rId3"/>
            </p:custDataLst>
          </p:nvPr>
        </p:nvPicPr>
        <p:blipFill>
          <a:blip r:embed="rId27" cstate="print">
            <a:extLst>
              <a:ext uri="{28A0092B-C50C-407E-A947-70E740481C1C}">
                <a14:useLocalDpi xmlns:a14="http://schemas.microsoft.com/office/drawing/2010/main" val="0"/>
              </a:ext>
            </a:extLst>
          </a:blip>
          <a:stretch>
            <a:fillRect/>
          </a:stretch>
        </p:blipFill>
        <p:spPr>
          <a:xfrm>
            <a:off x="5174416" y="1861457"/>
            <a:ext cx="180000" cy="180000"/>
          </a:xfrm>
          <a:prstGeom prst="rect">
            <a:avLst/>
          </a:prstGeom>
        </p:spPr>
      </p:pic>
      <p:sp>
        <p:nvSpPr>
          <p:cNvPr id="79" name="Triangle isocèle 78">
            <a:extLst>
              <a:ext uri="{FF2B5EF4-FFF2-40B4-BE49-F238E27FC236}">
                <a16:creationId xmlns:a16="http://schemas.microsoft.com/office/drawing/2014/main" id="{4BE4C3EE-AA38-4E6C-909F-7388C0DF6185}"/>
              </a:ext>
            </a:extLst>
          </p:cNvPr>
          <p:cNvSpPr/>
          <p:nvPr/>
        </p:nvSpPr>
        <p:spPr bwMode="auto">
          <a:xfrm rot="10800000">
            <a:off x="3634353" y="1675597"/>
            <a:ext cx="1875295" cy="112211"/>
          </a:xfrm>
          <a:prstGeom prst="triangle">
            <a:avLst/>
          </a:prstGeom>
          <a:solidFill>
            <a:schemeClr val="bg2"/>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54" name="Image 53">
            <a:extLst>
              <a:ext uri="{FF2B5EF4-FFF2-40B4-BE49-F238E27FC236}">
                <a16:creationId xmlns:a16="http://schemas.microsoft.com/office/drawing/2014/main" id="{E2618075-A756-44FD-AF98-C277B1628744}"/>
              </a:ext>
            </a:extLst>
          </p:cNvPr>
          <p:cNvPicPr>
            <a:picLocks noChangeAspect="1"/>
          </p:cNvPicPr>
          <p:nvPr>
            <p:custDataLst>
              <p:tags r:id="rId4"/>
            </p:custDataLst>
          </p:nvPr>
        </p:nvPicPr>
        <p:blipFill>
          <a:blip r:embed="rId28" cstate="print">
            <a:extLst>
              <a:ext uri="{28A0092B-C50C-407E-A947-70E740481C1C}">
                <a14:useLocalDpi xmlns:a14="http://schemas.microsoft.com/office/drawing/2010/main" val="0"/>
              </a:ext>
            </a:extLst>
          </a:blip>
          <a:stretch>
            <a:fillRect/>
          </a:stretch>
        </p:blipFill>
        <p:spPr>
          <a:xfrm>
            <a:off x="5600972" y="5886578"/>
            <a:ext cx="360000" cy="360000"/>
          </a:xfrm>
          <a:prstGeom prst="rect">
            <a:avLst/>
          </a:prstGeom>
        </p:spPr>
      </p:pic>
      <p:sp>
        <p:nvSpPr>
          <p:cNvPr id="55" name="ZoneTexte 54">
            <a:extLst>
              <a:ext uri="{FF2B5EF4-FFF2-40B4-BE49-F238E27FC236}">
                <a16:creationId xmlns:a16="http://schemas.microsoft.com/office/drawing/2014/main" id="{3107DBBD-8C76-4CB3-923C-BDC16C3ADB81}"/>
              </a:ext>
            </a:extLst>
          </p:cNvPr>
          <p:cNvSpPr txBox="1"/>
          <p:nvPr>
            <p:custDataLst>
              <p:tags r:id="rId5"/>
            </p:custDataLst>
          </p:nvPr>
        </p:nvSpPr>
        <p:spPr>
          <a:xfrm>
            <a:off x="5969268" y="5952405"/>
            <a:ext cx="3184616" cy="380480"/>
          </a:xfrm>
          <a:prstGeom prst="rect">
            <a:avLst/>
          </a:prstGeom>
          <a:noFill/>
        </p:spPr>
        <p:txBody>
          <a:bodyPr wrap="square" lIns="36000" tIns="36000" rIns="36000" bIns="36000" rtlCol="0">
            <a:spAutoFit/>
          </a:bodyPr>
          <a:lstStyle/>
          <a:p>
            <a:r>
              <a:rPr lang="fr-FR" sz="1000" dirty="0">
                <a:latin typeface="Arial" pitchFamily="34" charset="0"/>
                <a:cs typeface="Arial" pitchFamily="34" charset="0"/>
              </a:rPr>
              <a:t>Si vous souhaitez consulter les détails des lignes directrices du groupe, cliquez sur les différentes cases</a:t>
            </a:r>
            <a:endParaRPr lang="en-GB" sz="1000" dirty="0">
              <a:latin typeface="Arial" pitchFamily="34" charset="0"/>
              <a:cs typeface="Arial" pitchFamily="34" charset="0"/>
            </a:endParaRPr>
          </a:p>
        </p:txBody>
      </p:sp>
    </p:spTree>
    <p:extLst>
      <p:ext uri="{BB962C8B-B14F-4D97-AF65-F5344CB8AC3E}">
        <p14:creationId xmlns:p14="http://schemas.microsoft.com/office/powerpoint/2010/main" val="2117757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Autofit/>
          </a:bodyPr>
          <a:lstStyle/>
          <a:p>
            <a:r>
              <a:rPr lang="fr-FR"/>
              <a:t>Privacy By Design &amp; Privacy By Default : définitions et textes</a:t>
            </a:r>
          </a:p>
        </p:txBody>
      </p:sp>
      <p:sp>
        <p:nvSpPr>
          <p:cNvPr id="43" name="Rectangle 42">
            <a:extLst>
              <a:ext uri="{FF2B5EF4-FFF2-40B4-BE49-F238E27FC236}">
                <a16:creationId xmlns:a16="http://schemas.microsoft.com/office/drawing/2014/main" id="{210187CC-C210-4729-A9AA-32D685F1891E}"/>
              </a:ext>
            </a:extLst>
          </p:cNvPr>
          <p:cNvSpPr/>
          <p:nvPr/>
        </p:nvSpPr>
        <p:spPr>
          <a:xfrm>
            <a:off x="334688" y="944724"/>
            <a:ext cx="4165304" cy="1944215"/>
          </a:xfrm>
          <a:prstGeom prst="rect">
            <a:avLst/>
          </a:prstGeom>
          <a:solidFill>
            <a:srgbClr val="FF6262"/>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lnSpcReduction="10000"/>
          </a:bodyPr>
          <a:lstStyle/>
          <a:p>
            <a:pPr algn="ctr" fontAlgn="base">
              <a:spcBef>
                <a:spcPct val="0"/>
              </a:spcBef>
              <a:spcAft>
                <a:spcPct val="0"/>
              </a:spcAft>
              <a:defRPr/>
            </a:pPr>
            <a:endParaRPr lang="fr-FR" sz="500" b="1" dirty="0">
              <a:solidFill>
                <a:srgbClr val="FFFFFF"/>
              </a:solidFill>
              <a:latin typeface="Calibri" pitchFamily="34" charset="0"/>
              <a:ea typeface="ＭＳ Ｐゴシック" charset="0"/>
              <a:cs typeface="Calibri" pitchFamily="34" charset="0"/>
            </a:endParaRPr>
          </a:p>
          <a:p>
            <a:pPr algn="ctr" fontAlgn="base">
              <a:spcBef>
                <a:spcPct val="0"/>
              </a:spcBef>
              <a:spcAft>
                <a:spcPct val="0"/>
              </a:spcAft>
              <a:defRPr/>
            </a:pPr>
            <a:r>
              <a:rPr lang="fr-FR" sz="1200" b="1" dirty="0">
                <a:solidFill>
                  <a:srgbClr val="FFFFFF"/>
                </a:solidFill>
                <a:latin typeface="Calibri" pitchFamily="34" charset="0"/>
              </a:rPr>
              <a:t>PRIVACY BY DESIGN</a:t>
            </a:r>
          </a:p>
          <a:p>
            <a:pPr algn="ctr" fontAlgn="base">
              <a:spcBef>
                <a:spcPct val="0"/>
              </a:spcBef>
              <a:spcAft>
                <a:spcPct val="0"/>
              </a:spcAft>
              <a:defRPr/>
            </a:pPr>
            <a:endParaRPr lang="fr-FR" sz="500" b="1" dirty="0">
              <a:solidFill>
                <a:srgbClr val="FFFFFF"/>
              </a:solidFill>
              <a:latin typeface="Calibri" pitchFamily="34" charset="0"/>
              <a:ea typeface="ＭＳ Ｐゴシック" charset="0"/>
              <a:cs typeface="Calibri" pitchFamily="34" charset="0"/>
            </a:endParaRPr>
          </a:p>
          <a:p>
            <a:pPr algn="ctr" fontAlgn="base">
              <a:spcBef>
                <a:spcPct val="0"/>
              </a:spcBef>
              <a:spcAft>
                <a:spcPct val="0"/>
              </a:spcAft>
              <a:defRPr/>
            </a:pPr>
            <a:r>
              <a:rPr lang="fr-FR" sz="1200" dirty="0">
                <a:solidFill>
                  <a:srgbClr val="FFFFFF"/>
                </a:solidFill>
                <a:latin typeface="Calibri" pitchFamily="34" charset="0"/>
              </a:rPr>
              <a:t>En bref, le concept de </a:t>
            </a:r>
            <a:r>
              <a:rPr lang="fr-FR" sz="1200" b="1" dirty="0">
                <a:solidFill>
                  <a:srgbClr val="FFFFFF"/>
                </a:solidFill>
                <a:latin typeface="Calibri" pitchFamily="34" charset="0"/>
              </a:rPr>
              <a:t>Privacy by Design </a:t>
            </a:r>
            <a:r>
              <a:rPr lang="fr-FR" sz="1200" dirty="0">
                <a:solidFill>
                  <a:srgbClr val="FFFFFF"/>
                </a:solidFill>
                <a:latin typeface="Calibri" pitchFamily="34" charset="0"/>
              </a:rPr>
              <a:t>signifie que chaque </a:t>
            </a:r>
            <a:r>
              <a:rPr lang="fr-FR" sz="1200" b="1" dirty="0">
                <a:solidFill>
                  <a:srgbClr val="FFFFFF"/>
                </a:solidFill>
                <a:latin typeface="Calibri" pitchFamily="34" charset="0"/>
              </a:rPr>
              <a:t>nouveau service </a:t>
            </a:r>
            <a:r>
              <a:rPr lang="fr-FR" sz="1200" dirty="0">
                <a:solidFill>
                  <a:srgbClr val="FFFFFF"/>
                </a:solidFill>
                <a:latin typeface="Calibri" pitchFamily="34" charset="0"/>
              </a:rPr>
              <a:t>ou </a:t>
            </a:r>
            <a:r>
              <a:rPr lang="fr-FR" sz="1200" b="1" dirty="0">
                <a:solidFill>
                  <a:srgbClr val="FFFFFF"/>
                </a:solidFill>
                <a:latin typeface="Calibri" pitchFamily="34" charset="0"/>
              </a:rPr>
              <a:t>process métier </a:t>
            </a:r>
            <a:r>
              <a:rPr lang="fr-FR" sz="1200" dirty="0">
                <a:solidFill>
                  <a:srgbClr val="FFFFFF"/>
                </a:solidFill>
                <a:latin typeface="Calibri" pitchFamily="34" charset="0"/>
              </a:rPr>
              <a:t>basé sur l’</a:t>
            </a:r>
            <a:r>
              <a:rPr lang="fr-FR" sz="1200" b="1" dirty="0">
                <a:solidFill>
                  <a:srgbClr val="FFFFFF"/>
                </a:solidFill>
                <a:latin typeface="Calibri" pitchFamily="34" charset="0"/>
              </a:rPr>
              <a:t>utilisation de données à caractère personnel </a:t>
            </a:r>
            <a:r>
              <a:rPr lang="fr-FR" sz="1200" dirty="0">
                <a:solidFill>
                  <a:srgbClr val="FFFFFF"/>
                </a:solidFill>
                <a:latin typeface="Calibri" pitchFamily="34" charset="0"/>
              </a:rPr>
              <a:t>doit tenir compte de la </a:t>
            </a:r>
            <a:r>
              <a:rPr lang="fr-FR" sz="1200" b="1" dirty="0">
                <a:solidFill>
                  <a:srgbClr val="FFFFFF"/>
                </a:solidFill>
                <a:latin typeface="Calibri" pitchFamily="34" charset="0"/>
              </a:rPr>
              <a:t>protection</a:t>
            </a:r>
            <a:r>
              <a:rPr lang="fr-FR" sz="1200" dirty="0">
                <a:solidFill>
                  <a:srgbClr val="FFFFFF"/>
                </a:solidFill>
                <a:latin typeface="Calibri" pitchFamily="34" charset="0"/>
              </a:rPr>
              <a:t> à apporter à celles-ci dès sa phase de conception. Les </a:t>
            </a:r>
            <a:r>
              <a:rPr lang="fr-FR" sz="1200" b="1" dirty="0">
                <a:solidFill>
                  <a:srgbClr val="FFFFFF"/>
                </a:solidFill>
                <a:latin typeface="Calibri" pitchFamily="34" charset="0"/>
              </a:rPr>
              <a:t>entreprises</a:t>
            </a:r>
            <a:r>
              <a:rPr lang="fr-FR" sz="1200" dirty="0">
                <a:solidFill>
                  <a:srgbClr val="FFFFFF"/>
                </a:solidFill>
                <a:latin typeface="Calibri" pitchFamily="34" charset="0"/>
              </a:rPr>
              <a:t> doivent pouvoir </a:t>
            </a:r>
            <a:r>
              <a:rPr lang="fr-FR" sz="1200" b="1" dirty="0">
                <a:solidFill>
                  <a:srgbClr val="FFFFFF"/>
                </a:solidFill>
                <a:latin typeface="Calibri" pitchFamily="34" charset="0"/>
              </a:rPr>
              <a:t>démontrer </a:t>
            </a:r>
            <a:r>
              <a:rPr lang="fr-FR" sz="1200" dirty="0">
                <a:solidFill>
                  <a:srgbClr val="FFFFFF"/>
                </a:solidFill>
                <a:latin typeface="Calibri" pitchFamily="34" charset="0"/>
              </a:rPr>
              <a:t>qu’elles ont mis en place des </a:t>
            </a:r>
            <a:r>
              <a:rPr lang="fr-FR" sz="1200" b="1" dirty="0">
                <a:solidFill>
                  <a:srgbClr val="FFFFFF"/>
                </a:solidFill>
                <a:latin typeface="Calibri" pitchFamily="34" charset="0"/>
              </a:rPr>
              <a:t>dispositifs de sécurité appropriés</a:t>
            </a:r>
            <a:r>
              <a:rPr lang="fr-FR" sz="1200" dirty="0">
                <a:solidFill>
                  <a:srgbClr val="FFFFFF"/>
                </a:solidFill>
                <a:latin typeface="Calibri" pitchFamily="34" charset="0"/>
              </a:rPr>
              <a:t>, que la </a:t>
            </a:r>
            <a:r>
              <a:rPr lang="fr-FR" sz="1200" b="1" dirty="0">
                <a:solidFill>
                  <a:srgbClr val="FFFFFF"/>
                </a:solidFill>
                <a:latin typeface="Calibri" pitchFamily="34" charset="0"/>
              </a:rPr>
              <a:t>conformité</a:t>
            </a:r>
            <a:r>
              <a:rPr lang="fr-FR" sz="1200" dirty="0">
                <a:solidFill>
                  <a:srgbClr val="FFFFFF"/>
                </a:solidFill>
                <a:latin typeface="Calibri" pitchFamily="34" charset="0"/>
              </a:rPr>
              <a:t> est </a:t>
            </a:r>
            <a:r>
              <a:rPr lang="fr-FR" sz="1200" b="1" dirty="0">
                <a:solidFill>
                  <a:srgbClr val="FFFFFF"/>
                </a:solidFill>
                <a:latin typeface="Calibri" pitchFamily="34" charset="0"/>
              </a:rPr>
              <a:t>surveillée et que seules les données nécessaires sont collectées.</a:t>
            </a:r>
            <a:r>
              <a:rPr lang="fr-FR" sz="1200" dirty="0">
                <a:solidFill>
                  <a:srgbClr val="FFFFFF"/>
                </a:solidFill>
                <a:latin typeface="Calibri" pitchFamily="34" charset="0"/>
              </a:rPr>
              <a:t> Dans la pratique, cela signifie que le </a:t>
            </a:r>
            <a:r>
              <a:rPr lang="fr-FR" sz="1200" b="1" dirty="0">
                <a:solidFill>
                  <a:srgbClr val="FFFFFF"/>
                </a:solidFill>
                <a:latin typeface="Calibri" pitchFamily="34" charset="0"/>
              </a:rPr>
              <a:t>département IT </a:t>
            </a:r>
            <a:r>
              <a:rPr lang="fr-FR" sz="1200" dirty="0">
                <a:solidFill>
                  <a:srgbClr val="FFFFFF"/>
                </a:solidFill>
                <a:latin typeface="Calibri" pitchFamily="34" charset="0"/>
              </a:rPr>
              <a:t>doit </a:t>
            </a:r>
            <a:r>
              <a:rPr lang="fr-FR" sz="1200" b="1" dirty="0">
                <a:solidFill>
                  <a:srgbClr val="FFFFFF"/>
                </a:solidFill>
                <a:latin typeface="Calibri" pitchFamily="34" charset="0"/>
              </a:rPr>
              <a:t>intégrer la protection de la vie privée dans tout le cycle de vie </a:t>
            </a:r>
            <a:r>
              <a:rPr lang="fr-FR" sz="1200" dirty="0">
                <a:solidFill>
                  <a:srgbClr val="FFFFFF"/>
                </a:solidFill>
                <a:latin typeface="Calibri" pitchFamily="34" charset="0"/>
              </a:rPr>
              <a:t>du système ou du processus de développement.</a:t>
            </a:r>
            <a:endParaRPr lang="fr-FR" sz="1200" kern="0" dirty="0">
              <a:solidFill>
                <a:srgbClr val="FFFFFF"/>
              </a:solidFill>
              <a:latin typeface="Tahoma"/>
              <a:ea typeface="ＭＳ Ｐゴシック" charset="0"/>
            </a:endParaRPr>
          </a:p>
        </p:txBody>
      </p:sp>
      <p:sp>
        <p:nvSpPr>
          <p:cNvPr id="44" name="Rectangle 43">
            <a:extLst>
              <a:ext uri="{FF2B5EF4-FFF2-40B4-BE49-F238E27FC236}">
                <a16:creationId xmlns:a16="http://schemas.microsoft.com/office/drawing/2014/main" id="{A5500314-E643-46CC-A8D4-D7F233CB3571}"/>
              </a:ext>
            </a:extLst>
          </p:cNvPr>
          <p:cNvSpPr/>
          <p:nvPr/>
        </p:nvSpPr>
        <p:spPr>
          <a:xfrm>
            <a:off x="4671192" y="944724"/>
            <a:ext cx="4148957" cy="1944215"/>
          </a:xfrm>
          <a:prstGeom prst="rect">
            <a:avLst/>
          </a:prstGeom>
          <a:solidFill>
            <a:srgbClr val="FFA100"/>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algn="ctr" fontAlgn="base">
              <a:spcBef>
                <a:spcPct val="0"/>
              </a:spcBef>
              <a:spcAft>
                <a:spcPct val="0"/>
              </a:spcAft>
              <a:defRPr/>
            </a:pPr>
            <a:endParaRPr lang="fr-FR" sz="500" b="1" dirty="0">
              <a:solidFill>
                <a:srgbClr val="FFFFFF"/>
              </a:solidFill>
              <a:latin typeface="Calibri" pitchFamily="34" charset="0"/>
              <a:ea typeface="ＭＳ Ｐゴシック" charset="0"/>
              <a:cs typeface="Calibri" pitchFamily="34" charset="0"/>
            </a:endParaRPr>
          </a:p>
          <a:p>
            <a:pPr algn="ctr" fontAlgn="base">
              <a:spcBef>
                <a:spcPct val="0"/>
              </a:spcBef>
              <a:spcAft>
                <a:spcPct val="0"/>
              </a:spcAft>
              <a:defRPr/>
            </a:pPr>
            <a:r>
              <a:rPr lang="fr-FR" sz="1200" b="1" dirty="0">
                <a:solidFill>
                  <a:srgbClr val="FFFFFF"/>
                </a:solidFill>
                <a:latin typeface="Calibri" pitchFamily="34" charset="0"/>
              </a:rPr>
              <a:t>PRIVACY BY DEFAULT</a:t>
            </a:r>
          </a:p>
          <a:p>
            <a:pPr algn="ctr" fontAlgn="base">
              <a:spcBef>
                <a:spcPct val="0"/>
              </a:spcBef>
              <a:spcAft>
                <a:spcPct val="0"/>
              </a:spcAft>
              <a:defRPr/>
            </a:pPr>
            <a:endParaRPr lang="fr-FR" sz="500" dirty="0">
              <a:solidFill>
                <a:srgbClr val="FFFFFF"/>
              </a:solidFill>
              <a:latin typeface="Calibri" pitchFamily="34" charset="0"/>
              <a:ea typeface="ＭＳ Ｐゴシック" charset="0"/>
              <a:cs typeface="Calibri" pitchFamily="34" charset="0"/>
            </a:endParaRPr>
          </a:p>
          <a:p>
            <a:pPr algn="ctr" fontAlgn="base">
              <a:spcBef>
                <a:spcPct val="0"/>
              </a:spcBef>
              <a:spcAft>
                <a:spcPct val="0"/>
              </a:spcAft>
              <a:defRPr/>
            </a:pPr>
            <a:r>
              <a:rPr lang="fr-FR" sz="1200" dirty="0">
                <a:solidFill>
                  <a:srgbClr val="FFFFFF"/>
                </a:solidFill>
                <a:latin typeface="Calibri" pitchFamily="34" charset="0"/>
              </a:rPr>
              <a:t>Le concept de </a:t>
            </a:r>
            <a:r>
              <a:rPr lang="fr-FR" sz="1200" b="1" dirty="0">
                <a:solidFill>
                  <a:srgbClr val="FFFFFF"/>
                </a:solidFill>
                <a:latin typeface="Calibri" pitchFamily="34" charset="0"/>
              </a:rPr>
              <a:t>Privacy by Default </a:t>
            </a:r>
            <a:r>
              <a:rPr lang="fr-FR" sz="1200" dirty="0">
                <a:solidFill>
                  <a:srgbClr val="FFFFFF"/>
                </a:solidFill>
                <a:latin typeface="Calibri" pitchFamily="34" charset="0"/>
              </a:rPr>
              <a:t>désigne simplement la nécessité </a:t>
            </a:r>
            <a:r>
              <a:rPr lang="fr-FR" sz="1200" b="1" dirty="0">
                <a:solidFill>
                  <a:srgbClr val="FFFFFF"/>
                </a:solidFill>
                <a:latin typeface="Calibri" pitchFamily="34" charset="0"/>
              </a:rPr>
              <a:t>d’appliquer automatiquement le plus haut niveau de protection de la vie privée lorsqu’un client fait l’acquisition d'un nouveau produit </a:t>
            </a:r>
            <a:r>
              <a:rPr lang="fr-FR" sz="1200" dirty="0">
                <a:solidFill>
                  <a:srgbClr val="FFFFFF"/>
                </a:solidFill>
                <a:latin typeface="Calibri" pitchFamily="34" charset="0"/>
              </a:rPr>
              <a:t>ou service. Autrement dit, </a:t>
            </a:r>
            <a:r>
              <a:rPr lang="fr-FR" sz="1200" b="1" dirty="0">
                <a:solidFill>
                  <a:srgbClr val="FFFFFF"/>
                </a:solidFill>
                <a:latin typeface="Calibri" pitchFamily="34" charset="0"/>
              </a:rPr>
              <a:t>aucun changement manuel </a:t>
            </a:r>
            <a:r>
              <a:rPr lang="fr-FR" sz="1200" dirty="0">
                <a:solidFill>
                  <a:srgbClr val="FFFFFF"/>
                </a:solidFill>
                <a:latin typeface="Calibri" pitchFamily="34" charset="0"/>
              </a:rPr>
              <a:t>ne doit devoir être apporté aux </a:t>
            </a:r>
            <a:r>
              <a:rPr lang="fr-FR" sz="1200" b="1" dirty="0">
                <a:solidFill>
                  <a:srgbClr val="FFFFFF"/>
                </a:solidFill>
                <a:latin typeface="Calibri" pitchFamily="34" charset="0"/>
              </a:rPr>
              <a:t>paramètres de confidentialité </a:t>
            </a:r>
            <a:r>
              <a:rPr lang="fr-FR" sz="1200" dirty="0">
                <a:solidFill>
                  <a:srgbClr val="FFFFFF"/>
                </a:solidFill>
                <a:latin typeface="Calibri" pitchFamily="34" charset="0"/>
              </a:rPr>
              <a:t>de la part de l’utilisateur. Ce principe revêt également une dimension temporelle, dans la mesure où </a:t>
            </a:r>
            <a:r>
              <a:rPr lang="fr-FR" sz="1200" b="1" dirty="0">
                <a:solidFill>
                  <a:srgbClr val="FFFFFF"/>
                </a:solidFill>
                <a:latin typeface="Calibri" pitchFamily="34" charset="0"/>
              </a:rPr>
              <a:t>par défaut, les données à caractère personnel doivent être conservées uniquement le temps nécessaire pour fournir le produit ou service</a:t>
            </a:r>
            <a:r>
              <a:rPr lang="fr-FR" sz="1200" dirty="0">
                <a:solidFill>
                  <a:srgbClr val="FFFFFF"/>
                </a:solidFill>
                <a:latin typeface="Calibri" pitchFamily="34" charset="0"/>
              </a:rPr>
              <a:t>.</a:t>
            </a:r>
          </a:p>
          <a:p>
            <a:pPr algn="ctr" fontAlgn="base">
              <a:spcBef>
                <a:spcPct val="0"/>
              </a:spcBef>
              <a:spcAft>
                <a:spcPct val="0"/>
              </a:spcAft>
              <a:defRPr/>
            </a:pPr>
            <a:endParaRPr lang="fr-FR" sz="1200" kern="0" dirty="0">
              <a:solidFill>
                <a:srgbClr val="FFFFFF"/>
              </a:solidFill>
              <a:latin typeface="Tahoma"/>
              <a:ea typeface="ＭＳ Ｐゴシック" charset="0"/>
            </a:endParaRPr>
          </a:p>
        </p:txBody>
      </p:sp>
      <p:sp>
        <p:nvSpPr>
          <p:cNvPr id="54" name="Rectangle 53">
            <a:extLst>
              <a:ext uri="{FF2B5EF4-FFF2-40B4-BE49-F238E27FC236}">
                <a16:creationId xmlns:a16="http://schemas.microsoft.com/office/drawing/2014/main" id="{367EB96C-6E5D-4EF2-842A-8760161C1E77}"/>
              </a:ext>
            </a:extLst>
          </p:cNvPr>
          <p:cNvSpPr/>
          <p:nvPr/>
        </p:nvSpPr>
        <p:spPr>
          <a:xfrm>
            <a:off x="334688" y="3005948"/>
            <a:ext cx="8485461" cy="3339376"/>
          </a:xfrm>
          <a:prstGeom prst="rect">
            <a:avLst/>
          </a:prstGeom>
          <a:solidFill>
            <a:srgbClr val="FFFFFF">
              <a:lumMod val="85000"/>
            </a:srgbClr>
          </a:solidFill>
        </p:spPr>
        <p:txBody>
          <a:bodyPr wrap="square" rIns="288000">
            <a:normAutofit lnSpcReduction="10000"/>
          </a:bodyPr>
          <a:lstStyle/>
          <a:p>
            <a:pPr marL="180975" marR="0" lvl="0" indent="0" algn="ctr" defTabSz="914400" eaLnBrk="1" fontAlgn="base" latinLnBrk="0" hangingPunct="1">
              <a:lnSpc>
                <a:spcPct val="100000"/>
              </a:lnSpc>
              <a:spcBef>
                <a:spcPct val="0"/>
              </a:spcBef>
              <a:spcAft>
                <a:spcPct val="0"/>
              </a:spcAft>
              <a:buClrTx/>
              <a:buSzTx/>
              <a:buFontTx/>
              <a:buNone/>
              <a:tabLst/>
              <a:defRPr/>
            </a:pPr>
            <a:endParaRPr kumimoji="0" lang="fr-FR" sz="800" b="1" i="0" u="none" strike="noStrike" kern="0" cap="none" spc="0" normalizeH="0" baseline="0" noProof="0" dirty="0">
              <a:ln>
                <a:noFill/>
              </a:ln>
              <a:solidFill>
                <a:srgbClr val="7DBE78">
                  <a:lumMod val="50000"/>
                </a:srgbClr>
              </a:solidFill>
              <a:effectLst/>
              <a:uLnTx/>
              <a:uFillTx/>
              <a:latin typeface="Calibri" pitchFamily="34" charset="0"/>
              <a:ea typeface="ＭＳ Ｐゴシック" charset="0"/>
              <a:cs typeface="Calibri" pitchFamily="34" charset="0"/>
            </a:endParaRPr>
          </a:p>
          <a:p>
            <a:pPr marL="180975" marR="0" lvl="0" indent="0" algn="ctr" defTabSz="91440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Calibri" pitchFamily="34" charset="0"/>
              </a:rPr>
              <a:t>QUE DIT RGPD ? (ARTICLE 25)</a:t>
            </a:r>
          </a:p>
          <a:p>
            <a:pPr marL="180975" marR="0" lvl="0" indent="0" algn="just" defTabSz="914400" eaLnBrk="1" fontAlgn="base" latinLnBrk="0" hangingPunct="1">
              <a:lnSpc>
                <a:spcPct val="100000"/>
              </a:lnSpc>
              <a:spcBef>
                <a:spcPct val="0"/>
              </a:spcBef>
              <a:spcAft>
                <a:spcPct val="0"/>
              </a:spcAft>
              <a:buClrTx/>
              <a:buSzTx/>
              <a:buFontTx/>
              <a:buNone/>
              <a:tabLst/>
              <a:defRPr/>
            </a:pPr>
            <a:endParaRPr kumimoji="0" lang="fr-FR" sz="800" b="0" i="0" u="none" strike="noStrike" kern="0" cap="none" spc="0" normalizeH="0" baseline="0" noProof="0" dirty="0">
              <a:ln>
                <a:noFill/>
              </a:ln>
              <a:solidFill>
                <a:srgbClr val="1C1C1C"/>
              </a:solidFill>
              <a:effectLst/>
              <a:uLnTx/>
              <a:uFillTx/>
              <a:latin typeface="Calibri" pitchFamily="34" charset="0"/>
              <a:ea typeface="ＭＳ Ｐゴシック" charset="0"/>
              <a:cs typeface="Calibri" pitchFamily="34" charset="0"/>
            </a:endParaRPr>
          </a:p>
          <a:p>
            <a:pPr marL="541338" marR="0" lvl="0" indent="-360363" algn="just" defTabSz="914400" eaLnBrk="1" fontAlgn="base" latinLnBrk="0" hangingPunct="1">
              <a:lnSpc>
                <a:spcPct val="100000"/>
              </a:lnSpc>
              <a:spcBef>
                <a:spcPct val="0"/>
              </a:spcBef>
              <a:spcAft>
                <a:spcPct val="0"/>
              </a:spcAft>
              <a:buClrTx/>
              <a:buSzTx/>
              <a:buFontTx/>
              <a:buAutoNum type="arabicPeriod"/>
              <a:tabLst/>
              <a:defRPr/>
            </a:pPr>
            <a:r>
              <a:rPr kumimoji="0" lang="fr-FR" sz="1200" b="0" i="0" u="none" strike="noStrike" kern="0" cap="none" spc="0" normalizeH="0" baseline="0" noProof="0" dirty="0">
                <a:ln>
                  <a:noFill/>
                </a:ln>
                <a:solidFill>
                  <a:srgbClr val="1C1C1C"/>
                </a:solidFill>
                <a:effectLst/>
                <a:uLnTx/>
                <a:uFillTx/>
                <a:latin typeface="Calibri" pitchFamily="34" charset="0"/>
              </a:rPr>
              <a:t>Compte tenu de l'état des connaissances, des coûts de mise en œuvre et de la nature, de la portée, du contexte et des finalités du traitement ainsi que des risques, dont le degré de probabilité et de gravité varie, que présente le traitement pour les droits et libertés des personnes physiques, le responsable du traitement met en œuvre, tant au moment de la détermination des moyens du traitement qu'au moment du traitement lui-même, des mesures techniques et organisationnelles appropriées, telles que la pseudonymisation, qui sont destinées à mettre en œuvre les principes relatifs à la protection des données, par exemple la minimisation des données, de façon effective et à assortir le traitement des garanties nécessaires afin de répondre aux exigences du présent règlement et de protéger les droits de la personne concernée.</a:t>
            </a:r>
          </a:p>
          <a:p>
            <a:pPr marL="541338" marR="0" lvl="0" indent="-360363" algn="just" defTabSz="914400" eaLnBrk="1" fontAlgn="base" latinLnBrk="0" hangingPunct="1">
              <a:lnSpc>
                <a:spcPct val="100000"/>
              </a:lnSpc>
              <a:spcBef>
                <a:spcPct val="0"/>
              </a:spcBef>
              <a:spcAft>
                <a:spcPct val="0"/>
              </a:spcAft>
              <a:buClrTx/>
              <a:buSzTx/>
              <a:buFontTx/>
              <a:buAutoNum type="arabicPeriod"/>
              <a:tabLst/>
              <a:defRPr/>
            </a:pPr>
            <a:endParaRPr kumimoji="0" lang="fr-FR" sz="800" b="0" i="0" u="none" strike="noStrike" kern="0" cap="none" spc="0" normalizeH="0" baseline="0" noProof="0" dirty="0">
              <a:ln>
                <a:noFill/>
              </a:ln>
              <a:solidFill>
                <a:srgbClr val="1C1C1C"/>
              </a:solidFill>
              <a:effectLst/>
              <a:uLnTx/>
              <a:uFillTx/>
              <a:latin typeface="Calibri" pitchFamily="34" charset="0"/>
              <a:ea typeface="ＭＳ Ｐゴシック" charset="0"/>
              <a:cs typeface="Calibri" pitchFamily="34" charset="0"/>
            </a:endParaRPr>
          </a:p>
          <a:p>
            <a:pPr marL="541338" marR="0" lvl="0" indent="-360363" algn="just" defTabSz="914400" eaLnBrk="1" fontAlgn="base" latinLnBrk="0" hangingPunct="1">
              <a:lnSpc>
                <a:spcPct val="100000"/>
              </a:lnSpc>
              <a:spcBef>
                <a:spcPct val="0"/>
              </a:spcBef>
              <a:spcAft>
                <a:spcPct val="0"/>
              </a:spcAft>
              <a:buClrTx/>
              <a:buSzTx/>
              <a:buFontTx/>
              <a:buAutoNum type="arabicPeriod"/>
              <a:tabLst/>
              <a:defRPr/>
            </a:pPr>
            <a:r>
              <a:rPr kumimoji="0" lang="fr-FR" sz="1200" b="0" i="0" u="none" strike="noStrike" kern="0" cap="none" spc="0" normalizeH="0" baseline="0" noProof="0" dirty="0">
                <a:ln>
                  <a:noFill/>
                </a:ln>
                <a:solidFill>
                  <a:srgbClr val="1C1C1C"/>
                </a:solidFill>
                <a:effectLst/>
                <a:uLnTx/>
                <a:uFillTx/>
                <a:latin typeface="Calibri" pitchFamily="34" charset="0"/>
              </a:rPr>
              <a:t>Le responsable du traitement met en œuvre les mesures techniques et organisationnelles appropriées pour garantir que, par défaut, seules les données à caractère personnel qui sont nécessaires au regard de chaque finalité spécifique du traitement sont traitées.  Cela s'applique à la quantité de données à caractère personnel collectées, à l'étendue de leur traitement, à leur durée de conservation et à leur accessibilité. En particulier, ces mesures garantissent que, par défaut, les données à caractère personnel ne sont pas rendues accessibles à un nombre indéterminé de personnes physiques sans l'intervention de la personne physique concernée. </a:t>
            </a:r>
          </a:p>
          <a:p>
            <a:pPr marL="541338" marR="0" lvl="0" indent="-360363" algn="just" defTabSz="914400" eaLnBrk="1" fontAlgn="base" latinLnBrk="0" hangingPunct="1">
              <a:lnSpc>
                <a:spcPct val="100000"/>
              </a:lnSpc>
              <a:spcBef>
                <a:spcPct val="0"/>
              </a:spcBef>
              <a:spcAft>
                <a:spcPct val="0"/>
              </a:spcAft>
              <a:buClrTx/>
              <a:buSzTx/>
              <a:buFontTx/>
              <a:buAutoNum type="arabicPeriod"/>
              <a:tabLst/>
              <a:defRPr/>
            </a:pPr>
            <a:endParaRPr kumimoji="0" lang="fr-FR" sz="800" b="0" i="0" u="none" strike="noStrike" kern="0" cap="none" spc="0" normalizeH="0" baseline="0" noProof="0" dirty="0">
              <a:ln>
                <a:noFill/>
              </a:ln>
              <a:solidFill>
                <a:srgbClr val="1C1C1C"/>
              </a:solidFill>
              <a:effectLst/>
              <a:uLnTx/>
              <a:uFillTx/>
              <a:latin typeface="Calibri" pitchFamily="34" charset="0"/>
              <a:ea typeface="ＭＳ Ｐゴシック" charset="0"/>
              <a:cs typeface="Calibri" pitchFamily="34" charset="0"/>
            </a:endParaRPr>
          </a:p>
          <a:p>
            <a:pPr marL="541338" marR="0" lvl="0" indent="-360363" algn="just" defTabSz="914400" eaLnBrk="1" fontAlgn="base" latinLnBrk="0" hangingPunct="1">
              <a:lnSpc>
                <a:spcPct val="100000"/>
              </a:lnSpc>
              <a:spcBef>
                <a:spcPct val="0"/>
              </a:spcBef>
              <a:spcAft>
                <a:spcPct val="0"/>
              </a:spcAft>
              <a:buClrTx/>
              <a:buSzTx/>
              <a:buFontTx/>
              <a:buAutoNum type="arabicPeriod"/>
              <a:tabLst/>
              <a:defRPr/>
            </a:pPr>
            <a:r>
              <a:rPr kumimoji="0" lang="fr-FR" sz="1200" b="0" i="0" u="none" strike="noStrike" kern="0" cap="none" spc="0" normalizeH="0" baseline="0" noProof="0" dirty="0">
                <a:ln>
                  <a:noFill/>
                </a:ln>
                <a:solidFill>
                  <a:srgbClr val="1C1C1C"/>
                </a:solidFill>
                <a:effectLst/>
                <a:uLnTx/>
                <a:uFillTx/>
                <a:latin typeface="Calibri" pitchFamily="34" charset="0"/>
              </a:rPr>
              <a:t>Un mécanisme de certification approuvé en vertu de l'article 42 peut servir d'élément pour démontrer le respect des exigences énoncées aux paragraphes 1 et 2 du présent article.</a:t>
            </a:r>
          </a:p>
        </p:txBody>
      </p:sp>
      <p:pic>
        <p:nvPicPr>
          <p:cNvPr id="6" name="Image 5">
            <a:extLst>
              <a:ext uri="{FF2B5EF4-FFF2-40B4-BE49-F238E27FC236}">
                <a16:creationId xmlns:a16="http://schemas.microsoft.com/office/drawing/2014/main" id="{B2E42C4D-D4DF-4F92-B991-34EFFC7699A8}"/>
              </a:ext>
            </a:extLst>
          </p:cNvPr>
          <p:cNvPicPr>
            <a:picLocks noChangeAspect="1"/>
          </p:cNvPicPr>
          <p:nvPr>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2863717" y="3088869"/>
            <a:ext cx="268123" cy="268123"/>
          </a:xfrm>
          <a:prstGeom prst="rect">
            <a:avLst/>
          </a:prstGeom>
        </p:spPr>
      </p:pic>
    </p:spTree>
    <p:extLst>
      <p:ext uri="{BB962C8B-B14F-4D97-AF65-F5344CB8AC3E}">
        <p14:creationId xmlns:p14="http://schemas.microsoft.com/office/powerpoint/2010/main" val="52149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CDCA66BE-EC60-48E4-8D13-30B777925CEE}"/>
              </a:ext>
            </a:extLst>
          </p:cNvPr>
          <p:cNvSpPr/>
          <p:nvPr/>
        </p:nvSpPr>
        <p:spPr>
          <a:xfrm>
            <a:off x="-1" y="872716"/>
            <a:ext cx="9144001" cy="635166"/>
          </a:xfrm>
          <a:prstGeom prst="rect">
            <a:avLst/>
          </a:prstGeom>
          <a:solidFill>
            <a:srgbClr val="E25050"/>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101" name="ZoneTexte 100">
            <a:extLst>
              <a:ext uri="{FF2B5EF4-FFF2-40B4-BE49-F238E27FC236}">
                <a16:creationId xmlns:a16="http://schemas.microsoft.com/office/drawing/2014/main" id="{2FC11AB3-FF33-4B89-959D-433A4805CEB1}"/>
              </a:ext>
            </a:extLst>
          </p:cNvPr>
          <p:cNvSpPr txBox="1"/>
          <p:nvPr/>
        </p:nvSpPr>
        <p:spPr>
          <a:xfrm rot="10800000">
            <a:off x="-1142635" y="765509"/>
            <a:ext cx="1871330" cy="923330"/>
          </a:xfrm>
          <a:prstGeom prst="rect">
            <a:avLst/>
          </a:prstGeom>
          <a:noFill/>
        </p:spPr>
        <p:txBody>
          <a:bodyPr wrap="square" rtlCol="0">
            <a:spAutoFit/>
          </a:bodyPr>
          <a:lstStyle/>
          <a:p>
            <a:r>
              <a:rPr lang="fr-FR" sz="5400" dirty="0">
                <a:solidFill>
                  <a:schemeClr val="bg1"/>
                </a:solidFill>
              </a:rPr>
              <a:t> » </a:t>
            </a:r>
          </a:p>
        </p:txBody>
      </p:sp>
      <p:sp>
        <p:nvSpPr>
          <p:cNvPr id="104" name="ZoneTexte 103">
            <a:extLst>
              <a:ext uri="{FF2B5EF4-FFF2-40B4-BE49-F238E27FC236}">
                <a16:creationId xmlns:a16="http://schemas.microsoft.com/office/drawing/2014/main" id="{C5B96BA8-A485-4B99-8683-29EBA4D730D3}"/>
              </a:ext>
            </a:extLst>
          </p:cNvPr>
          <p:cNvSpPr txBox="1"/>
          <p:nvPr/>
        </p:nvSpPr>
        <p:spPr>
          <a:xfrm>
            <a:off x="7922789" y="516772"/>
            <a:ext cx="1226087" cy="1107996"/>
          </a:xfrm>
          <a:prstGeom prst="rect">
            <a:avLst/>
          </a:prstGeom>
          <a:noFill/>
        </p:spPr>
        <p:txBody>
          <a:bodyPr wrap="square" rtlCol="0">
            <a:spAutoFit/>
          </a:bodyPr>
          <a:lstStyle/>
          <a:p>
            <a:r>
              <a:rPr lang="fr-FR" sz="6600" dirty="0">
                <a:solidFill>
                  <a:schemeClr val="bg1"/>
                </a:solidFill>
              </a:rPr>
              <a:t> </a:t>
            </a:r>
            <a:r>
              <a:rPr lang="fr-FR" sz="5400" dirty="0">
                <a:solidFill>
                  <a:schemeClr val="bg1"/>
                </a:solidFill>
              </a:rPr>
              <a:t>»</a:t>
            </a:r>
            <a:endParaRPr lang="fr-FR" sz="6600" dirty="0">
              <a:solidFill>
                <a:schemeClr val="bg1"/>
              </a:solidFill>
            </a:endParaRPr>
          </a:p>
        </p:txBody>
      </p:sp>
      <p:pic>
        <p:nvPicPr>
          <p:cNvPr id="38" name="Image 37">
            <a:extLst>
              <a:ext uri="{FF2B5EF4-FFF2-40B4-BE49-F238E27FC236}">
                <a16:creationId xmlns:a16="http://schemas.microsoft.com/office/drawing/2014/main" id="{38CAF194-91C0-4F70-98B7-54EEDFA51CB2}"/>
              </a:ext>
            </a:extLst>
          </p:cNvPr>
          <p:cNvPicPr>
            <a:picLocks noChangeAspect="1"/>
          </p:cNvPicPr>
          <p:nvPr/>
        </p:nvPicPr>
        <p:blipFill>
          <a:blip r:embed="rId4"/>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E25050"/>
                </a:solidFill>
                <a:latin typeface="+mj-lt"/>
              </a:rPr>
              <a:t>Registre des traitements (DPR)</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1</a:t>
            </a:r>
            <a:endParaRPr lang="fr-FR" sz="1350" b="1" dirty="0">
              <a:solidFill>
                <a:schemeClr val="tx1"/>
              </a:solidFill>
              <a:cs typeface="Arial" charset="0"/>
            </a:endParaRPr>
          </a:p>
        </p:txBody>
      </p:sp>
      <p:sp>
        <p:nvSpPr>
          <p:cNvPr id="105" name="Rectangle 104">
            <a:extLst>
              <a:ext uri="{FF2B5EF4-FFF2-40B4-BE49-F238E27FC236}">
                <a16:creationId xmlns:a16="http://schemas.microsoft.com/office/drawing/2014/main" id="{841D91A9-3BF3-4D55-B161-BD64AF154454}"/>
              </a:ext>
            </a:extLst>
          </p:cNvPr>
          <p:cNvSpPr/>
          <p:nvPr/>
        </p:nvSpPr>
        <p:spPr>
          <a:xfrm>
            <a:off x="348325" y="915645"/>
            <a:ext cx="7992378" cy="584775"/>
          </a:xfrm>
          <a:prstGeom prst="rect">
            <a:avLst/>
          </a:prstGeom>
        </p:spPr>
        <p:txBody>
          <a:bodyPr wrap="square">
            <a:spAutoFit/>
          </a:bodyPr>
          <a:lstStyle/>
          <a:p>
            <a:pPr algn="ctr">
              <a:spcBef>
                <a:spcPts val="600"/>
              </a:spcBef>
              <a:spcAft>
                <a:spcPts val="1200"/>
              </a:spcAft>
              <a:buClr>
                <a:srgbClr val="6E6E87"/>
              </a:buClr>
            </a:pPr>
            <a:r>
              <a:rPr lang="fr-FR" sz="1600" b="1" i="1" dirty="0">
                <a:solidFill>
                  <a:schemeClr val="bg1"/>
                </a:solidFill>
                <a:latin typeface="Calibri" panose="020F0502020204030204" pitchFamily="34" charset="0"/>
              </a:rPr>
              <a:t>Chaque Responsable de traitement doit tenir un registre des activités de traitement sous sa responsabilité. </a:t>
            </a:r>
          </a:p>
        </p:txBody>
      </p:sp>
      <p:sp>
        <p:nvSpPr>
          <p:cNvPr id="39" name="Rectangle 38">
            <a:extLst>
              <a:ext uri="{FF2B5EF4-FFF2-40B4-BE49-F238E27FC236}">
                <a16:creationId xmlns:a16="http://schemas.microsoft.com/office/drawing/2014/main" id="{7C4BE2FC-E48D-4D4A-94EC-8F6B4CB657CD}"/>
              </a:ext>
            </a:extLst>
          </p:cNvPr>
          <p:cNvSpPr/>
          <p:nvPr/>
        </p:nvSpPr>
        <p:spPr>
          <a:xfrm>
            <a:off x="8600280" y="1239396"/>
            <a:ext cx="564578" cy="253916"/>
          </a:xfrm>
          <a:prstGeom prst="rect">
            <a:avLst/>
          </a:prstGeom>
        </p:spPr>
        <p:txBody>
          <a:bodyPr wrap="none">
            <a:spAutoFit/>
          </a:bodyPr>
          <a:lstStyle/>
          <a:p>
            <a:r>
              <a:rPr lang="fr-FR" sz="1050" b="1" dirty="0">
                <a:solidFill>
                  <a:schemeClr val="bg1"/>
                </a:solidFill>
                <a:latin typeface="Calibri" panose="020F0502020204030204" pitchFamily="34" charset="0"/>
              </a:rPr>
              <a:t>Art. 30</a:t>
            </a:r>
            <a:endParaRPr lang="fr-FR" sz="1050" dirty="0">
              <a:solidFill>
                <a:schemeClr val="bg1"/>
              </a:solidFill>
            </a:endParaRPr>
          </a:p>
        </p:txBody>
      </p:sp>
      <p:sp>
        <p:nvSpPr>
          <p:cNvPr id="36" name="ZoneTexte 35">
            <a:extLst>
              <a:ext uri="{FF2B5EF4-FFF2-40B4-BE49-F238E27FC236}">
                <a16:creationId xmlns:a16="http://schemas.microsoft.com/office/drawing/2014/main" id="{8E4F3145-89E4-405E-92C6-85AC9D4A54A4}"/>
              </a:ext>
            </a:extLst>
          </p:cNvPr>
          <p:cNvSpPr txBox="1"/>
          <p:nvPr/>
        </p:nvSpPr>
        <p:spPr>
          <a:xfrm>
            <a:off x="933025" y="4799003"/>
            <a:ext cx="5941602" cy="1420446"/>
          </a:xfrm>
          <a:prstGeom prst="rect">
            <a:avLst/>
          </a:prstGeom>
          <a:noFill/>
        </p:spPr>
        <p:txBody>
          <a:bodyPr wrap="square" rtlCol="0">
            <a:noAutofit/>
          </a:bodyPr>
          <a:lstStyle/>
          <a:p>
            <a:pPr>
              <a:spcAft>
                <a:spcPts val="300"/>
              </a:spcAft>
              <a:buClr>
                <a:srgbClr val="6E6E87"/>
              </a:buClr>
            </a:pPr>
            <a:r>
              <a:rPr lang="fr-FR" sz="1150" b="1" dirty="0">
                <a:solidFill>
                  <a:schemeClr val="bg2"/>
                </a:solidFill>
              </a:rPr>
              <a:t>Chef de projets</a:t>
            </a:r>
            <a:endParaRPr lang="fr-FR" sz="1150" b="1" dirty="0">
              <a:solidFill>
                <a:schemeClr val="bg2"/>
              </a:solidFill>
              <a:ea typeface="ＭＳ Ｐゴシック"/>
              <a:cs typeface="Arial"/>
            </a:endParaRPr>
          </a:p>
          <a:p>
            <a:pPr marL="171450" indent="-171450">
              <a:spcAft>
                <a:spcPts val="200"/>
              </a:spcAft>
              <a:buClr>
                <a:schemeClr val="bg2"/>
              </a:buClr>
              <a:buFont typeface="Wingdings" panose="05000000000000000000" pitchFamily="2" charset="2"/>
              <a:buChar char="§"/>
            </a:pPr>
            <a:r>
              <a:rPr lang="fr-FR" sz="1150" b="1" dirty="0"/>
              <a:t>Rassemble et transmet toutes les </a:t>
            </a:r>
            <a:r>
              <a:rPr lang="fr-FR" sz="1150" b="1" dirty="0">
                <a:hlinkClick r:id="rId5" action="ppaction://hlinksldjump"/>
              </a:rPr>
              <a:t>informations nécessaires </a:t>
            </a:r>
            <a:r>
              <a:rPr lang="fr-FR" sz="1150" dirty="0">
                <a:hlinkClick r:id="rId5" action="ppaction://hlinksldjump"/>
              </a:rPr>
              <a:t>au</a:t>
            </a:r>
            <a:r>
              <a:rPr lang="fr-FR" sz="1150" dirty="0"/>
              <a:t> </a:t>
            </a:r>
            <a:r>
              <a:rPr lang="fr-FR" sz="1150" dirty="0">
                <a:hlinkClick r:id="rId5" action="ppaction://hlinksldjump"/>
              </a:rPr>
              <a:t>renseignement et à l’actualisation du registre des traitements </a:t>
            </a:r>
            <a:r>
              <a:rPr lang="fr-FR" sz="1150" dirty="0"/>
              <a:t>et à l’instruction du PIA au </a:t>
            </a:r>
            <a:r>
              <a:rPr lang="fr-FR" sz="1150" b="1" dirty="0"/>
              <a:t>CDO </a:t>
            </a:r>
            <a:r>
              <a:rPr lang="fr-FR" sz="1150" b="1" dirty="0" err="1"/>
              <a:t>Analyst</a:t>
            </a:r>
            <a:r>
              <a:rPr lang="fr-FR" sz="1150" b="1" dirty="0"/>
              <a:t> de son DMO ou au Délégué opérationnel </a:t>
            </a:r>
            <a:r>
              <a:rPr lang="fr-FR" sz="1150" dirty="0"/>
              <a:t>du Responsable du traitement.</a:t>
            </a:r>
          </a:p>
          <a:p>
            <a:pPr marL="171450" indent="-171450">
              <a:spcAft>
                <a:spcPts val="200"/>
              </a:spcAft>
              <a:buClr>
                <a:schemeClr val="bg2"/>
              </a:buClr>
              <a:buFont typeface="Wingdings" panose="05000000000000000000" pitchFamily="2" charset="2"/>
              <a:buChar char="§"/>
            </a:pPr>
            <a:r>
              <a:rPr lang="fr-FR" sz="1150" b="1" dirty="0"/>
              <a:t>Le chef de projet bénéficie </a:t>
            </a:r>
            <a:r>
              <a:rPr lang="fr-FR" sz="1150" dirty="0"/>
              <a:t>donc </a:t>
            </a:r>
            <a:r>
              <a:rPr lang="fr-FR" sz="1150" b="1" dirty="0"/>
              <a:t>de l’assistance du CDO </a:t>
            </a:r>
            <a:r>
              <a:rPr lang="fr-FR" sz="1150" b="1" dirty="0" err="1"/>
              <a:t>Analyst</a:t>
            </a:r>
            <a:r>
              <a:rPr lang="fr-FR" sz="1150" b="1" dirty="0"/>
              <a:t> de son DMO ou du Délégué au RT, qui dispose d'un accès à l’outil et procède aux modifications éventuelles à apporter </a:t>
            </a:r>
            <a:r>
              <a:rPr lang="fr-FR" sz="1150" dirty="0"/>
              <a:t>au registre des traitements et aux PIA associés.</a:t>
            </a:r>
          </a:p>
          <a:p>
            <a:pPr>
              <a:spcAft>
                <a:spcPts val="200"/>
              </a:spcAft>
              <a:buClr>
                <a:schemeClr val="bg2"/>
              </a:buClr>
            </a:pPr>
            <a:r>
              <a:rPr lang="fr-FR" sz="1000" b="1" dirty="0"/>
              <a:t>A noter: </a:t>
            </a:r>
            <a:r>
              <a:rPr lang="fr-FR" sz="1000" dirty="0"/>
              <a:t>pour les projets avec un chef de projet Métier &amp; IT, ce travail doit être fait en concertation.</a:t>
            </a:r>
          </a:p>
        </p:txBody>
      </p:sp>
      <p:sp>
        <p:nvSpPr>
          <p:cNvPr id="40" name="ZoneTexte 39">
            <a:extLst>
              <a:ext uri="{FF2B5EF4-FFF2-40B4-BE49-F238E27FC236}">
                <a16:creationId xmlns:a16="http://schemas.microsoft.com/office/drawing/2014/main" id="{86D92AFD-BCC5-46EF-8F24-E6F1819C275B}"/>
              </a:ext>
            </a:extLst>
          </p:cNvPr>
          <p:cNvSpPr txBox="1"/>
          <p:nvPr/>
        </p:nvSpPr>
        <p:spPr>
          <a:xfrm>
            <a:off x="933012" y="2550927"/>
            <a:ext cx="5986518" cy="2392968"/>
          </a:xfrm>
          <a:prstGeom prst="rect">
            <a:avLst/>
          </a:prstGeom>
          <a:noFill/>
        </p:spPr>
        <p:txBody>
          <a:bodyPr wrap="square" rtlCol="0">
            <a:normAutofit lnSpcReduction="10000"/>
          </a:bodyPr>
          <a:lstStyle>
            <a:defPPr>
              <a:defRPr lang="fr-FR"/>
            </a:defPPr>
            <a:lvl1pPr>
              <a:buClr>
                <a:srgbClr val="6E6E87"/>
              </a:buClr>
              <a:defRPr sz="1200" b="1">
                <a:ea typeface="ＭＳ Ｐゴシック"/>
                <a:cs typeface="Arial"/>
              </a:defRPr>
            </a:lvl1pPr>
          </a:lstStyle>
          <a:p>
            <a:pPr>
              <a:spcAft>
                <a:spcPts val="300"/>
              </a:spcAft>
            </a:pPr>
            <a:r>
              <a:rPr lang="fr-FR" dirty="0">
                <a:solidFill>
                  <a:schemeClr val="accent5"/>
                </a:solidFill>
              </a:rPr>
              <a:t>Chief Data Officer ou délégué opérationnel nommé par le RT</a:t>
            </a:r>
          </a:p>
          <a:p>
            <a:pPr marL="171450" indent="-171450">
              <a:spcAft>
                <a:spcPts val="300"/>
              </a:spcAft>
              <a:buClr>
                <a:schemeClr val="accent5"/>
              </a:buClr>
              <a:buFont typeface="Wingdings" panose="05000000000000000000" pitchFamily="2" charset="2"/>
              <a:buChar char="§"/>
            </a:pPr>
            <a:r>
              <a:rPr lang="fr-FR" sz="1150" dirty="0"/>
              <a:t>Responsable de la validation du traitement des données et du PIA au nom du Responsable du traitement </a:t>
            </a:r>
            <a:r>
              <a:rPr lang="fr-FR" sz="1150" b="0" dirty="0"/>
              <a:t>lorsqu’une délégation est en place (Attention, il s’agit d'une délégation de nature opérationnelle, et non d'une délégation de responsabilité).</a:t>
            </a:r>
          </a:p>
          <a:p>
            <a:pPr marL="171450" indent="-171450">
              <a:spcAft>
                <a:spcPts val="600"/>
              </a:spcAft>
              <a:buClr>
                <a:schemeClr val="accent5"/>
              </a:buClr>
              <a:buFont typeface="Wingdings" panose="05000000000000000000" pitchFamily="2" charset="2"/>
              <a:buChar char="§"/>
            </a:pPr>
            <a:r>
              <a:rPr lang="fr-FR" sz="1150" i="1" dirty="0"/>
              <a:t>À noter : le</a:t>
            </a:r>
            <a:r>
              <a:rPr lang="fr-FR" i="1" dirty="0"/>
              <a:t> </a:t>
            </a:r>
            <a:r>
              <a:rPr lang="fr-FR" sz="1150" i="1" dirty="0"/>
              <a:t>Responsable de traitement demeure seul responsable de la validation du registre des traitements et de son contenu.</a:t>
            </a:r>
          </a:p>
          <a:p>
            <a:pPr>
              <a:spcAft>
                <a:spcPts val="300"/>
              </a:spcAft>
              <a:buClr>
                <a:schemeClr val="accent5"/>
              </a:buClr>
            </a:pPr>
            <a:r>
              <a:rPr lang="fr-FR" dirty="0">
                <a:solidFill>
                  <a:schemeClr val="accent5"/>
                </a:solidFill>
              </a:rPr>
              <a:t>Chief Data </a:t>
            </a:r>
            <a:r>
              <a:rPr lang="fr-FR" dirty="0" err="1">
                <a:solidFill>
                  <a:schemeClr val="accent5"/>
                </a:solidFill>
              </a:rPr>
              <a:t>Officer</a:t>
            </a:r>
            <a:r>
              <a:rPr lang="fr-FR" dirty="0">
                <a:solidFill>
                  <a:schemeClr val="accent5"/>
                </a:solidFill>
              </a:rPr>
              <a:t> </a:t>
            </a:r>
            <a:r>
              <a:rPr lang="fr-FR" dirty="0" err="1">
                <a:solidFill>
                  <a:schemeClr val="accent5"/>
                </a:solidFill>
              </a:rPr>
              <a:t>Analyst</a:t>
            </a:r>
            <a:r>
              <a:rPr lang="fr-FR" dirty="0">
                <a:solidFill>
                  <a:schemeClr val="accent5"/>
                </a:solidFill>
              </a:rPr>
              <a:t> ou équivalent</a:t>
            </a:r>
            <a:endParaRPr lang="fr-FR" b="0" dirty="0"/>
          </a:p>
          <a:p>
            <a:pPr marL="171450" indent="-171450">
              <a:spcAft>
                <a:spcPts val="200"/>
              </a:spcAft>
              <a:buClr>
                <a:schemeClr val="accent5"/>
              </a:buClr>
              <a:buFont typeface="Wingdings" panose="05000000000000000000" pitchFamily="2" charset="2"/>
              <a:buChar char="§"/>
            </a:pPr>
            <a:r>
              <a:rPr lang="fr-FR" sz="1150" dirty="0"/>
              <a:t>Point de contact pour le chef de projet.</a:t>
            </a:r>
          </a:p>
          <a:p>
            <a:pPr marL="171450" indent="-171450">
              <a:spcAft>
                <a:spcPts val="200"/>
              </a:spcAft>
              <a:buClr>
                <a:schemeClr val="accent5"/>
              </a:buClr>
              <a:buFont typeface="Wingdings" panose="05000000000000000000" pitchFamily="2" charset="2"/>
              <a:buChar char="§"/>
            </a:pPr>
            <a:r>
              <a:rPr lang="fr-FR" sz="1150" dirty="0"/>
              <a:t>Assiste le chef de projet lors de l’ajout ou l’actualisation d’un traitement dans le registre des traitements et pour demander la conduite d’une Étude l’impact sur la Vie Privée (PIA) si nécessaire.</a:t>
            </a:r>
          </a:p>
          <a:p>
            <a:pPr marL="171450" indent="-171450">
              <a:spcAft>
                <a:spcPts val="200"/>
              </a:spcAft>
              <a:buClr>
                <a:schemeClr val="accent5"/>
              </a:buClr>
              <a:buFont typeface="Wingdings" panose="05000000000000000000" pitchFamily="2" charset="2"/>
              <a:buChar char="§"/>
            </a:pPr>
            <a:r>
              <a:rPr lang="fr-FR" sz="1150" dirty="0"/>
              <a:t>Tient à jour le registre de traitement et la documentation du PIA.</a:t>
            </a:r>
          </a:p>
          <a:p>
            <a:pPr marL="171450" indent="-171450">
              <a:spcAft>
                <a:spcPts val="300"/>
              </a:spcAft>
              <a:buClr>
                <a:schemeClr val="accent5"/>
              </a:buClr>
              <a:buFont typeface="Wingdings" panose="05000000000000000000" pitchFamily="2" charset="2"/>
              <a:buChar char="§"/>
            </a:pPr>
            <a:endParaRPr lang="fr-FR" sz="1150" b="0" dirty="0"/>
          </a:p>
        </p:txBody>
      </p:sp>
      <p:sp>
        <p:nvSpPr>
          <p:cNvPr id="41" name="ZoneTexte 40">
            <a:extLst>
              <a:ext uri="{FF2B5EF4-FFF2-40B4-BE49-F238E27FC236}">
                <a16:creationId xmlns:a16="http://schemas.microsoft.com/office/drawing/2014/main" id="{9967F589-EECC-495B-A4BF-0D432BE0DEC4}"/>
              </a:ext>
            </a:extLst>
          </p:cNvPr>
          <p:cNvSpPr txBox="1"/>
          <p:nvPr/>
        </p:nvSpPr>
        <p:spPr>
          <a:xfrm>
            <a:off x="933013" y="1501074"/>
            <a:ext cx="6186480" cy="991822"/>
          </a:xfrm>
          <a:prstGeom prst="rect">
            <a:avLst/>
          </a:prstGeom>
          <a:noFill/>
        </p:spPr>
        <p:txBody>
          <a:bodyPr wrap="square" rtlCol="0">
            <a:normAutofit fontScale="92500" lnSpcReduction="10000"/>
          </a:bodyPr>
          <a:lstStyle>
            <a:defPPr>
              <a:defRPr lang="fr-FR"/>
            </a:defPPr>
            <a:lvl1pPr>
              <a:buClr>
                <a:srgbClr val="6E6E87"/>
              </a:buClr>
              <a:defRPr sz="1200" b="1">
                <a:ea typeface="ＭＳ Ｐゴシック"/>
                <a:cs typeface="Arial"/>
              </a:defRPr>
            </a:lvl1pPr>
          </a:lstStyle>
          <a:p>
            <a:pPr>
              <a:spcAft>
                <a:spcPts val="300"/>
              </a:spcAft>
            </a:pPr>
            <a:r>
              <a:rPr lang="fr-FR" sz="1300" dirty="0">
                <a:solidFill>
                  <a:schemeClr val="accent1">
                    <a:lumMod val="75000"/>
                  </a:schemeClr>
                </a:solidFill>
              </a:rPr>
              <a:t>Responsable du traitement</a:t>
            </a:r>
          </a:p>
          <a:p>
            <a:pPr marL="171450" indent="-171450">
              <a:spcAft>
                <a:spcPts val="200"/>
              </a:spcAft>
              <a:buClr>
                <a:schemeClr val="accent1">
                  <a:lumMod val="75000"/>
                </a:schemeClr>
              </a:buClr>
              <a:buFont typeface="Wingdings" panose="05000000000000000000" pitchFamily="2" charset="2"/>
              <a:buChar char="§"/>
            </a:pPr>
            <a:r>
              <a:rPr lang="fr-FR" sz="1150" dirty="0"/>
              <a:t>Responsable du contenu </a:t>
            </a:r>
            <a:r>
              <a:rPr lang="fr-FR" sz="1150" b="0" dirty="0"/>
              <a:t>du Registre de Traitement des données et du PIA.</a:t>
            </a:r>
          </a:p>
          <a:p>
            <a:pPr marL="171450" indent="-171450">
              <a:spcAft>
                <a:spcPts val="200"/>
              </a:spcAft>
              <a:buClr>
                <a:schemeClr val="accent1">
                  <a:lumMod val="75000"/>
                </a:schemeClr>
              </a:buClr>
              <a:buFont typeface="Wingdings" panose="05000000000000000000" pitchFamily="2" charset="2"/>
              <a:buChar char="§"/>
            </a:pPr>
            <a:r>
              <a:rPr lang="fr-FR" sz="1150" dirty="0"/>
              <a:t>Cette tâche fait généralement l’objet d'une délégation opérationnelle au CDO </a:t>
            </a:r>
            <a:r>
              <a:rPr lang="fr-FR" sz="1150" b="0" dirty="0"/>
              <a:t>ou à un Délégué Opérationnel.</a:t>
            </a:r>
          </a:p>
          <a:p>
            <a:pPr marL="171450" indent="-171450">
              <a:spcAft>
                <a:spcPts val="200"/>
              </a:spcAft>
              <a:buClr>
                <a:schemeClr val="accent1">
                  <a:lumMod val="75000"/>
                </a:schemeClr>
              </a:buClr>
              <a:buFont typeface="Wingdings" panose="05000000000000000000" pitchFamily="2" charset="2"/>
              <a:buChar char="§"/>
            </a:pPr>
            <a:r>
              <a:rPr lang="fr-FR" sz="1150" dirty="0"/>
              <a:t>Est le décisionnaire final mais engage sa responsabilité.</a:t>
            </a:r>
          </a:p>
        </p:txBody>
      </p:sp>
      <p:sp>
        <p:nvSpPr>
          <p:cNvPr id="42" name="ZoneTexte 41">
            <a:extLst>
              <a:ext uri="{FF2B5EF4-FFF2-40B4-BE49-F238E27FC236}">
                <a16:creationId xmlns:a16="http://schemas.microsoft.com/office/drawing/2014/main" id="{2D3C8242-A4E4-490B-AA23-77770AA63962}"/>
              </a:ext>
            </a:extLst>
          </p:cNvPr>
          <p:cNvSpPr txBox="1"/>
          <p:nvPr/>
        </p:nvSpPr>
        <p:spPr>
          <a:xfrm>
            <a:off x="6919530" y="2294023"/>
            <a:ext cx="2157309" cy="3737929"/>
          </a:xfrm>
          <a:prstGeom prst="rect">
            <a:avLst/>
          </a:prstGeom>
          <a:noFill/>
        </p:spPr>
        <p:txBody>
          <a:bodyPr wrap="square" rtlCol="0">
            <a:noAutofit/>
          </a:bodyPr>
          <a:lstStyle>
            <a:defPPr>
              <a:defRPr lang="fr-FR"/>
            </a:defPPr>
            <a:lvl1pPr>
              <a:buClr>
                <a:srgbClr val="6E6E87"/>
              </a:buClr>
              <a:defRPr sz="1200" b="1">
                <a:ea typeface="ＭＳ Ｐゴシック"/>
                <a:cs typeface="Arial"/>
              </a:defRPr>
            </a:lvl1pPr>
          </a:lstStyle>
          <a:p>
            <a:pPr lvl="0" algn="ctr">
              <a:buClrTx/>
            </a:pPr>
            <a:r>
              <a:rPr lang="fr-FR" dirty="0">
                <a:solidFill>
                  <a:srgbClr val="519BA5"/>
                </a:solidFill>
              </a:rPr>
              <a:t>Data Protection Officer ou Data Protection Correspondent</a:t>
            </a:r>
          </a:p>
          <a:p>
            <a:pPr lvl="0">
              <a:buClrTx/>
            </a:pPr>
            <a:endParaRPr lang="fr-FR" sz="1000" b="0" dirty="0">
              <a:solidFill>
                <a:prstClr val="black"/>
              </a:solidFill>
              <a:ea typeface="+mn-ea"/>
              <a:cs typeface="+mn-cs"/>
            </a:endParaRPr>
          </a:p>
          <a:p>
            <a:pPr lvl="0">
              <a:buClrTx/>
            </a:pPr>
            <a:r>
              <a:rPr lang="fr-FR" dirty="0">
                <a:solidFill>
                  <a:prstClr val="black"/>
                </a:solidFill>
              </a:rPr>
              <a:t>Registre des Traitements : </a:t>
            </a:r>
          </a:p>
          <a:p>
            <a:pPr marL="171450" lvl="0" indent="-171450">
              <a:buClr>
                <a:srgbClr val="519BA5"/>
              </a:buClr>
              <a:buFont typeface="Wingdings" panose="05000000000000000000" pitchFamily="2" charset="2"/>
              <a:buChar char="§"/>
            </a:pPr>
            <a:r>
              <a:rPr lang="fr-FR" sz="1150" b="0" dirty="0">
                <a:solidFill>
                  <a:prstClr val="black"/>
                </a:solidFill>
              </a:rPr>
              <a:t>Est disponible tout au long du processus de traitement des données pour fournir des conseils.</a:t>
            </a:r>
          </a:p>
          <a:p>
            <a:pPr lvl="0">
              <a:buClrTx/>
            </a:pPr>
            <a:endParaRPr lang="fr-FR" sz="1000" b="0" dirty="0">
              <a:solidFill>
                <a:prstClr val="black"/>
              </a:solidFill>
              <a:ea typeface="+mn-ea"/>
              <a:cs typeface="+mn-cs"/>
            </a:endParaRPr>
          </a:p>
          <a:p>
            <a:pPr>
              <a:buClrTx/>
            </a:pPr>
            <a:r>
              <a:rPr lang="fr-FR" dirty="0">
                <a:solidFill>
                  <a:prstClr val="black"/>
                </a:solidFill>
              </a:rPr>
              <a:t>PIA : </a:t>
            </a:r>
          </a:p>
          <a:p>
            <a:pPr marL="171450" lvl="0" indent="-171450">
              <a:buClr>
                <a:srgbClr val="519BA5"/>
              </a:buClr>
              <a:buFont typeface="Wingdings" panose="05000000000000000000" pitchFamily="2" charset="2"/>
              <a:buChar char="§"/>
            </a:pPr>
            <a:r>
              <a:rPr lang="fr-FR" sz="1150" b="0" dirty="0">
                <a:solidFill>
                  <a:prstClr val="black"/>
                </a:solidFill>
              </a:rPr>
              <a:t>Doit être consulté pour obtenir son avis formel à la fin du processus. </a:t>
            </a:r>
          </a:p>
          <a:p>
            <a:pPr marL="171450" lvl="0" indent="-171450">
              <a:buClr>
                <a:srgbClr val="519BA5"/>
              </a:buClr>
              <a:buFont typeface="Wingdings" panose="05000000000000000000" pitchFamily="2" charset="2"/>
              <a:buChar char="§"/>
            </a:pPr>
            <a:r>
              <a:rPr lang="fr-FR" sz="1150" b="0" dirty="0">
                <a:solidFill>
                  <a:prstClr val="black"/>
                </a:solidFill>
              </a:rPr>
              <a:t>En cas de risques résiduels élevés, il consulte, en accord avec le Responsable du traitement, l’autorité de protection des données (DPA « Data Protection </a:t>
            </a:r>
            <a:r>
              <a:rPr lang="fr-FR" sz="1150" b="0" dirty="0" err="1">
                <a:solidFill>
                  <a:prstClr val="black"/>
                </a:solidFill>
              </a:rPr>
              <a:t>Authority</a:t>
            </a:r>
            <a:r>
              <a:rPr lang="fr-FR" sz="1150" b="0" dirty="0">
                <a:solidFill>
                  <a:prstClr val="black"/>
                </a:solidFill>
              </a:rPr>
              <a:t> »).</a:t>
            </a:r>
          </a:p>
        </p:txBody>
      </p:sp>
      <p:grpSp>
        <p:nvGrpSpPr>
          <p:cNvPr id="45" name="Groupe 44">
            <a:extLst>
              <a:ext uri="{FF2B5EF4-FFF2-40B4-BE49-F238E27FC236}">
                <a16:creationId xmlns:a16="http://schemas.microsoft.com/office/drawing/2014/main" id="{49E37B0D-9E69-48F4-BA27-050E12D4FBB7}"/>
              </a:ext>
            </a:extLst>
          </p:cNvPr>
          <p:cNvGrpSpPr/>
          <p:nvPr/>
        </p:nvGrpSpPr>
        <p:grpSpPr>
          <a:xfrm>
            <a:off x="246443" y="3741388"/>
            <a:ext cx="603244" cy="620602"/>
            <a:chOff x="386749" y="5068115"/>
            <a:chExt cx="603244" cy="620602"/>
          </a:xfrm>
        </p:grpSpPr>
        <p:pic>
          <p:nvPicPr>
            <p:cNvPr id="46" name="Image 45">
              <a:extLst>
                <a:ext uri="{FF2B5EF4-FFF2-40B4-BE49-F238E27FC236}">
                  <a16:creationId xmlns:a16="http://schemas.microsoft.com/office/drawing/2014/main" id="{1316C799-7803-44E0-B18A-541AD6698976}"/>
                </a:ext>
              </a:extLst>
            </p:cNvPr>
            <p:cNvPicPr>
              <a:picLocks noChangeAspect="1"/>
            </p:cNvPicPr>
            <p:nvPr/>
          </p:nvPicPr>
          <p:blipFill>
            <a:blip r:embed="rId6"/>
            <a:stretch>
              <a:fillRect/>
            </a:stretch>
          </p:blipFill>
          <p:spPr>
            <a:xfrm>
              <a:off x="386749" y="5068115"/>
              <a:ext cx="540000" cy="540000"/>
            </a:xfrm>
            <a:prstGeom prst="rect">
              <a:avLst/>
            </a:prstGeom>
          </p:spPr>
        </p:pic>
        <p:pic>
          <p:nvPicPr>
            <p:cNvPr id="47" name="Image 46">
              <a:extLst>
                <a:ext uri="{FF2B5EF4-FFF2-40B4-BE49-F238E27FC236}">
                  <a16:creationId xmlns:a16="http://schemas.microsoft.com/office/drawing/2014/main" id="{7FD5B850-665D-42E0-8748-CA73FC2F96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993" y="5436717"/>
              <a:ext cx="252000" cy="252000"/>
            </a:xfrm>
            <a:prstGeom prst="rect">
              <a:avLst/>
            </a:prstGeom>
          </p:spPr>
        </p:pic>
      </p:grpSp>
      <p:grpSp>
        <p:nvGrpSpPr>
          <p:cNvPr id="48" name="Groupe 47">
            <a:extLst>
              <a:ext uri="{FF2B5EF4-FFF2-40B4-BE49-F238E27FC236}">
                <a16:creationId xmlns:a16="http://schemas.microsoft.com/office/drawing/2014/main" id="{05DBC80F-9A77-4BFC-919C-85F0B3096CFF}"/>
              </a:ext>
            </a:extLst>
          </p:cNvPr>
          <p:cNvGrpSpPr/>
          <p:nvPr/>
        </p:nvGrpSpPr>
        <p:grpSpPr>
          <a:xfrm>
            <a:off x="241512" y="2604522"/>
            <a:ext cx="603244" cy="680462"/>
            <a:chOff x="386749" y="2136442"/>
            <a:chExt cx="603244" cy="680462"/>
          </a:xfrm>
        </p:grpSpPr>
        <p:pic>
          <p:nvPicPr>
            <p:cNvPr id="49" name="Image 48">
              <a:extLst>
                <a:ext uri="{FF2B5EF4-FFF2-40B4-BE49-F238E27FC236}">
                  <a16:creationId xmlns:a16="http://schemas.microsoft.com/office/drawing/2014/main" id="{673900EA-E217-4D57-AA03-EC9CCA892C0C}"/>
                </a:ext>
              </a:extLst>
            </p:cNvPr>
            <p:cNvPicPr>
              <a:picLocks noChangeAspect="1"/>
            </p:cNvPicPr>
            <p:nvPr/>
          </p:nvPicPr>
          <p:blipFill>
            <a:blip r:embed="rId8"/>
            <a:stretch>
              <a:fillRect/>
            </a:stretch>
          </p:blipFill>
          <p:spPr>
            <a:xfrm>
              <a:off x="386749" y="2136442"/>
              <a:ext cx="540000" cy="540000"/>
            </a:xfrm>
            <a:prstGeom prst="rect">
              <a:avLst/>
            </a:prstGeom>
          </p:spPr>
        </p:pic>
        <p:pic>
          <p:nvPicPr>
            <p:cNvPr id="50" name="Image 49">
              <a:extLst>
                <a:ext uri="{FF2B5EF4-FFF2-40B4-BE49-F238E27FC236}">
                  <a16:creationId xmlns:a16="http://schemas.microsoft.com/office/drawing/2014/main" id="{D63C09B2-C4F4-4210-8DDC-7AAFE2F83891}"/>
                </a:ext>
              </a:extLst>
            </p:cNvPr>
            <p:cNvPicPr>
              <a:picLocks noChangeAspect="1"/>
            </p:cNvPicPr>
            <p:nvPr/>
          </p:nvPicPr>
          <p:blipFill>
            <a:blip r:embed="rId9"/>
            <a:stretch>
              <a:fillRect/>
            </a:stretch>
          </p:blipFill>
          <p:spPr>
            <a:xfrm>
              <a:off x="737993" y="2564904"/>
              <a:ext cx="252000" cy="252000"/>
            </a:xfrm>
            <a:prstGeom prst="rect">
              <a:avLst/>
            </a:prstGeom>
          </p:spPr>
        </p:pic>
      </p:grpSp>
      <p:sp>
        <p:nvSpPr>
          <p:cNvPr id="52" name="Flèche : bas 51">
            <a:extLst>
              <a:ext uri="{FF2B5EF4-FFF2-40B4-BE49-F238E27FC236}">
                <a16:creationId xmlns:a16="http://schemas.microsoft.com/office/drawing/2014/main" id="{20D9E6EF-BB4A-48B0-A9E1-0330F16D742E}"/>
              </a:ext>
            </a:extLst>
          </p:cNvPr>
          <p:cNvSpPr/>
          <p:nvPr/>
        </p:nvSpPr>
        <p:spPr>
          <a:xfrm rot="10800000">
            <a:off x="13781" y="1643845"/>
            <a:ext cx="202724" cy="4674154"/>
          </a:xfrm>
          <a:prstGeom prst="downArrow">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53" name="Rectangle 52">
            <a:extLst>
              <a:ext uri="{FF2B5EF4-FFF2-40B4-BE49-F238E27FC236}">
                <a16:creationId xmlns:a16="http://schemas.microsoft.com/office/drawing/2014/main" id="{FD07BF1C-D6A8-44B3-85A2-260BCBBE9F3F}"/>
              </a:ext>
            </a:extLst>
          </p:cNvPr>
          <p:cNvSpPr/>
          <p:nvPr/>
        </p:nvSpPr>
        <p:spPr bwMode="auto">
          <a:xfrm>
            <a:off x="6972911" y="1643845"/>
            <a:ext cx="2003911" cy="4674155"/>
          </a:xfrm>
          <a:prstGeom prst="rect">
            <a:avLst/>
          </a:prstGeom>
          <a:noFill/>
          <a:ln w="9525" cap="flat" cmpd="sng" algn="ctr">
            <a:solidFill>
              <a:srgbClr val="45B39C"/>
            </a:solidFill>
            <a:prstDash val="dash"/>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54" name="Image 53">
            <a:extLst>
              <a:ext uri="{FF2B5EF4-FFF2-40B4-BE49-F238E27FC236}">
                <a16:creationId xmlns:a16="http://schemas.microsoft.com/office/drawing/2014/main" id="{ACCB7321-C885-4D9A-A211-C7CC263940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41211" y="1737834"/>
            <a:ext cx="462200" cy="462200"/>
          </a:xfrm>
          <a:prstGeom prst="rect">
            <a:avLst/>
          </a:prstGeom>
        </p:spPr>
      </p:pic>
      <p:pic>
        <p:nvPicPr>
          <p:cNvPr id="55" name="Image 54">
            <a:extLst>
              <a:ext uri="{FF2B5EF4-FFF2-40B4-BE49-F238E27FC236}">
                <a16:creationId xmlns:a16="http://schemas.microsoft.com/office/drawing/2014/main" id="{34F33A6B-67AD-4AA9-9AC8-D5D9EE9431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365" y="1616750"/>
            <a:ext cx="612000" cy="612000"/>
          </a:xfrm>
          <a:prstGeom prst="rect">
            <a:avLst/>
          </a:prstGeom>
        </p:spPr>
      </p:pic>
      <p:pic>
        <p:nvPicPr>
          <p:cNvPr id="56" name="Image 55">
            <a:extLst>
              <a:ext uri="{FF2B5EF4-FFF2-40B4-BE49-F238E27FC236}">
                <a16:creationId xmlns:a16="http://schemas.microsoft.com/office/drawing/2014/main" id="{91D028BE-7A6B-4BFA-9D06-54ED711A0C1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3971" y="3320988"/>
            <a:ext cx="251968" cy="251968"/>
          </a:xfrm>
          <a:prstGeom prst="rect">
            <a:avLst/>
          </a:prstGeom>
        </p:spPr>
      </p:pic>
      <p:sp>
        <p:nvSpPr>
          <p:cNvPr id="58" name="Rectangle 57">
            <a:extLst>
              <a:ext uri="{FF2B5EF4-FFF2-40B4-BE49-F238E27FC236}">
                <a16:creationId xmlns:a16="http://schemas.microsoft.com/office/drawing/2014/main" id="{BA61CA4B-802B-4723-96AC-ECF84FC4844B}"/>
              </a:ext>
            </a:extLst>
          </p:cNvPr>
          <p:cNvSpPr/>
          <p:nvPr/>
        </p:nvSpPr>
        <p:spPr bwMode="auto">
          <a:xfrm>
            <a:off x="221672" y="4810086"/>
            <a:ext cx="6594631" cy="1507913"/>
          </a:xfrm>
          <a:prstGeom prst="rect">
            <a:avLst/>
          </a:prstGeom>
          <a:noFill/>
          <a:ln w="9525" cap="flat" cmpd="sng" algn="ctr">
            <a:solidFill>
              <a:schemeClr val="bg2"/>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59" name="Image 58">
            <a:extLst>
              <a:ext uri="{FF2B5EF4-FFF2-40B4-BE49-F238E27FC236}">
                <a16:creationId xmlns:a16="http://schemas.microsoft.com/office/drawing/2014/main" id="{CA4849CB-7CF5-4A43-A2D8-3F3DEE99C704}"/>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8745848" y="996541"/>
            <a:ext cx="268123" cy="268123"/>
          </a:xfrm>
          <a:prstGeom prst="rect">
            <a:avLst/>
          </a:prstGeom>
        </p:spPr>
      </p:pic>
      <p:pic>
        <p:nvPicPr>
          <p:cNvPr id="28" name="Image 27">
            <a:extLst>
              <a:ext uri="{FF2B5EF4-FFF2-40B4-BE49-F238E27FC236}">
                <a16:creationId xmlns:a16="http://schemas.microsoft.com/office/drawing/2014/main" id="{79D833D5-F6BD-4E7F-96C2-309BBD139A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5237" y="5030674"/>
            <a:ext cx="505830" cy="505830"/>
          </a:xfrm>
          <a:prstGeom prst="rect">
            <a:avLst/>
          </a:prstGeom>
        </p:spPr>
      </p:pic>
    </p:spTree>
    <p:extLst>
      <p:ext uri="{BB962C8B-B14F-4D97-AF65-F5344CB8AC3E}">
        <p14:creationId xmlns:p14="http://schemas.microsoft.com/office/powerpoint/2010/main" val="426743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38CAF194-91C0-4F70-98B7-54EEDFA51CB2}"/>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E25050"/>
                </a:solidFill>
                <a:latin typeface="+mj-lt"/>
              </a:rPr>
              <a:t>Registre des traitements (DPR)</a:t>
            </a:r>
          </a:p>
        </p:txBody>
      </p:sp>
      <p:graphicFrame>
        <p:nvGraphicFramePr>
          <p:cNvPr id="28" name="Table 84">
            <a:extLst>
              <a:ext uri="{FF2B5EF4-FFF2-40B4-BE49-F238E27FC236}">
                <a16:creationId xmlns:a16="http://schemas.microsoft.com/office/drawing/2014/main" id="{591C39E6-01BF-409B-A02D-2DB9B5C5D8D7}"/>
              </a:ext>
            </a:extLst>
          </p:cNvPr>
          <p:cNvGraphicFramePr>
            <a:graphicFrameLocks noGrp="1"/>
          </p:cNvGraphicFramePr>
          <p:nvPr>
            <p:extLst>
              <p:ext uri="{D42A27DB-BD31-4B8C-83A1-F6EECF244321}">
                <p14:modId xmlns:p14="http://schemas.microsoft.com/office/powerpoint/2010/main" val="673691917"/>
              </p:ext>
            </p:extLst>
          </p:nvPr>
        </p:nvGraphicFramePr>
        <p:xfrm>
          <a:off x="179512" y="800708"/>
          <a:ext cx="8784976" cy="5602800"/>
        </p:xfrm>
        <a:graphic>
          <a:graphicData uri="http://schemas.openxmlformats.org/drawingml/2006/table">
            <a:tbl>
              <a:tblPr firstRow="1"/>
              <a:tblGrid>
                <a:gridCol w="3153581">
                  <a:extLst>
                    <a:ext uri="{9D8B030D-6E8A-4147-A177-3AD203B41FA5}">
                      <a16:colId xmlns:a16="http://schemas.microsoft.com/office/drawing/2014/main" val="20000"/>
                    </a:ext>
                  </a:extLst>
                </a:gridCol>
                <a:gridCol w="1238907">
                  <a:extLst>
                    <a:ext uri="{9D8B030D-6E8A-4147-A177-3AD203B41FA5}">
                      <a16:colId xmlns:a16="http://schemas.microsoft.com/office/drawing/2014/main" val="20001"/>
                    </a:ext>
                  </a:extLst>
                </a:gridCol>
                <a:gridCol w="1238907">
                  <a:extLst>
                    <a:ext uri="{9D8B030D-6E8A-4147-A177-3AD203B41FA5}">
                      <a16:colId xmlns:a16="http://schemas.microsoft.com/office/drawing/2014/main" val="1055181227"/>
                    </a:ext>
                  </a:extLst>
                </a:gridCol>
                <a:gridCol w="1126279">
                  <a:extLst>
                    <a:ext uri="{9D8B030D-6E8A-4147-A177-3AD203B41FA5}">
                      <a16:colId xmlns:a16="http://schemas.microsoft.com/office/drawing/2014/main" val="2686344696"/>
                    </a:ext>
                  </a:extLst>
                </a:gridCol>
                <a:gridCol w="1126279">
                  <a:extLst>
                    <a:ext uri="{9D8B030D-6E8A-4147-A177-3AD203B41FA5}">
                      <a16:colId xmlns:a16="http://schemas.microsoft.com/office/drawing/2014/main" val="20002"/>
                    </a:ext>
                  </a:extLst>
                </a:gridCol>
                <a:gridCol w="901023">
                  <a:extLst>
                    <a:ext uri="{9D8B030D-6E8A-4147-A177-3AD203B41FA5}">
                      <a16:colId xmlns:a16="http://schemas.microsoft.com/office/drawing/2014/main" val="20004"/>
                    </a:ext>
                  </a:extLst>
                </a:gridCol>
              </a:tblGrid>
              <a:tr h="262409">
                <a:tc rowSpan="2">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ctr"/>
                      <a:r>
                        <a:rPr lang="fr-FR" sz="1400" b="1" dirty="0">
                          <a:solidFill>
                            <a:schemeClr val="bg1"/>
                          </a:solidFill>
                          <a:latin typeface="Calibri" panose="020F0502020204030204" pitchFamily="34" charset="0"/>
                        </a:rPr>
                        <a:t>Process</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E15050"/>
                    </a:solidFill>
                  </a:tcPr>
                </a:tc>
                <a:tc gridSpan="5">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1" noProof="0" dirty="0">
                          <a:solidFill>
                            <a:schemeClr val="bg1"/>
                          </a:solidFill>
                          <a:latin typeface="Calibri" panose="020F0502020204030204" pitchFamily="34" charset="0"/>
                        </a:rPr>
                        <a:t>Parties prenantes</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E15050"/>
                    </a:solidFill>
                  </a:tcPr>
                </a:tc>
                <a:tc hMerge="1">
                  <a:txBody>
                    <a:bodyPr/>
                    <a:lstStyle/>
                    <a:p>
                      <a:endParaRPr lang="en-US"/>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noProof="0" dirty="0">
                        <a:solidFill>
                          <a:srgbClr val="000000"/>
                        </a:solidFill>
                        <a:latin typeface="Calibri" panose="020F0502020204030204" pitchFamily="34" charset="0"/>
                      </a:endParaRP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noProof="0" dirty="0">
                        <a:solidFill>
                          <a:srgbClr val="000000"/>
                        </a:solidFill>
                        <a:latin typeface="Calibri" panose="020F0502020204030204" pitchFamily="34" charset="0"/>
                      </a:endParaRP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10000"/>
                  </a:ext>
                </a:extLst>
              </a:tr>
              <a:tr h="541785">
                <a:tc vMerge="1">
                  <a:txBody>
                    <a:bodyPr/>
                    <a:lstStyle/>
                    <a:p>
                      <a:pPr algn="ctr"/>
                      <a:endParaRPr lang="en-US" sz="1200" b="1" dirty="0">
                        <a:solidFill>
                          <a:schemeClr val="bg1"/>
                        </a:solidFill>
                        <a:latin typeface="Calibri" panose="020F0502020204030204" pitchFamily="34" charset="0"/>
                      </a:endParaRPr>
                    </a:p>
                  </a:txBody>
                  <a:tcP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1" i="0" noProof="0" dirty="0">
                          <a:solidFill>
                            <a:schemeClr val="bg2"/>
                          </a:solidFill>
                          <a:latin typeface="Calibri" panose="020F0502020204030204" pitchFamily="34" charset="0"/>
                        </a:rPr>
                        <a:t>Chef de projet</a:t>
                      </a:r>
                    </a:p>
                  </a:txBody>
                  <a:tcPr anchor="b">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rgbClr val="000000"/>
                          </a:solidFill>
                          <a:latin typeface="Calibri" panose="020F0502020204030204" pitchFamily="34" charset="0"/>
                        </a:rPr>
                        <a:t>CDO </a:t>
                      </a:r>
                      <a:r>
                        <a:rPr lang="fr-FR" sz="900" b="1" i="0" noProof="0" dirty="0" err="1">
                          <a:solidFill>
                            <a:srgbClr val="000000"/>
                          </a:solidFill>
                          <a:latin typeface="Calibri" panose="020F0502020204030204" pitchFamily="34" charset="0"/>
                        </a:rPr>
                        <a:t>Analyst</a:t>
                      </a:r>
                      <a:r>
                        <a:rPr lang="fr-FR" sz="900" b="1" i="0" noProof="0" dirty="0">
                          <a:solidFill>
                            <a:srgbClr val="000000"/>
                          </a:solidFill>
                          <a:latin typeface="Calibri" panose="020F0502020204030204" pitchFamily="34" charset="0"/>
                        </a:rPr>
                        <a:t> ou équivalent</a:t>
                      </a:r>
                    </a:p>
                  </a:txBody>
                  <a:tcPr anchor="b">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rgbClr val="000000"/>
                          </a:solidFill>
                          <a:latin typeface="Calibri" panose="020F0502020204030204" pitchFamily="34" charset="0"/>
                        </a:rPr>
                        <a:t>CDO ou </a:t>
                      </a:r>
                    </a:p>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rgbClr val="000000"/>
                          </a:solidFill>
                          <a:latin typeface="Calibri" panose="020F0502020204030204" pitchFamily="34" charset="0"/>
                        </a:rPr>
                        <a:t>Délégué au RT</a:t>
                      </a:r>
                    </a:p>
                  </a:txBody>
                  <a:tcPr anchor="b">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rgbClr val="000000"/>
                          </a:solidFill>
                          <a:latin typeface="Calibri" panose="020F0502020204030204" pitchFamily="34" charset="0"/>
                        </a:rPr>
                        <a:t>DPO ou DPC</a:t>
                      </a:r>
                    </a:p>
                  </a:txBody>
                  <a:tcPr anchor="b">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b="1" i="0" noProof="0" dirty="0">
                          <a:solidFill>
                            <a:srgbClr val="000000"/>
                          </a:solidFill>
                          <a:latin typeface="Calibri" panose="020F0502020204030204" pitchFamily="34" charset="0"/>
                        </a:rPr>
                        <a:t>Expert</a:t>
                      </a:r>
                    </a:p>
                  </a:txBody>
                  <a:tcPr anchor="b">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a:r>
                        <a:rPr lang="fr-FR" sz="800" kern="1200" noProof="0" dirty="0">
                          <a:solidFill>
                            <a:srgbClr val="000000"/>
                          </a:solidFill>
                          <a:latin typeface="Calibri" panose="020F0502020204030204" pitchFamily="34" charset="0"/>
                        </a:rPr>
                        <a:t>1. Le traitement porte-t-il sur des données à caractère personnel ?</a:t>
                      </a:r>
                      <a:endParaRPr lang="fr-FR" sz="800" kern="1200" dirty="0">
                        <a:solidFill>
                          <a:srgbClr val="000000"/>
                        </a:solidFill>
                        <a:latin typeface="Calibri" panose="020F0502020204030204" pitchFamily="34" charset="0"/>
                        <a:ea typeface="+mn-ea"/>
                        <a:cs typeface="+mn-cs"/>
                      </a:endParaRP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800" kern="1200" noProof="0" dirty="0">
                          <a:solidFill>
                            <a:srgbClr val="000000"/>
                          </a:solidFill>
                          <a:latin typeface="Calibri" panose="020F0502020204030204" pitchFamily="34" charset="0"/>
                        </a:rPr>
                        <a:t>2. </a:t>
                      </a:r>
                      <a:r>
                        <a:rPr lang="fr-FR" sz="800" kern="1200" dirty="0">
                          <a:solidFill>
                            <a:srgbClr val="000000"/>
                          </a:solidFill>
                          <a:latin typeface="Calibri" panose="020F0502020204030204" pitchFamily="34" charset="0"/>
                        </a:rPr>
                        <a:t>Le traitement figure-t-il dans le DPR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800" kern="1200" noProof="0" dirty="0">
                          <a:solidFill>
                            <a:srgbClr val="000000"/>
                          </a:solidFill>
                          <a:latin typeface="Calibri" panose="020F0502020204030204" pitchFamily="34" charset="0"/>
                        </a:rPr>
                        <a:t>3. </a:t>
                      </a:r>
                      <a:r>
                        <a:rPr lang="fr-FR" sz="800" kern="1200" dirty="0">
                          <a:solidFill>
                            <a:srgbClr val="000000"/>
                          </a:solidFill>
                          <a:latin typeface="Calibri" panose="020F0502020204030204" pitchFamily="34" charset="0"/>
                        </a:rPr>
                        <a:t>Le traitement est-il à jour dans le DPR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noProof="0" dirty="0">
                          <a:solidFill>
                            <a:srgbClr val="000000"/>
                          </a:solidFill>
                          <a:latin typeface="Calibri" panose="020F0502020204030204" pitchFamily="34" charset="0"/>
                        </a:rPr>
                        <a:t>4. </a:t>
                      </a:r>
                      <a:r>
                        <a:rPr lang="fr-FR" sz="800" kern="1200" dirty="0">
                          <a:solidFill>
                            <a:srgbClr val="000000"/>
                          </a:solidFill>
                          <a:latin typeface="Calibri" panose="020F0502020204030204" pitchFamily="34" charset="0"/>
                        </a:rPr>
                        <a:t>Remplir ou mettre à jour le formulaire DPR</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800" kern="1200" noProof="0" dirty="0">
                          <a:solidFill>
                            <a:srgbClr val="000000"/>
                          </a:solidFill>
                          <a:latin typeface="Calibri" panose="020F0502020204030204" pitchFamily="34" charset="0"/>
                        </a:rPr>
                        <a:t>5. </a:t>
                      </a:r>
                      <a:r>
                        <a:rPr lang="fr-FR" sz="800" kern="1200" dirty="0">
                          <a:solidFill>
                            <a:srgbClr val="000000"/>
                          </a:solidFill>
                          <a:latin typeface="Calibri" panose="020F0502020204030204" pitchFamily="34" charset="0"/>
                        </a:rPr>
                        <a:t>Est-il nécessaire de conduire ou d’actualiser un PIA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800" b="1" noProof="0" dirty="0">
                        <a:solidFill>
                          <a:schemeClr val="bg2"/>
                        </a:solidFill>
                        <a:latin typeface="Calibri" panose="020F0502020204030204" pitchFamily="34" charset="0"/>
                      </a:endParaRP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800" noProof="0" dirty="0">
                        <a:solidFill>
                          <a:srgbClr val="000000"/>
                        </a:solidFill>
                        <a:latin typeface="Calibri" panose="020F0502020204030204" pitchFamily="34" charset="0"/>
                      </a:endParaRPr>
                    </a:p>
                  </a:txBody>
                  <a:tcPr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800" noProof="0" dirty="0">
                        <a:solidFill>
                          <a:srgbClr val="000000"/>
                        </a:solidFill>
                        <a:latin typeface="Calibri" panose="020F0502020204030204" pitchFamily="34" charset="0"/>
                      </a:endParaRPr>
                    </a:p>
                  </a:txBody>
                  <a:tcPr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800" noProof="0" dirty="0">
                        <a:solidFill>
                          <a:srgbClr val="000000"/>
                        </a:solidFill>
                        <a:latin typeface="Calibri" panose="020F0502020204030204" pitchFamily="34" charset="0"/>
                      </a:endParaRPr>
                    </a:p>
                  </a:txBody>
                  <a:tcPr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GB" sz="800" noProof="0" dirty="0">
                        <a:solidFill>
                          <a:srgbClr val="000000"/>
                        </a:solidFill>
                        <a:latin typeface="Calibri" panose="020F0502020204030204" pitchFamily="34" charset="0"/>
                      </a:endParaRPr>
                    </a:p>
                  </a:txBody>
                  <a:tcPr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800" kern="1200" dirty="0">
                          <a:solidFill>
                            <a:srgbClr val="000000"/>
                          </a:solidFill>
                          <a:latin typeface="Calibri" panose="020F0502020204030204" pitchFamily="34" charset="0"/>
                        </a:rPr>
                        <a:t>6. Le traitement est-il validé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550699"/>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800" kern="1200" dirty="0">
                          <a:solidFill>
                            <a:srgbClr val="000000"/>
                          </a:solidFill>
                          <a:latin typeface="Calibri" panose="020F0502020204030204" pitchFamily="34" charset="0"/>
                        </a:rPr>
                        <a:t>7. Est-il possible de joindre des normes simplifiées couvrant l'étendue du PIA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1477"/>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8. Pré- et post-recommandation standard</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69576"/>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9. Contexte et principes fondateurs</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3046048"/>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10. Évaluation des risques</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370344"/>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11. Panorama et cartographie des risques</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5946522"/>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12. Plan d’action et évaluation du degré de sensibilité du traitement</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8870639"/>
                  </a:ext>
                </a:extLst>
              </a:tr>
              <a:tr h="220630">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13. Évaluation du risque résiduel</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4395425"/>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fr-FR" sz="800" kern="1200" dirty="0">
                          <a:solidFill>
                            <a:srgbClr val="000000"/>
                          </a:solidFill>
                          <a:latin typeface="Calibri" panose="020F0502020204030204" pitchFamily="34" charset="0"/>
                          <a:ea typeface="ＭＳ Ｐゴシック"/>
                          <a:cs typeface="Arial"/>
                        </a:rPr>
                        <a:t>14. Y a-t-il encore un </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risque</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résiduel</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et celui-ci peut-il être atténué ?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kern="1200" noProof="0" dirty="0">
                          <a:solidFill>
                            <a:schemeClr val="bg2"/>
                          </a:solidFill>
                          <a:latin typeface="Calibri" panose="020F0502020204030204" pitchFamily="34" charset="0"/>
                          <a:ea typeface="ＭＳ Ｐゴシック"/>
                          <a:cs typeface="Arial"/>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33016"/>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algn="l" fontAlgn="base">
                        <a:spcBef>
                          <a:spcPct val="0"/>
                        </a:spcBef>
                        <a:spcAft>
                          <a:spcPct val="0"/>
                        </a:spcAft>
                      </a:pPr>
                      <a:r>
                        <a:rPr lang="fr-FR" sz="800" kern="1200" dirty="0">
                          <a:solidFill>
                            <a:srgbClr val="000000"/>
                          </a:solidFill>
                          <a:latin typeface="Calibri" panose="020F0502020204030204" pitchFamily="34" charset="0"/>
                        </a:rPr>
                        <a:t>15. Pré- et post-recommandation spécifique</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6851622"/>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fr-FR" sz="800" kern="1200" dirty="0">
                          <a:solidFill>
                            <a:srgbClr val="000000"/>
                          </a:solidFill>
                          <a:latin typeface="Calibri" panose="020F0502020204030204" pitchFamily="34" charset="0"/>
                        </a:rPr>
                        <a:t>16. </a:t>
                      </a:r>
                      <a:r>
                        <a:rPr lang="fr-FR" sz="800" kern="1200" dirty="0">
                          <a:solidFill>
                            <a:srgbClr val="000000"/>
                          </a:solidFill>
                          <a:latin typeface="Calibri" panose="020F0502020204030204" pitchFamily="34" charset="0"/>
                          <a:ea typeface="ＭＳ Ｐゴシック"/>
                          <a:cs typeface="Arial"/>
                        </a:rPr>
                        <a:t>Le traitement</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peut-il être</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validé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I</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5089891"/>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fr-FR" sz="800" kern="1200" dirty="0">
                          <a:solidFill>
                            <a:srgbClr val="000000"/>
                          </a:solidFill>
                          <a:latin typeface="Calibri" panose="020F0502020204030204" pitchFamily="34" charset="0"/>
                        </a:rPr>
                        <a:t>17. </a:t>
                      </a:r>
                      <a:r>
                        <a:rPr lang="fr-FR" sz="800" kern="1200" dirty="0">
                          <a:solidFill>
                            <a:srgbClr val="000000"/>
                          </a:solidFill>
                          <a:latin typeface="Calibri" panose="020F0502020204030204" pitchFamily="34" charset="0"/>
                          <a:ea typeface="ＭＳ Ｐゴシック"/>
                          <a:cs typeface="Arial"/>
                        </a:rPr>
                        <a:t>Concernant les</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risques,</a:t>
                      </a:r>
                      <a:r>
                        <a:rPr sz="800" kern="1200" dirty="0">
                          <a:solidFill>
                            <a:srgbClr val="000000"/>
                          </a:solidFill>
                          <a:latin typeface="Calibri" panose="020F0502020204030204" pitchFamily="34" charset="0"/>
                          <a:ea typeface="ＭＳ Ｐゴシック"/>
                          <a:cs typeface="Arial"/>
                        </a:rPr>
                        <a:t> </a:t>
                      </a:r>
                      <a:r>
                        <a:rPr lang="fr-FR" sz="800" kern="1200" dirty="0">
                          <a:solidFill>
                            <a:srgbClr val="000000"/>
                          </a:solidFill>
                          <a:latin typeface="Calibri" panose="020F0502020204030204" pitchFamily="34" charset="0"/>
                          <a:ea typeface="ＭＳ Ｐゴシック"/>
                          <a:cs typeface="Arial"/>
                        </a:rPr>
                        <a:t>une consultation de la DPA est-elle nécessaire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C</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I</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180774"/>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fr-FR" sz="800" kern="1200" dirty="0">
                          <a:solidFill>
                            <a:srgbClr val="000000"/>
                          </a:solidFill>
                          <a:latin typeface="Calibri" panose="020F0502020204030204" pitchFamily="34" charset="0"/>
                        </a:rPr>
                        <a:t>18. </a:t>
                      </a:r>
                      <a:r>
                        <a:rPr lang="fr-FR" sz="800" kern="1200" dirty="0">
                          <a:solidFill>
                            <a:srgbClr val="000000"/>
                          </a:solidFill>
                          <a:latin typeface="Calibri" panose="020F0502020204030204" pitchFamily="34" charset="0"/>
                          <a:ea typeface="ＭＳ Ｐゴシック"/>
                          <a:cs typeface="Arial"/>
                        </a:rPr>
                        <a:t>Une consultation de la DPA est-elle nécessaire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6073056"/>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fr-FR" sz="800" kern="1200" dirty="0">
                          <a:solidFill>
                            <a:srgbClr val="000000"/>
                          </a:solidFill>
                          <a:latin typeface="Calibri" panose="020F0502020204030204" pitchFamily="34" charset="0"/>
                        </a:rPr>
                        <a:t>19. Consultation de la DPA</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084024"/>
                  </a:ext>
                </a:extLst>
              </a:tr>
              <a:tr h="229848">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fr-FR" sz="800" kern="1200" dirty="0">
                          <a:solidFill>
                            <a:srgbClr val="000000"/>
                          </a:solidFill>
                          <a:latin typeface="Calibri" panose="020F0502020204030204" pitchFamily="34" charset="0"/>
                        </a:rPr>
                        <a:t>20. La DPA donne-t-elle sa validation ?</a:t>
                      </a:r>
                    </a:p>
                  </a:txBody>
                  <a:tcP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b="1" noProof="0" dirty="0">
                          <a:solidFill>
                            <a:schemeClr val="bg2"/>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R</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ＭＳ Ｐゴシック"/>
                          <a:cs typeface="Arial"/>
                        </a:defRPr>
                      </a:lvl1pPr>
                      <a:lvl2pPr marL="457200" algn="l" defTabSz="914400" rtl="0" eaLnBrk="1" latinLnBrk="0" hangingPunct="1">
                        <a:defRPr sz="1800" kern="1200">
                          <a:solidFill>
                            <a:schemeClr val="tx1"/>
                          </a:solidFill>
                          <a:latin typeface="Arial"/>
                          <a:ea typeface="ＭＳ Ｐゴシック"/>
                          <a:cs typeface="Arial"/>
                        </a:defRPr>
                      </a:lvl2pPr>
                      <a:lvl3pPr marL="914400" algn="l" defTabSz="914400" rtl="0" eaLnBrk="1" latinLnBrk="0" hangingPunct="1">
                        <a:defRPr sz="1800" kern="1200">
                          <a:solidFill>
                            <a:schemeClr val="tx1"/>
                          </a:solidFill>
                          <a:latin typeface="Arial"/>
                          <a:ea typeface="ＭＳ Ｐゴシック"/>
                          <a:cs typeface="Arial"/>
                        </a:defRPr>
                      </a:lvl3pPr>
                      <a:lvl4pPr marL="1371600" algn="l" defTabSz="914400" rtl="0" eaLnBrk="1" latinLnBrk="0" hangingPunct="1">
                        <a:defRPr sz="1800" kern="1200">
                          <a:solidFill>
                            <a:schemeClr val="tx1"/>
                          </a:solidFill>
                          <a:latin typeface="Arial"/>
                          <a:ea typeface="ＭＳ Ｐゴシック"/>
                          <a:cs typeface="Arial"/>
                        </a:defRPr>
                      </a:lvl4pPr>
                      <a:lvl5pPr marL="1828800" algn="l" defTabSz="914400" rtl="0" eaLnBrk="1" latinLnBrk="0" hangingPunct="1">
                        <a:defRPr sz="1800" kern="1200">
                          <a:solidFill>
                            <a:schemeClr val="tx1"/>
                          </a:solidFill>
                          <a:latin typeface="Arial"/>
                          <a:ea typeface="ＭＳ Ｐゴシック"/>
                          <a:cs typeface="Arial"/>
                        </a:defRPr>
                      </a:lvl5pPr>
                      <a:lvl6pPr marL="2286000" algn="l" defTabSz="914400" rtl="0" eaLnBrk="1" latinLnBrk="0" hangingPunct="1">
                        <a:defRPr sz="1800" kern="1200">
                          <a:solidFill>
                            <a:schemeClr val="tx1"/>
                          </a:solidFill>
                          <a:latin typeface="Arial"/>
                          <a:ea typeface="ＭＳ Ｐゴシック"/>
                          <a:cs typeface="Arial"/>
                        </a:defRPr>
                      </a:lvl6pPr>
                      <a:lvl7pPr marL="2743200" algn="l" defTabSz="914400" rtl="0" eaLnBrk="1" latinLnBrk="0" hangingPunct="1">
                        <a:defRPr sz="1800" kern="1200">
                          <a:solidFill>
                            <a:schemeClr val="tx1"/>
                          </a:solidFill>
                          <a:latin typeface="Arial"/>
                          <a:ea typeface="ＭＳ Ｐゴシック"/>
                          <a:cs typeface="Arial"/>
                        </a:defRPr>
                      </a:lvl7pPr>
                      <a:lvl8pPr marL="3200400" algn="l" defTabSz="914400" rtl="0" eaLnBrk="1" latinLnBrk="0" hangingPunct="1">
                        <a:defRPr sz="1800" kern="1200">
                          <a:solidFill>
                            <a:schemeClr val="tx1"/>
                          </a:solidFill>
                          <a:latin typeface="Arial"/>
                          <a:ea typeface="ＭＳ Ｐゴシック"/>
                          <a:cs typeface="Arial"/>
                        </a:defRPr>
                      </a:lvl8pPr>
                      <a:lvl9pPr marL="3657600" algn="l" defTabSz="914400" rtl="0" eaLnBrk="1" latinLnBrk="0" hangingPunct="1">
                        <a:defRPr sz="1800" kern="1200">
                          <a:solidFill>
                            <a:schemeClr val="tx1"/>
                          </a:solidFill>
                          <a:latin typeface="Arial"/>
                          <a:ea typeface="ＭＳ Ｐゴシック"/>
                          <a:cs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800" noProof="0" dirty="0">
                          <a:solidFill>
                            <a:srgbClr val="000000"/>
                          </a:solidFill>
                          <a:latin typeface="Calibri" panose="020F0502020204030204" pitchFamily="34" charset="0"/>
                        </a:rPr>
                        <a:t>-</a:t>
                      </a:r>
                    </a:p>
                  </a:txBody>
                  <a:tcPr anchor="ctr">
                    <a:lnL w="28575" cap="flat" cmpd="sng" algn="ctr">
                      <a:solidFill>
                        <a:srgbClr val="FFFFFF">
                          <a:lumMod val="95000"/>
                        </a:srgbClr>
                      </a:solidFill>
                      <a:prstDash val="solid"/>
                      <a:round/>
                      <a:headEnd type="none" w="med" len="med"/>
                      <a:tailEnd type="none" w="med" len="med"/>
                    </a:lnL>
                    <a:lnR w="28575" cap="flat" cmpd="sng" algn="ctr">
                      <a:solidFill>
                        <a:srgbClr val="FFFFFF">
                          <a:lumMod val="95000"/>
                        </a:srgbClr>
                      </a:solidFill>
                      <a:prstDash val="solid"/>
                      <a:round/>
                      <a:headEnd type="none" w="med" len="med"/>
                      <a:tailEnd type="none" w="med" len="med"/>
                    </a:lnR>
                    <a:lnT w="28575" cap="flat" cmpd="sng" algn="ctr">
                      <a:solidFill>
                        <a:srgbClr val="FFFFFF">
                          <a:lumMod val="95000"/>
                        </a:srgbClr>
                      </a:solidFill>
                      <a:prstDash val="solid"/>
                      <a:round/>
                      <a:headEnd type="none" w="med" len="med"/>
                      <a:tailEnd type="none" w="med" len="med"/>
                    </a:lnT>
                    <a:lnB w="28575" cap="flat" cmpd="sng" algn="ctr">
                      <a:solidFill>
                        <a:srgbClr val="FFFFFF">
                          <a:lumMod val="9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3601794"/>
                  </a:ext>
                </a:extLst>
              </a:tr>
            </a:tbl>
          </a:graphicData>
        </a:graphic>
      </p:graphicFrame>
      <p:sp>
        <p:nvSpPr>
          <p:cNvPr id="29" name="Rectangle 28">
            <a:extLst>
              <a:ext uri="{FF2B5EF4-FFF2-40B4-BE49-F238E27FC236}">
                <a16:creationId xmlns:a16="http://schemas.microsoft.com/office/drawing/2014/main" id="{D6FFC287-F06C-4B84-9BE0-41B294B91D63}"/>
              </a:ext>
            </a:extLst>
          </p:cNvPr>
          <p:cNvSpPr/>
          <p:nvPr/>
        </p:nvSpPr>
        <p:spPr bwMode="auto">
          <a:xfrm>
            <a:off x="2483768" y="6237312"/>
            <a:ext cx="2772000" cy="504000"/>
          </a:xfrm>
          <a:prstGeom prst="rect">
            <a:avLst/>
          </a:prstGeom>
          <a:solidFill>
            <a:schemeClr val="bg1"/>
          </a:solidFill>
          <a:ln w="3175" cap="flat" cmpd="sng" algn="ctr">
            <a:solidFill>
              <a:srgbClr val="E15050"/>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0" name="Rectangle 29">
            <a:extLst>
              <a:ext uri="{FF2B5EF4-FFF2-40B4-BE49-F238E27FC236}">
                <a16:creationId xmlns:a16="http://schemas.microsoft.com/office/drawing/2014/main" id="{242A2E16-5153-4FC6-A34E-D9AEB6192262}"/>
              </a:ext>
            </a:extLst>
          </p:cNvPr>
          <p:cNvSpPr/>
          <p:nvPr/>
        </p:nvSpPr>
        <p:spPr>
          <a:xfrm>
            <a:off x="2647190" y="6320062"/>
            <a:ext cx="816249"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FFFFFF">
                    <a:lumMod val="50000"/>
                  </a:srgbClr>
                </a:solidFill>
                <a:effectLst/>
                <a:uLnTx/>
                <a:uFillTx/>
                <a:latin typeface="Calibri" panose="020F0502020204030204" pitchFamily="34" charset="0"/>
              </a:rPr>
              <a:t>A : Comptable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FFFFFF">
                    <a:lumMod val="50000"/>
                  </a:srgbClr>
                </a:solidFill>
                <a:effectLst/>
                <a:uLnTx/>
                <a:uFillTx/>
                <a:latin typeface="Calibri" panose="020F0502020204030204" pitchFamily="34" charset="0"/>
              </a:rPr>
              <a:t>R : Responsable</a:t>
            </a:r>
          </a:p>
        </p:txBody>
      </p:sp>
      <p:sp>
        <p:nvSpPr>
          <p:cNvPr id="31" name="Rectangle 30">
            <a:extLst>
              <a:ext uri="{FF2B5EF4-FFF2-40B4-BE49-F238E27FC236}">
                <a16:creationId xmlns:a16="http://schemas.microsoft.com/office/drawing/2014/main" id="{5A723D1D-8C8A-482E-8FFF-3D2150670ABA}"/>
              </a:ext>
            </a:extLst>
          </p:cNvPr>
          <p:cNvSpPr/>
          <p:nvPr/>
        </p:nvSpPr>
        <p:spPr>
          <a:xfrm>
            <a:off x="3419873" y="6319126"/>
            <a:ext cx="1239442"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FFFFFF">
                    <a:lumMod val="50000"/>
                  </a:srgbClr>
                </a:solidFill>
                <a:effectLst/>
                <a:uLnTx/>
                <a:uFillTx/>
                <a:latin typeface="Calibri" panose="020F0502020204030204" pitchFamily="34" charset="0"/>
              </a:rPr>
              <a:t>C : Consultation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FFFFFF">
                    <a:lumMod val="50000"/>
                  </a:srgbClr>
                </a:solidFill>
                <a:effectLst/>
                <a:uLnTx/>
                <a:uFillTx/>
                <a:latin typeface="Calibri" panose="020F0502020204030204" pitchFamily="34" charset="0"/>
              </a:rPr>
              <a:t>C* : Consultation obligatoire</a:t>
            </a:r>
          </a:p>
        </p:txBody>
      </p:sp>
      <p:sp>
        <p:nvSpPr>
          <p:cNvPr id="32" name="Rectangle 31">
            <a:extLst>
              <a:ext uri="{FF2B5EF4-FFF2-40B4-BE49-F238E27FC236}">
                <a16:creationId xmlns:a16="http://schemas.microsoft.com/office/drawing/2014/main" id="{BBF416FA-D537-42A6-A554-9E7314746020}"/>
              </a:ext>
            </a:extLst>
          </p:cNvPr>
          <p:cNvSpPr/>
          <p:nvPr/>
        </p:nvSpPr>
        <p:spPr>
          <a:xfrm>
            <a:off x="4556695" y="6315540"/>
            <a:ext cx="649537" cy="21544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FFFFFF">
                    <a:lumMod val="50000"/>
                  </a:srgbClr>
                </a:solidFill>
                <a:effectLst/>
                <a:uLnTx/>
                <a:uFillTx/>
                <a:latin typeface="Calibri" panose="020F0502020204030204" pitchFamily="34" charset="0"/>
              </a:rPr>
              <a:t>I : Information</a:t>
            </a:r>
          </a:p>
        </p:txBody>
      </p:sp>
      <p:sp>
        <p:nvSpPr>
          <p:cNvPr id="33" name="Rectangle 32">
            <a:extLst>
              <a:ext uri="{FF2B5EF4-FFF2-40B4-BE49-F238E27FC236}">
                <a16:creationId xmlns:a16="http://schemas.microsoft.com/office/drawing/2014/main" id="{81E00012-46C9-4565-90B3-DB7742C601DF}"/>
              </a:ext>
            </a:extLst>
          </p:cNvPr>
          <p:cNvSpPr/>
          <p:nvPr/>
        </p:nvSpPr>
        <p:spPr>
          <a:xfrm>
            <a:off x="2087724" y="6385496"/>
            <a:ext cx="538930" cy="215444"/>
          </a:xfrm>
          <a:prstGeom prst="rect">
            <a:avLst/>
          </a:prstGeom>
          <a:solidFill>
            <a:schemeClr val="bg1"/>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800" b="1" i="0" u="sng" strike="noStrike" kern="1200" cap="none" spc="0" normalizeH="0" baseline="0" noProof="0" dirty="0">
                <a:ln>
                  <a:noFill/>
                </a:ln>
                <a:solidFill>
                  <a:srgbClr val="FFFFFF">
                    <a:lumMod val="50000"/>
                  </a:srgbClr>
                </a:solidFill>
                <a:effectLst/>
                <a:uLnTx/>
                <a:uFillTx/>
                <a:latin typeface="Calibri" panose="020F0502020204030204" pitchFamily="34" charset="0"/>
              </a:rPr>
              <a:t>Légende</a:t>
            </a:r>
          </a:p>
        </p:txBody>
      </p:sp>
      <p:pic>
        <p:nvPicPr>
          <p:cNvPr id="11" name="Image 10">
            <a:extLst>
              <a:ext uri="{FF2B5EF4-FFF2-40B4-BE49-F238E27FC236}">
                <a16:creationId xmlns:a16="http://schemas.microsoft.com/office/drawing/2014/main" id="{CBDFAE68-8E08-489B-B486-FB6CDD2C5B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7594" y="1066688"/>
            <a:ext cx="252000" cy="252000"/>
          </a:xfrm>
          <a:prstGeom prst="rect">
            <a:avLst/>
          </a:prstGeom>
        </p:spPr>
      </p:pic>
      <p:grpSp>
        <p:nvGrpSpPr>
          <p:cNvPr id="12" name="Groupe 11">
            <a:extLst>
              <a:ext uri="{FF2B5EF4-FFF2-40B4-BE49-F238E27FC236}">
                <a16:creationId xmlns:a16="http://schemas.microsoft.com/office/drawing/2014/main" id="{2FC3E3F5-0351-488D-8EF9-A769DF59DD5D}"/>
              </a:ext>
            </a:extLst>
          </p:cNvPr>
          <p:cNvGrpSpPr/>
          <p:nvPr/>
        </p:nvGrpSpPr>
        <p:grpSpPr>
          <a:xfrm>
            <a:off x="5080232" y="1066688"/>
            <a:ext cx="252000" cy="252000"/>
            <a:chOff x="386749" y="5068115"/>
            <a:chExt cx="603244" cy="620602"/>
          </a:xfrm>
        </p:grpSpPr>
        <p:pic>
          <p:nvPicPr>
            <p:cNvPr id="13" name="Image 12">
              <a:extLst>
                <a:ext uri="{FF2B5EF4-FFF2-40B4-BE49-F238E27FC236}">
                  <a16:creationId xmlns:a16="http://schemas.microsoft.com/office/drawing/2014/main" id="{FE1D16C9-7917-4072-BA3B-589A890CF553}"/>
                </a:ext>
              </a:extLst>
            </p:cNvPr>
            <p:cNvPicPr>
              <a:picLocks noChangeAspect="1"/>
            </p:cNvPicPr>
            <p:nvPr/>
          </p:nvPicPr>
          <p:blipFill>
            <a:blip r:embed="rId5"/>
            <a:stretch>
              <a:fillRect/>
            </a:stretch>
          </p:blipFill>
          <p:spPr>
            <a:xfrm>
              <a:off x="386749" y="5068115"/>
              <a:ext cx="540000" cy="540000"/>
            </a:xfrm>
            <a:prstGeom prst="rect">
              <a:avLst/>
            </a:prstGeom>
          </p:spPr>
        </p:pic>
        <p:pic>
          <p:nvPicPr>
            <p:cNvPr id="14" name="Image 13">
              <a:extLst>
                <a:ext uri="{FF2B5EF4-FFF2-40B4-BE49-F238E27FC236}">
                  <a16:creationId xmlns:a16="http://schemas.microsoft.com/office/drawing/2014/main" id="{1BEB99EA-06DA-41CC-AD01-8899515F4E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93" y="5436717"/>
              <a:ext cx="252000" cy="252000"/>
            </a:xfrm>
            <a:prstGeom prst="rect">
              <a:avLst/>
            </a:prstGeom>
          </p:spPr>
        </p:pic>
      </p:grpSp>
      <p:grpSp>
        <p:nvGrpSpPr>
          <p:cNvPr id="15" name="Groupe 14">
            <a:extLst>
              <a:ext uri="{FF2B5EF4-FFF2-40B4-BE49-F238E27FC236}">
                <a16:creationId xmlns:a16="http://schemas.microsoft.com/office/drawing/2014/main" id="{12D6FFA1-E9F9-472B-B1EE-7C39636445FD}"/>
              </a:ext>
            </a:extLst>
          </p:cNvPr>
          <p:cNvGrpSpPr/>
          <p:nvPr/>
        </p:nvGrpSpPr>
        <p:grpSpPr>
          <a:xfrm>
            <a:off x="6267599" y="1072171"/>
            <a:ext cx="252000" cy="252000"/>
            <a:chOff x="386749" y="2136442"/>
            <a:chExt cx="603244" cy="680462"/>
          </a:xfrm>
        </p:grpSpPr>
        <p:pic>
          <p:nvPicPr>
            <p:cNvPr id="16" name="Image 15">
              <a:extLst>
                <a:ext uri="{FF2B5EF4-FFF2-40B4-BE49-F238E27FC236}">
                  <a16:creationId xmlns:a16="http://schemas.microsoft.com/office/drawing/2014/main" id="{300E947F-37B2-4D2F-88B2-75EE703D7D7C}"/>
                </a:ext>
              </a:extLst>
            </p:cNvPr>
            <p:cNvPicPr>
              <a:picLocks noChangeAspect="1"/>
            </p:cNvPicPr>
            <p:nvPr/>
          </p:nvPicPr>
          <p:blipFill>
            <a:blip r:embed="rId7"/>
            <a:stretch>
              <a:fillRect/>
            </a:stretch>
          </p:blipFill>
          <p:spPr>
            <a:xfrm>
              <a:off x="386749" y="2136442"/>
              <a:ext cx="540000" cy="540000"/>
            </a:xfrm>
            <a:prstGeom prst="rect">
              <a:avLst/>
            </a:prstGeom>
          </p:spPr>
        </p:pic>
        <p:pic>
          <p:nvPicPr>
            <p:cNvPr id="17" name="Image 16">
              <a:extLst>
                <a:ext uri="{FF2B5EF4-FFF2-40B4-BE49-F238E27FC236}">
                  <a16:creationId xmlns:a16="http://schemas.microsoft.com/office/drawing/2014/main" id="{52225768-7C4D-4B63-936D-8234FCB459BE}"/>
                </a:ext>
              </a:extLst>
            </p:cNvPr>
            <p:cNvPicPr>
              <a:picLocks noChangeAspect="1"/>
            </p:cNvPicPr>
            <p:nvPr/>
          </p:nvPicPr>
          <p:blipFill>
            <a:blip r:embed="rId8"/>
            <a:stretch>
              <a:fillRect/>
            </a:stretch>
          </p:blipFill>
          <p:spPr>
            <a:xfrm>
              <a:off x="737993" y="2564904"/>
              <a:ext cx="252000" cy="252000"/>
            </a:xfrm>
            <a:prstGeom prst="rect">
              <a:avLst/>
            </a:prstGeom>
          </p:spPr>
        </p:pic>
      </p:grpSp>
      <p:pic>
        <p:nvPicPr>
          <p:cNvPr id="18" name="Image 17">
            <a:extLst>
              <a:ext uri="{FF2B5EF4-FFF2-40B4-BE49-F238E27FC236}">
                <a16:creationId xmlns:a16="http://schemas.microsoft.com/office/drawing/2014/main" id="{5DCC2900-0778-442D-BE42-CAF626DAA42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4043" y="1066688"/>
            <a:ext cx="252000" cy="252000"/>
          </a:xfrm>
          <a:prstGeom prst="rect">
            <a:avLst/>
          </a:prstGeom>
        </p:spPr>
      </p:pic>
      <p:pic>
        <p:nvPicPr>
          <p:cNvPr id="19" name="Image 18">
            <a:extLst>
              <a:ext uri="{FF2B5EF4-FFF2-40B4-BE49-F238E27FC236}">
                <a16:creationId xmlns:a16="http://schemas.microsoft.com/office/drawing/2014/main" id="{F35C7FD6-D860-4E23-8B20-40BCD92513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01159" y="1071527"/>
            <a:ext cx="252000" cy="252000"/>
          </a:xfrm>
          <a:prstGeom prst="rect">
            <a:avLst/>
          </a:prstGeom>
        </p:spPr>
      </p:pic>
      <p:sp>
        <p:nvSpPr>
          <p:cNvPr id="20" name="Ellipse 19">
            <a:extLst>
              <a:ext uri="{FF2B5EF4-FFF2-40B4-BE49-F238E27FC236}">
                <a16:creationId xmlns:a16="http://schemas.microsoft.com/office/drawing/2014/main" id="{3FC19975-B383-479A-B3C9-B2EBA21A1545}"/>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1</a:t>
            </a:r>
            <a:endParaRPr lang="fr-FR" sz="1350" b="1" dirty="0">
              <a:solidFill>
                <a:schemeClr val="tx1"/>
              </a:solidFill>
              <a:cs typeface="Arial" charset="0"/>
            </a:endParaRPr>
          </a:p>
        </p:txBody>
      </p:sp>
      <p:sp>
        <p:nvSpPr>
          <p:cNvPr id="21" name="Rectangle 20">
            <a:extLst>
              <a:ext uri="{FF2B5EF4-FFF2-40B4-BE49-F238E27FC236}">
                <a16:creationId xmlns:a16="http://schemas.microsoft.com/office/drawing/2014/main" id="{133BBF2E-2099-4815-A761-594B406A2D5C}"/>
              </a:ext>
            </a:extLst>
          </p:cNvPr>
          <p:cNvSpPr/>
          <p:nvPr/>
        </p:nvSpPr>
        <p:spPr>
          <a:xfrm>
            <a:off x="5364826" y="6277780"/>
            <a:ext cx="3718090" cy="369332"/>
          </a:xfrm>
          <a:prstGeom prst="rect">
            <a:avLst/>
          </a:prstGeom>
        </p:spPr>
        <p:txBody>
          <a:bodyPr wrap="square">
            <a:spAutoFit/>
          </a:bodyPr>
          <a:lstStyle/>
          <a:p>
            <a:pPr>
              <a:spcAft>
                <a:spcPts val="200"/>
              </a:spcAft>
              <a:buClr>
                <a:schemeClr val="bg2"/>
              </a:buClr>
            </a:pPr>
            <a:r>
              <a:rPr lang="fr-FR" sz="900" b="1" i="1" dirty="0">
                <a:ea typeface="ＭＳ Ｐゴシック"/>
                <a:cs typeface="Arial"/>
              </a:rPr>
              <a:t>A noter: </a:t>
            </a:r>
            <a:r>
              <a:rPr lang="fr-FR" sz="900" i="1" dirty="0">
                <a:ea typeface="ＭＳ Ｐゴシック"/>
                <a:cs typeface="Arial"/>
              </a:rPr>
              <a:t>pour les projets avec un chef de projet Métier &amp; IT, ce travail doit être fait en concertation.</a:t>
            </a:r>
          </a:p>
        </p:txBody>
      </p:sp>
    </p:spTree>
    <p:extLst>
      <p:ext uri="{BB962C8B-B14F-4D97-AF65-F5344CB8AC3E}">
        <p14:creationId xmlns:p14="http://schemas.microsoft.com/office/powerpoint/2010/main" val="677212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 37">
            <a:extLst>
              <a:ext uri="{FF2B5EF4-FFF2-40B4-BE49-F238E27FC236}">
                <a16:creationId xmlns:a16="http://schemas.microsoft.com/office/drawing/2014/main" id="{38CAF194-91C0-4F70-98B7-54EEDFA51CB2}"/>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E25050"/>
                </a:solidFill>
                <a:latin typeface="+mj-lt"/>
              </a:rPr>
              <a:t>Registre des traitements (DPR)</a:t>
            </a:r>
          </a:p>
        </p:txBody>
      </p:sp>
      <p:sp>
        <p:nvSpPr>
          <p:cNvPr id="20" name="Ellipse 19">
            <a:extLst>
              <a:ext uri="{FF2B5EF4-FFF2-40B4-BE49-F238E27FC236}">
                <a16:creationId xmlns:a16="http://schemas.microsoft.com/office/drawing/2014/main" id="{3FC19975-B383-479A-B3C9-B2EBA21A1545}"/>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1</a:t>
            </a:r>
            <a:endParaRPr lang="fr-FR" sz="1350" b="1" dirty="0">
              <a:solidFill>
                <a:schemeClr val="tx1"/>
              </a:solidFill>
              <a:cs typeface="Arial" charset="0"/>
            </a:endParaRPr>
          </a:p>
        </p:txBody>
      </p:sp>
      <p:sp>
        <p:nvSpPr>
          <p:cNvPr id="22" name="Triangle isocèle 21">
            <a:extLst>
              <a:ext uri="{FF2B5EF4-FFF2-40B4-BE49-F238E27FC236}">
                <a16:creationId xmlns:a16="http://schemas.microsoft.com/office/drawing/2014/main" id="{6803AE8E-ACF6-46B8-81C5-C9F27193FC7D}"/>
              </a:ext>
            </a:extLst>
          </p:cNvPr>
          <p:cNvSpPr/>
          <p:nvPr/>
        </p:nvSpPr>
        <p:spPr bwMode="auto">
          <a:xfrm rot="10800000">
            <a:off x="4085401" y="3196160"/>
            <a:ext cx="1098666" cy="245470"/>
          </a:xfrm>
          <a:prstGeom prst="triangle">
            <a:avLst/>
          </a:prstGeom>
          <a:solidFill>
            <a:srgbClr val="D24146"/>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23" name="Image 22">
            <a:extLst>
              <a:ext uri="{FF2B5EF4-FFF2-40B4-BE49-F238E27FC236}">
                <a16:creationId xmlns:a16="http://schemas.microsoft.com/office/drawing/2014/main" id="{E6E25B1F-6F26-4236-8246-74EEAEDDB05E}"/>
              </a:ext>
            </a:extLst>
          </p:cNvPr>
          <p:cNvPicPr>
            <a:picLocks noChangeAspect="1"/>
          </p:cNvPicPr>
          <p:nvPr/>
        </p:nvPicPr>
        <p:blipFill rotWithShape="1">
          <a:blip r:embed="rId4"/>
          <a:srcRect r="14526" b="11679"/>
          <a:stretch/>
        </p:blipFill>
        <p:spPr>
          <a:xfrm>
            <a:off x="1056090" y="1412776"/>
            <a:ext cx="7096066" cy="1677597"/>
          </a:xfrm>
          <a:prstGeom prst="rect">
            <a:avLst/>
          </a:prstGeom>
        </p:spPr>
      </p:pic>
      <p:sp>
        <p:nvSpPr>
          <p:cNvPr id="24" name="ZoneTexte 23">
            <a:extLst>
              <a:ext uri="{FF2B5EF4-FFF2-40B4-BE49-F238E27FC236}">
                <a16:creationId xmlns:a16="http://schemas.microsoft.com/office/drawing/2014/main" id="{33F303D8-1CB9-4B96-9B71-6EF026995F02}"/>
              </a:ext>
            </a:extLst>
          </p:cNvPr>
          <p:cNvSpPr txBox="1"/>
          <p:nvPr/>
        </p:nvSpPr>
        <p:spPr>
          <a:xfrm>
            <a:off x="2298796" y="1038199"/>
            <a:ext cx="4546408" cy="268790"/>
          </a:xfrm>
          <a:prstGeom prst="rect">
            <a:avLst/>
          </a:prstGeom>
          <a:solidFill>
            <a:srgbClr val="D24146"/>
          </a:solidFill>
        </p:spPr>
        <p:txBody>
          <a:bodyPr wrap="square" rtlCol="0" anchor="ctr" anchorCtr="0">
            <a:noAutofit/>
          </a:bodyPr>
          <a:lstStyle/>
          <a:p>
            <a:pPr algn="ctr">
              <a:lnSpc>
                <a:spcPct val="150000"/>
              </a:lnSpc>
            </a:pPr>
            <a:r>
              <a:rPr lang="fr-FR" sz="1400" dirty="0">
                <a:solidFill>
                  <a:schemeClr val="bg1"/>
                </a:solidFill>
                <a:latin typeface="+mj-lt"/>
                <a:cs typeface="Calibri" panose="020F0502020204030204" pitchFamily="34" charset="0"/>
              </a:rPr>
              <a:t>Vue synthétique du registre de traitement des données</a:t>
            </a:r>
            <a:endParaRPr lang="en-US" sz="1400" dirty="0">
              <a:solidFill>
                <a:schemeClr val="bg1"/>
              </a:solidFill>
              <a:latin typeface="+mj-lt"/>
              <a:cs typeface="Calibri" panose="020F0502020204030204" pitchFamily="34" charset="0"/>
            </a:endParaRPr>
          </a:p>
        </p:txBody>
      </p:sp>
      <p:pic>
        <p:nvPicPr>
          <p:cNvPr id="25" name="Image 24">
            <a:extLst>
              <a:ext uri="{FF2B5EF4-FFF2-40B4-BE49-F238E27FC236}">
                <a16:creationId xmlns:a16="http://schemas.microsoft.com/office/drawing/2014/main" id="{8049B941-15A5-4A55-AC04-DE2C75489362}"/>
              </a:ext>
            </a:extLst>
          </p:cNvPr>
          <p:cNvPicPr>
            <a:picLocks noChangeAspect="1"/>
          </p:cNvPicPr>
          <p:nvPr/>
        </p:nvPicPr>
        <p:blipFill rotWithShape="1">
          <a:blip r:embed="rId5"/>
          <a:srcRect r="55133" b="34706"/>
          <a:stretch/>
        </p:blipFill>
        <p:spPr>
          <a:xfrm>
            <a:off x="3228918" y="3488700"/>
            <a:ext cx="2750409" cy="2846683"/>
          </a:xfrm>
          <a:prstGeom prst="rect">
            <a:avLst/>
          </a:prstGeom>
        </p:spPr>
      </p:pic>
      <p:sp>
        <p:nvSpPr>
          <p:cNvPr id="26" name="ZoneTexte 25">
            <a:extLst>
              <a:ext uri="{FF2B5EF4-FFF2-40B4-BE49-F238E27FC236}">
                <a16:creationId xmlns:a16="http://schemas.microsoft.com/office/drawing/2014/main" id="{F059AF60-E37E-4B04-834B-6D41A43F2AA6}"/>
              </a:ext>
            </a:extLst>
          </p:cNvPr>
          <p:cNvSpPr txBox="1"/>
          <p:nvPr/>
        </p:nvSpPr>
        <p:spPr>
          <a:xfrm>
            <a:off x="71500" y="3464950"/>
            <a:ext cx="3047213" cy="468106"/>
          </a:xfrm>
          <a:prstGeom prst="rect">
            <a:avLst/>
          </a:prstGeom>
          <a:solidFill>
            <a:srgbClr val="D24146"/>
          </a:solidFill>
        </p:spPr>
        <p:txBody>
          <a:bodyPr wrap="square" rtlCol="0" anchor="ctr" anchorCtr="0">
            <a:noAutofit/>
          </a:bodyPr>
          <a:lstStyle/>
          <a:p>
            <a:pPr algn="ctr"/>
            <a:r>
              <a:rPr lang="fr-FR" sz="1400" dirty="0">
                <a:solidFill>
                  <a:schemeClr val="bg1"/>
                </a:solidFill>
                <a:latin typeface="+mj-lt"/>
                <a:cs typeface="Calibri" panose="020F0502020204030204" pitchFamily="34" charset="0"/>
              </a:rPr>
              <a:t>Formulaire d’enregistrement d’un traitement des données</a:t>
            </a:r>
            <a:endParaRPr lang="en-US" sz="1400" dirty="0">
              <a:solidFill>
                <a:schemeClr val="bg1"/>
              </a:solidFill>
              <a:latin typeface="+mj-lt"/>
              <a:cs typeface="Calibri" panose="020F0502020204030204" pitchFamily="34" charset="0"/>
            </a:endParaRPr>
          </a:p>
        </p:txBody>
      </p:sp>
    </p:spTree>
    <p:extLst>
      <p:ext uri="{BB962C8B-B14F-4D97-AF65-F5344CB8AC3E}">
        <p14:creationId xmlns:p14="http://schemas.microsoft.com/office/powerpoint/2010/main" val="56801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Autofit/>
          </a:bodyPr>
          <a:lstStyle/>
          <a:p>
            <a:r>
              <a:rPr lang="fr-FR"/>
              <a:t>Chronologie du principe Privacy by Design</a:t>
            </a:r>
          </a:p>
        </p:txBody>
      </p:sp>
      <p:sp>
        <p:nvSpPr>
          <p:cNvPr id="6" name="Rectangle 5">
            <a:extLst>
              <a:ext uri="{FF2B5EF4-FFF2-40B4-BE49-F238E27FC236}">
                <a16:creationId xmlns:a16="http://schemas.microsoft.com/office/drawing/2014/main" id="{08B990B9-C6A0-46F4-87D5-6C90C187E4B7}"/>
              </a:ext>
            </a:extLst>
          </p:cNvPr>
          <p:cNvSpPr/>
          <p:nvPr/>
        </p:nvSpPr>
        <p:spPr>
          <a:xfrm>
            <a:off x="325438" y="4813585"/>
            <a:ext cx="8494711" cy="149573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400" b="1" dirty="0">
              <a:solidFill>
                <a:schemeClr val="bg2"/>
              </a:solidFill>
            </a:endParaRPr>
          </a:p>
        </p:txBody>
      </p:sp>
      <p:sp>
        <p:nvSpPr>
          <p:cNvPr id="7" name="Rectangle 6">
            <a:extLst>
              <a:ext uri="{FF2B5EF4-FFF2-40B4-BE49-F238E27FC236}">
                <a16:creationId xmlns:a16="http://schemas.microsoft.com/office/drawing/2014/main" id="{2DB9F13D-44EC-417F-9CD8-8697332ED835}"/>
              </a:ext>
            </a:extLst>
          </p:cNvPr>
          <p:cNvSpPr/>
          <p:nvPr/>
        </p:nvSpPr>
        <p:spPr>
          <a:xfrm>
            <a:off x="325438" y="4842743"/>
            <a:ext cx="8352929" cy="1508105"/>
          </a:xfrm>
          <a:prstGeom prst="rect">
            <a:avLst/>
          </a:prstGeom>
        </p:spPr>
        <p:txBody>
          <a:bodyPr wrap="square">
            <a:spAutoFit/>
          </a:bodyPr>
          <a:lstStyle/>
          <a:p>
            <a:pPr>
              <a:spcAft>
                <a:spcPts val="600"/>
              </a:spcAft>
              <a:buClr>
                <a:srgbClr val="6E6E87"/>
              </a:buClr>
            </a:pPr>
            <a:r>
              <a:rPr lang="fr-FR" sz="1600" b="1" dirty="0">
                <a:latin typeface="Calibri" panose="020F0502020204030204" pitchFamily="34" charset="0"/>
              </a:rPr>
              <a:t>En tant que chef de projets, pour alimenter le traitement dans le registre, vous allez répondre à des questions afin de savoir si ce traitement est éligible à un PIA, si oui, </a:t>
            </a:r>
            <a:r>
              <a:rPr lang="fr-FR" sz="1600" dirty="0">
                <a:latin typeface="Calibri" panose="020F0502020204030204" pitchFamily="34" charset="0"/>
              </a:rPr>
              <a:t>vous devez </a:t>
            </a:r>
            <a:r>
              <a:rPr lang="fr-FR" sz="1600" b="1" dirty="0">
                <a:latin typeface="Calibri" panose="020F0502020204030204" pitchFamily="34" charset="0"/>
              </a:rPr>
              <a:t>prendre part aux processus PIA </a:t>
            </a:r>
            <a:r>
              <a:rPr lang="fr-FR" sz="1600" dirty="0">
                <a:latin typeface="Calibri" panose="020F0502020204030204" pitchFamily="34" charset="0"/>
              </a:rPr>
              <a:t>(sous la surpervision du Responsable du traitement). </a:t>
            </a:r>
          </a:p>
          <a:p>
            <a:pPr>
              <a:spcBef>
                <a:spcPts val="600"/>
              </a:spcBef>
              <a:spcAft>
                <a:spcPts val="600"/>
              </a:spcAft>
              <a:buClr>
                <a:srgbClr val="6E6E87"/>
              </a:buClr>
            </a:pPr>
            <a:r>
              <a:rPr lang="fr-FR" sz="1600" dirty="0">
                <a:latin typeface="Calibri" panose="020F0502020204030204" pitchFamily="34" charset="0"/>
              </a:rPr>
              <a:t>En termes de sécurité, </a:t>
            </a:r>
            <a:r>
              <a:rPr lang="fr-FR" sz="1600" b="1" dirty="0">
                <a:latin typeface="Calibri" panose="020F0502020204030204" pitchFamily="34" charset="0"/>
              </a:rPr>
              <a:t>l’objectif du PIA est d'évaluer les risques intrinsèques afin de déterminer quels critères de sécurité sont requis </a:t>
            </a:r>
            <a:r>
              <a:rPr lang="fr-FR" sz="1600" dirty="0">
                <a:latin typeface="Calibri" panose="020F0502020204030204" pitchFamily="34" charset="0"/>
              </a:rPr>
              <a:t>selon les principes du</a:t>
            </a:r>
            <a:r>
              <a:rPr lang="fr-FR" dirty="0"/>
              <a:t> </a:t>
            </a:r>
            <a:r>
              <a:rPr lang="fr-FR" sz="1600" dirty="0">
                <a:latin typeface="Calibri" panose="020F0502020204030204" pitchFamily="34" charset="0"/>
              </a:rPr>
              <a:t>Privacy by Design. </a:t>
            </a:r>
          </a:p>
        </p:txBody>
      </p:sp>
      <p:sp>
        <p:nvSpPr>
          <p:cNvPr id="8" name="Rectangle 7">
            <a:extLst>
              <a:ext uri="{FF2B5EF4-FFF2-40B4-BE49-F238E27FC236}">
                <a16:creationId xmlns:a16="http://schemas.microsoft.com/office/drawing/2014/main" id="{E7C92F52-8799-420D-A9EA-AAAE754CCE17}"/>
              </a:ext>
            </a:extLst>
          </p:cNvPr>
          <p:cNvSpPr/>
          <p:nvPr/>
        </p:nvSpPr>
        <p:spPr bwMode="auto">
          <a:xfrm>
            <a:off x="-566" y="1052736"/>
            <a:ext cx="9144565" cy="3380023"/>
          </a:xfrm>
          <a:prstGeom prst="rect">
            <a:avLst/>
          </a:prstGeom>
          <a:solidFill>
            <a:srgbClr val="F5F5F5"/>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9" name="ZoneTexte 8">
            <a:extLst>
              <a:ext uri="{FF2B5EF4-FFF2-40B4-BE49-F238E27FC236}">
                <a16:creationId xmlns:a16="http://schemas.microsoft.com/office/drawing/2014/main" id="{BA4EE9EC-9FED-40EF-A881-6412697A264B}"/>
              </a:ext>
            </a:extLst>
          </p:cNvPr>
          <p:cNvSpPr txBox="1"/>
          <p:nvPr/>
        </p:nvSpPr>
        <p:spPr>
          <a:xfrm>
            <a:off x="179512" y="2494733"/>
            <a:ext cx="4468286" cy="465602"/>
          </a:xfrm>
          <a:prstGeom prst="homePlate">
            <a:avLst/>
          </a:prstGeom>
          <a:solidFill>
            <a:srgbClr val="868484"/>
          </a:solidFill>
        </p:spPr>
        <p:txBody>
          <a:bodyPr wrap="none" rtlCol="0" anchor="ctr">
            <a:noAutofit/>
          </a:bodyPr>
          <a:lstStyle/>
          <a:p>
            <a:pPr algn="ctr"/>
            <a:r>
              <a:rPr lang="fr-FR" sz="1200" b="1" dirty="0">
                <a:solidFill>
                  <a:schemeClr val="bg1"/>
                </a:solidFill>
                <a:latin typeface="Calibri" panose="020F0502020204030204" pitchFamily="34" charset="0"/>
              </a:rPr>
              <a:t>ÉVALUATION DES RISQUES INTRINSÈQUES DU TRAITEMENT (PIA)</a:t>
            </a:r>
          </a:p>
        </p:txBody>
      </p:sp>
      <p:sp>
        <p:nvSpPr>
          <p:cNvPr id="10" name="ZoneTexte 9">
            <a:extLst>
              <a:ext uri="{FF2B5EF4-FFF2-40B4-BE49-F238E27FC236}">
                <a16:creationId xmlns:a16="http://schemas.microsoft.com/office/drawing/2014/main" id="{6C0398E9-F24F-4C05-AA11-68A9EA9620E1}"/>
              </a:ext>
            </a:extLst>
          </p:cNvPr>
          <p:cNvSpPr txBox="1"/>
          <p:nvPr/>
        </p:nvSpPr>
        <p:spPr>
          <a:xfrm>
            <a:off x="4491091" y="2494289"/>
            <a:ext cx="4482295" cy="465602"/>
          </a:xfrm>
          <a:prstGeom prst="chevron">
            <a:avLst/>
          </a:prstGeom>
          <a:solidFill>
            <a:srgbClr val="FFA100"/>
          </a:solidFill>
        </p:spPr>
        <p:txBody>
          <a:bodyPr wrap="none" rtlCol="0" anchor="ctr">
            <a:noAutofit/>
          </a:bodyPr>
          <a:lstStyle/>
          <a:p>
            <a:pPr algn="ctr"/>
            <a:r>
              <a:rPr lang="fr-FR" sz="1200" b="1" dirty="0">
                <a:solidFill>
                  <a:schemeClr val="bg1"/>
                </a:solidFill>
                <a:latin typeface="Calibri" panose="020F0502020204030204" pitchFamily="34" charset="0"/>
              </a:rPr>
              <a:t>MISE EN ŒUVRE ET SUIVI DES MESURES DE SÉCURITÉ </a:t>
            </a:r>
          </a:p>
        </p:txBody>
      </p:sp>
      <p:grpSp>
        <p:nvGrpSpPr>
          <p:cNvPr id="11" name="Groupe 10">
            <a:extLst>
              <a:ext uri="{FF2B5EF4-FFF2-40B4-BE49-F238E27FC236}">
                <a16:creationId xmlns:a16="http://schemas.microsoft.com/office/drawing/2014/main" id="{9BFA085A-6B1A-4B23-A5B9-7C4B440CFA7B}"/>
              </a:ext>
            </a:extLst>
          </p:cNvPr>
          <p:cNvGrpSpPr/>
          <p:nvPr/>
        </p:nvGrpSpPr>
        <p:grpSpPr>
          <a:xfrm>
            <a:off x="179484" y="1293551"/>
            <a:ext cx="1764210" cy="1333587"/>
            <a:chOff x="179484" y="2833886"/>
            <a:chExt cx="1764210" cy="1333587"/>
          </a:xfrm>
        </p:grpSpPr>
        <p:grpSp>
          <p:nvGrpSpPr>
            <p:cNvPr id="12" name="Groupe 11">
              <a:extLst>
                <a:ext uri="{FF2B5EF4-FFF2-40B4-BE49-F238E27FC236}">
                  <a16:creationId xmlns:a16="http://schemas.microsoft.com/office/drawing/2014/main" id="{16B8D724-1F21-4640-BDDF-BD597A7EF8AD}"/>
                </a:ext>
              </a:extLst>
            </p:cNvPr>
            <p:cNvGrpSpPr/>
            <p:nvPr/>
          </p:nvGrpSpPr>
          <p:grpSpPr>
            <a:xfrm>
              <a:off x="179484" y="2833886"/>
              <a:ext cx="1764210" cy="1333587"/>
              <a:chOff x="179484" y="2833886"/>
              <a:chExt cx="1764210" cy="1333587"/>
            </a:xfrm>
          </p:grpSpPr>
          <p:sp>
            <p:nvSpPr>
              <p:cNvPr id="14" name="Ellipse 13">
                <a:extLst>
                  <a:ext uri="{FF2B5EF4-FFF2-40B4-BE49-F238E27FC236}">
                    <a16:creationId xmlns:a16="http://schemas.microsoft.com/office/drawing/2014/main" id="{19BF2B03-5D62-4518-891D-4ED9A9504B7C}"/>
                  </a:ext>
                </a:extLst>
              </p:cNvPr>
              <p:cNvSpPr/>
              <p:nvPr/>
            </p:nvSpPr>
            <p:spPr bwMode="auto">
              <a:xfrm>
                <a:off x="827584" y="402345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15" name="Connecteur droit 14">
                <a:extLst>
                  <a:ext uri="{FF2B5EF4-FFF2-40B4-BE49-F238E27FC236}">
                    <a16:creationId xmlns:a16="http://schemas.microsoft.com/office/drawing/2014/main" id="{30F5EED0-CF6B-4C79-8260-D6F0A342B582}"/>
                  </a:ext>
                </a:extLst>
              </p:cNvPr>
              <p:cNvCxnSpPr>
                <a:cxnSpLocks/>
                <a:stCxn id="14" idx="0"/>
              </p:cNvCxnSpPr>
              <p:nvPr/>
            </p:nvCxnSpPr>
            <p:spPr bwMode="auto">
              <a:xfrm flipV="1">
                <a:off x="899592" y="3254365"/>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16" name="Rectangle: Rounded Corners 102">
                <a:extLst>
                  <a:ext uri="{FF2B5EF4-FFF2-40B4-BE49-F238E27FC236}">
                    <a16:creationId xmlns:a16="http://schemas.microsoft.com/office/drawing/2014/main" id="{E6EB1EBA-6C28-4BDD-9817-27528A3A673B}"/>
                  </a:ext>
                </a:extLst>
              </p:cNvPr>
              <p:cNvSpPr/>
              <p:nvPr/>
            </p:nvSpPr>
            <p:spPr bwMode="auto">
              <a:xfrm>
                <a:off x="179484" y="2833886"/>
                <a:ext cx="1764210" cy="550019"/>
              </a:xfrm>
              <a:prstGeom prst="roundRect">
                <a:avLst>
                  <a:gd name="adj" fmla="val 0"/>
                </a:avLst>
              </a:prstGeom>
              <a:solidFill>
                <a:srgbClr val="31BAFD"/>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chemeClr val="bg1"/>
                    </a:solidFill>
                    <a:latin typeface="Calibri" panose="020F0502020204030204" pitchFamily="34" charset="0"/>
                  </a:rPr>
                  <a:t>Vérifier si le traitement impliqué nécessite un PIA</a:t>
                </a:r>
              </a:p>
            </p:txBody>
          </p:sp>
        </p:grpSp>
        <p:pic>
          <p:nvPicPr>
            <p:cNvPr id="13" name="Graphique 12" descr="Coche">
              <a:extLst>
                <a:ext uri="{FF2B5EF4-FFF2-40B4-BE49-F238E27FC236}">
                  <a16:creationId xmlns:a16="http://schemas.microsoft.com/office/drawing/2014/main" id="{DB8A1175-ED20-4C64-B949-072F722CC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28" y="2932660"/>
              <a:ext cx="398267" cy="398267"/>
            </a:xfrm>
            <a:prstGeom prst="rect">
              <a:avLst/>
            </a:prstGeom>
          </p:spPr>
        </p:pic>
      </p:grpSp>
      <p:grpSp>
        <p:nvGrpSpPr>
          <p:cNvPr id="17" name="Groupe 16">
            <a:extLst>
              <a:ext uri="{FF2B5EF4-FFF2-40B4-BE49-F238E27FC236}">
                <a16:creationId xmlns:a16="http://schemas.microsoft.com/office/drawing/2014/main" id="{BC4322CF-FCEC-431E-9FD7-3457A4030F6D}"/>
              </a:ext>
            </a:extLst>
          </p:cNvPr>
          <p:cNvGrpSpPr/>
          <p:nvPr/>
        </p:nvGrpSpPr>
        <p:grpSpPr>
          <a:xfrm>
            <a:off x="1187595" y="2836502"/>
            <a:ext cx="2143433" cy="1310727"/>
            <a:chOff x="1187595" y="4305397"/>
            <a:chExt cx="2143433" cy="1310727"/>
          </a:xfrm>
        </p:grpSpPr>
        <p:grpSp>
          <p:nvGrpSpPr>
            <p:cNvPr id="18" name="Groupe 17">
              <a:extLst>
                <a:ext uri="{FF2B5EF4-FFF2-40B4-BE49-F238E27FC236}">
                  <a16:creationId xmlns:a16="http://schemas.microsoft.com/office/drawing/2014/main" id="{9F268C95-43A1-4565-ABC3-3426C7D7FC1B}"/>
                </a:ext>
              </a:extLst>
            </p:cNvPr>
            <p:cNvGrpSpPr/>
            <p:nvPr/>
          </p:nvGrpSpPr>
          <p:grpSpPr>
            <a:xfrm>
              <a:off x="1187595" y="4305397"/>
              <a:ext cx="2143433" cy="1310727"/>
              <a:chOff x="1187595" y="4305397"/>
              <a:chExt cx="2143433" cy="1310727"/>
            </a:xfrm>
          </p:grpSpPr>
          <p:sp>
            <p:nvSpPr>
              <p:cNvPr id="20" name="Ellipse 19">
                <a:extLst>
                  <a:ext uri="{FF2B5EF4-FFF2-40B4-BE49-F238E27FC236}">
                    <a16:creationId xmlns:a16="http://schemas.microsoft.com/office/drawing/2014/main" id="{BB2BE45D-A259-47F2-AB00-4351369B61D8}"/>
                  </a:ext>
                </a:extLst>
              </p:cNvPr>
              <p:cNvSpPr/>
              <p:nvPr/>
            </p:nvSpPr>
            <p:spPr bwMode="auto">
              <a:xfrm>
                <a:off x="1871686" y="430539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21" name="Connecteur droit 20">
                <a:extLst>
                  <a:ext uri="{FF2B5EF4-FFF2-40B4-BE49-F238E27FC236}">
                    <a16:creationId xmlns:a16="http://schemas.microsoft.com/office/drawing/2014/main" id="{1A502760-180A-4AF5-90E1-218D0D92E1F8}"/>
                  </a:ext>
                </a:extLst>
              </p:cNvPr>
              <p:cNvCxnSpPr>
                <a:cxnSpLocks/>
                <a:endCxn id="20" idx="4"/>
              </p:cNvCxnSpPr>
              <p:nvPr/>
            </p:nvCxnSpPr>
            <p:spPr bwMode="auto">
              <a:xfrm flipV="1">
                <a:off x="1943694" y="4449413"/>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22" name="Rectangle: Rounded Corners 102">
                <a:extLst>
                  <a:ext uri="{FF2B5EF4-FFF2-40B4-BE49-F238E27FC236}">
                    <a16:creationId xmlns:a16="http://schemas.microsoft.com/office/drawing/2014/main" id="{C4B0F910-50EF-4718-AA24-14348F3430D0}"/>
                  </a:ext>
                </a:extLst>
              </p:cNvPr>
              <p:cNvSpPr/>
              <p:nvPr/>
            </p:nvSpPr>
            <p:spPr bwMode="auto">
              <a:xfrm>
                <a:off x="1187595" y="5066105"/>
                <a:ext cx="2143433" cy="550019"/>
              </a:xfrm>
              <a:prstGeom prst="roundRect">
                <a:avLst>
                  <a:gd name="adj" fmla="val 0"/>
                </a:avLst>
              </a:prstGeom>
              <a:solidFill>
                <a:srgbClr val="FDB5A9"/>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rmAutofit fontScale="92500" lnSpcReduction="10000"/>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Évaluer les risques intrinsèques au traitement impliqué par le nouveau projet</a:t>
                </a:r>
              </a:p>
            </p:txBody>
          </p:sp>
        </p:grpSp>
        <p:pic>
          <p:nvPicPr>
            <p:cNvPr id="19" name="Graphique 18" descr="Signal">
              <a:extLst>
                <a:ext uri="{FF2B5EF4-FFF2-40B4-BE49-F238E27FC236}">
                  <a16:creationId xmlns:a16="http://schemas.microsoft.com/office/drawing/2014/main" id="{F32ADEE4-336D-4413-9013-43DFFF53C8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8050" y="5141363"/>
              <a:ext cx="398267" cy="398267"/>
            </a:xfrm>
            <a:prstGeom prst="rect">
              <a:avLst/>
            </a:prstGeom>
          </p:spPr>
        </p:pic>
      </p:grpSp>
      <p:grpSp>
        <p:nvGrpSpPr>
          <p:cNvPr id="23" name="Groupe 22">
            <a:extLst>
              <a:ext uri="{FF2B5EF4-FFF2-40B4-BE49-F238E27FC236}">
                <a16:creationId xmlns:a16="http://schemas.microsoft.com/office/drawing/2014/main" id="{4170F6F6-C14E-4F93-9FE7-89863711DCC9}"/>
              </a:ext>
            </a:extLst>
          </p:cNvPr>
          <p:cNvGrpSpPr/>
          <p:nvPr/>
        </p:nvGrpSpPr>
        <p:grpSpPr>
          <a:xfrm>
            <a:off x="2987824" y="1293551"/>
            <a:ext cx="1836190" cy="1325967"/>
            <a:chOff x="2987824" y="2833886"/>
            <a:chExt cx="1836190" cy="1325967"/>
          </a:xfrm>
        </p:grpSpPr>
        <p:grpSp>
          <p:nvGrpSpPr>
            <p:cNvPr id="24" name="Groupe 23">
              <a:extLst>
                <a:ext uri="{FF2B5EF4-FFF2-40B4-BE49-F238E27FC236}">
                  <a16:creationId xmlns:a16="http://schemas.microsoft.com/office/drawing/2014/main" id="{E4721A8E-2A82-48F8-B022-82C7CA0C70CC}"/>
                </a:ext>
              </a:extLst>
            </p:cNvPr>
            <p:cNvGrpSpPr/>
            <p:nvPr/>
          </p:nvGrpSpPr>
          <p:grpSpPr>
            <a:xfrm>
              <a:off x="2987824" y="2833886"/>
              <a:ext cx="1836190" cy="1325967"/>
              <a:chOff x="2987824" y="2833886"/>
              <a:chExt cx="1836190" cy="1325967"/>
            </a:xfrm>
          </p:grpSpPr>
          <p:sp>
            <p:nvSpPr>
              <p:cNvPr id="26" name="Ellipse 25">
                <a:extLst>
                  <a:ext uri="{FF2B5EF4-FFF2-40B4-BE49-F238E27FC236}">
                    <a16:creationId xmlns:a16="http://schemas.microsoft.com/office/drawing/2014/main" id="{5E611525-6024-47C9-B141-E595CFD4E656}"/>
                  </a:ext>
                </a:extLst>
              </p:cNvPr>
              <p:cNvSpPr/>
              <p:nvPr/>
            </p:nvSpPr>
            <p:spPr bwMode="auto">
              <a:xfrm>
                <a:off x="3707904" y="401583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27" name="Connecteur droit 26">
                <a:extLst>
                  <a:ext uri="{FF2B5EF4-FFF2-40B4-BE49-F238E27FC236}">
                    <a16:creationId xmlns:a16="http://schemas.microsoft.com/office/drawing/2014/main" id="{F8FB8A10-713D-4CCA-A11E-4F130779B552}"/>
                  </a:ext>
                </a:extLst>
              </p:cNvPr>
              <p:cNvCxnSpPr>
                <a:cxnSpLocks/>
                <a:stCxn id="26" idx="0"/>
              </p:cNvCxnSpPr>
              <p:nvPr/>
            </p:nvCxnSpPr>
            <p:spPr bwMode="auto">
              <a:xfrm flipV="1">
                <a:off x="3779912" y="3246745"/>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28" name="Rectangle: Rounded Corners 102">
                <a:extLst>
                  <a:ext uri="{FF2B5EF4-FFF2-40B4-BE49-F238E27FC236}">
                    <a16:creationId xmlns:a16="http://schemas.microsoft.com/office/drawing/2014/main" id="{916744D7-8463-4168-BE96-B04785E85EF2}"/>
                  </a:ext>
                </a:extLst>
              </p:cNvPr>
              <p:cNvSpPr/>
              <p:nvPr/>
            </p:nvSpPr>
            <p:spPr bwMode="auto">
              <a:xfrm>
                <a:off x="2987824" y="2833886"/>
                <a:ext cx="1836190" cy="550019"/>
              </a:xfrm>
              <a:prstGeom prst="roundRect">
                <a:avLst>
                  <a:gd name="adj" fmla="val 0"/>
                </a:avLst>
              </a:prstGeom>
              <a:solidFill>
                <a:srgbClr val="17AB93"/>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chemeClr val="bg1"/>
                    </a:solidFill>
                    <a:latin typeface="Calibri" panose="020F0502020204030204" pitchFamily="34" charset="0"/>
                  </a:rPr>
                  <a:t>En déduire le niveau de sécurité requis (échelle de 1 à 4)</a:t>
                </a:r>
              </a:p>
            </p:txBody>
          </p:sp>
        </p:grpSp>
        <p:pic>
          <p:nvPicPr>
            <p:cNvPr id="25" name="Graphique 24" descr="Verrou">
              <a:extLst>
                <a:ext uri="{FF2B5EF4-FFF2-40B4-BE49-F238E27FC236}">
                  <a16:creationId xmlns:a16="http://schemas.microsoft.com/office/drawing/2014/main" id="{94881A7D-21C1-4A6F-AF6D-2D215F9990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0054" y="2909760"/>
              <a:ext cx="398267" cy="398267"/>
            </a:xfrm>
            <a:prstGeom prst="rect">
              <a:avLst/>
            </a:prstGeom>
          </p:spPr>
        </p:pic>
      </p:grpSp>
      <p:grpSp>
        <p:nvGrpSpPr>
          <p:cNvPr id="29" name="Groupe 28">
            <a:extLst>
              <a:ext uri="{FF2B5EF4-FFF2-40B4-BE49-F238E27FC236}">
                <a16:creationId xmlns:a16="http://schemas.microsoft.com/office/drawing/2014/main" id="{F6E4A585-1B80-4F76-B570-1B5AB5215311}"/>
              </a:ext>
            </a:extLst>
          </p:cNvPr>
          <p:cNvGrpSpPr/>
          <p:nvPr/>
        </p:nvGrpSpPr>
        <p:grpSpPr>
          <a:xfrm>
            <a:off x="4257844" y="2821262"/>
            <a:ext cx="1836112" cy="1325967"/>
            <a:chOff x="4257844" y="4290157"/>
            <a:chExt cx="1836112" cy="1325967"/>
          </a:xfrm>
        </p:grpSpPr>
        <p:grpSp>
          <p:nvGrpSpPr>
            <p:cNvPr id="30" name="Groupe 29">
              <a:extLst>
                <a:ext uri="{FF2B5EF4-FFF2-40B4-BE49-F238E27FC236}">
                  <a16:creationId xmlns:a16="http://schemas.microsoft.com/office/drawing/2014/main" id="{91C5940F-DCDE-488F-AD47-FA3407B24A1E}"/>
                </a:ext>
              </a:extLst>
            </p:cNvPr>
            <p:cNvGrpSpPr/>
            <p:nvPr/>
          </p:nvGrpSpPr>
          <p:grpSpPr>
            <a:xfrm>
              <a:off x="4257844" y="4290157"/>
              <a:ext cx="1836112" cy="1325967"/>
              <a:chOff x="4968136" y="4290157"/>
              <a:chExt cx="1836112" cy="1325967"/>
            </a:xfrm>
          </p:grpSpPr>
          <p:sp>
            <p:nvSpPr>
              <p:cNvPr id="32" name="Ellipse 31">
                <a:extLst>
                  <a:ext uri="{FF2B5EF4-FFF2-40B4-BE49-F238E27FC236}">
                    <a16:creationId xmlns:a16="http://schemas.microsoft.com/office/drawing/2014/main" id="{17C5DDEA-FAAD-4A84-A6E1-632E6BF5C7ED}"/>
                  </a:ext>
                </a:extLst>
              </p:cNvPr>
              <p:cNvSpPr/>
              <p:nvPr/>
            </p:nvSpPr>
            <p:spPr bwMode="auto">
              <a:xfrm>
                <a:off x="5724128" y="429015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33" name="Connecteur droit 32">
                <a:extLst>
                  <a:ext uri="{FF2B5EF4-FFF2-40B4-BE49-F238E27FC236}">
                    <a16:creationId xmlns:a16="http://schemas.microsoft.com/office/drawing/2014/main" id="{399A742D-C02E-4DEB-ACED-DB38B850DC18}"/>
                  </a:ext>
                </a:extLst>
              </p:cNvPr>
              <p:cNvCxnSpPr>
                <a:cxnSpLocks/>
                <a:endCxn id="32" idx="4"/>
              </p:cNvCxnSpPr>
              <p:nvPr/>
            </p:nvCxnSpPr>
            <p:spPr bwMode="auto">
              <a:xfrm flipV="1">
                <a:off x="5796136" y="4434173"/>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34" name="Rectangle: Rounded Corners 102">
                <a:extLst>
                  <a:ext uri="{FF2B5EF4-FFF2-40B4-BE49-F238E27FC236}">
                    <a16:creationId xmlns:a16="http://schemas.microsoft.com/office/drawing/2014/main" id="{2AA45437-6E2A-468F-8321-5757F6D14D40}"/>
                  </a:ext>
                </a:extLst>
              </p:cNvPr>
              <p:cNvSpPr/>
              <p:nvPr/>
            </p:nvSpPr>
            <p:spPr bwMode="auto">
              <a:xfrm>
                <a:off x="4968136" y="5066105"/>
                <a:ext cx="1836112" cy="550019"/>
              </a:xfrm>
              <a:prstGeom prst="roundRect">
                <a:avLst>
                  <a:gd name="adj" fmla="val 0"/>
                </a:avLst>
              </a:prstGeom>
              <a:solidFill>
                <a:srgbClr val="AEE0D5"/>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En déduire quelle équipe ISS doit être en charge du suivi</a:t>
                </a:r>
              </a:p>
            </p:txBody>
          </p:sp>
        </p:grpSp>
        <p:pic>
          <p:nvPicPr>
            <p:cNvPr id="31" name="Graphique 30" descr="Utilisateurs">
              <a:extLst>
                <a:ext uri="{FF2B5EF4-FFF2-40B4-BE49-F238E27FC236}">
                  <a16:creationId xmlns:a16="http://schemas.microsoft.com/office/drawing/2014/main" id="{94D94789-18DA-4650-B3B3-3BAA31723D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44077" y="5141979"/>
              <a:ext cx="398267" cy="398267"/>
            </a:xfrm>
            <a:prstGeom prst="rect">
              <a:avLst/>
            </a:prstGeom>
          </p:spPr>
        </p:pic>
      </p:grpSp>
      <p:grpSp>
        <p:nvGrpSpPr>
          <p:cNvPr id="35" name="Groupe 34">
            <a:extLst>
              <a:ext uri="{FF2B5EF4-FFF2-40B4-BE49-F238E27FC236}">
                <a16:creationId xmlns:a16="http://schemas.microsoft.com/office/drawing/2014/main" id="{C42EC059-D45E-48FA-9B33-44C1DB5B5583}"/>
              </a:ext>
            </a:extLst>
          </p:cNvPr>
          <p:cNvGrpSpPr/>
          <p:nvPr/>
        </p:nvGrpSpPr>
        <p:grpSpPr>
          <a:xfrm>
            <a:off x="5630208" y="1293551"/>
            <a:ext cx="1836190" cy="1325967"/>
            <a:chOff x="5630208" y="2833886"/>
            <a:chExt cx="1836190" cy="1325967"/>
          </a:xfrm>
        </p:grpSpPr>
        <p:grpSp>
          <p:nvGrpSpPr>
            <p:cNvPr id="36" name="Groupe 35">
              <a:extLst>
                <a:ext uri="{FF2B5EF4-FFF2-40B4-BE49-F238E27FC236}">
                  <a16:creationId xmlns:a16="http://schemas.microsoft.com/office/drawing/2014/main" id="{43F18C95-365C-4BCE-82C7-1B10E6ACF32D}"/>
                </a:ext>
              </a:extLst>
            </p:cNvPr>
            <p:cNvGrpSpPr/>
            <p:nvPr/>
          </p:nvGrpSpPr>
          <p:grpSpPr>
            <a:xfrm>
              <a:off x="5630208" y="2833886"/>
              <a:ext cx="1836190" cy="1325967"/>
              <a:chOff x="2987824" y="2833886"/>
              <a:chExt cx="1836190" cy="1325967"/>
            </a:xfrm>
          </p:grpSpPr>
          <p:sp>
            <p:nvSpPr>
              <p:cNvPr id="38" name="Ellipse 37">
                <a:extLst>
                  <a:ext uri="{FF2B5EF4-FFF2-40B4-BE49-F238E27FC236}">
                    <a16:creationId xmlns:a16="http://schemas.microsoft.com/office/drawing/2014/main" id="{4A5E1AE2-B8E6-4077-88D8-3498AB1C43CF}"/>
                  </a:ext>
                </a:extLst>
              </p:cNvPr>
              <p:cNvSpPr/>
              <p:nvPr/>
            </p:nvSpPr>
            <p:spPr bwMode="auto">
              <a:xfrm>
                <a:off x="3707904" y="401583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39" name="Connecteur droit 38">
                <a:extLst>
                  <a:ext uri="{FF2B5EF4-FFF2-40B4-BE49-F238E27FC236}">
                    <a16:creationId xmlns:a16="http://schemas.microsoft.com/office/drawing/2014/main" id="{63B8AAAE-86A8-425C-8CE1-BF21FA367BAA}"/>
                  </a:ext>
                </a:extLst>
              </p:cNvPr>
              <p:cNvCxnSpPr>
                <a:cxnSpLocks/>
                <a:stCxn id="38" idx="0"/>
              </p:cNvCxnSpPr>
              <p:nvPr/>
            </p:nvCxnSpPr>
            <p:spPr bwMode="auto">
              <a:xfrm flipV="1">
                <a:off x="3779912" y="3246745"/>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40" name="Rectangle: Rounded Corners 102">
                <a:extLst>
                  <a:ext uri="{FF2B5EF4-FFF2-40B4-BE49-F238E27FC236}">
                    <a16:creationId xmlns:a16="http://schemas.microsoft.com/office/drawing/2014/main" id="{4A1F098D-3D88-47B6-BA7C-3414EDE8DF84}"/>
                  </a:ext>
                </a:extLst>
              </p:cNvPr>
              <p:cNvSpPr/>
              <p:nvPr/>
            </p:nvSpPr>
            <p:spPr bwMode="auto">
              <a:xfrm>
                <a:off x="2987824" y="2833886"/>
                <a:ext cx="1836190" cy="550019"/>
              </a:xfrm>
              <a:prstGeom prst="roundRect">
                <a:avLst>
                  <a:gd name="adj" fmla="val 0"/>
                </a:avLst>
              </a:prstGeom>
              <a:solidFill>
                <a:srgbClr val="F5C3E0"/>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Vérifier les solutions existantes</a:t>
                </a:r>
              </a:p>
            </p:txBody>
          </p:sp>
        </p:grpSp>
        <p:pic>
          <p:nvPicPr>
            <p:cNvPr id="37" name="Graphique 36" descr="Outils">
              <a:extLst>
                <a:ext uri="{FF2B5EF4-FFF2-40B4-BE49-F238E27FC236}">
                  <a16:creationId xmlns:a16="http://schemas.microsoft.com/office/drawing/2014/main" id="{315A2973-7D2D-4F7D-83FC-1D7DFEF9AA0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33" y="2909761"/>
              <a:ext cx="398267" cy="398267"/>
            </a:xfrm>
            <a:prstGeom prst="rect">
              <a:avLst/>
            </a:prstGeom>
          </p:spPr>
        </p:pic>
      </p:grpSp>
      <p:grpSp>
        <p:nvGrpSpPr>
          <p:cNvPr id="41" name="Groupe 40">
            <a:extLst>
              <a:ext uri="{FF2B5EF4-FFF2-40B4-BE49-F238E27FC236}">
                <a16:creationId xmlns:a16="http://schemas.microsoft.com/office/drawing/2014/main" id="{96AA3729-358D-4B7B-ACB6-D33849F11A10}"/>
              </a:ext>
            </a:extLst>
          </p:cNvPr>
          <p:cNvGrpSpPr/>
          <p:nvPr/>
        </p:nvGrpSpPr>
        <p:grpSpPr>
          <a:xfrm>
            <a:off x="6865686" y="2821262"/>
            <a:ext cx="2033385" cy="1325967"/>
            <a:chOff x="6865686" y="4290157"/>
            <a:chExt cx="2033385" cy="1325967"/>
          </a:xfrm>
        </p:grpSpPr>
        <p:grpSp>
          <p:nvGrpSpPr>
            <p:cNvPr id="42" name="Groupe 41">
              <a:extLst>
                <a:ext uri="{FF2B5EF4-FFF2-40B4-BE49-F238E27FC236}">
                  <a16:creationId xmlns:a16="http://schemas.microsoft.com/office/drawing/2014/main" id="{A72D97C2-1A45-4140-AA31-CE60B924F563}"/>
                </a:ext>
              </a:extLst>
            </p:cNvPr>
            <p:cNvGrpSpPr/>
            <p:nvPr/>
          </p:nvGrpSpPr>
          <p:grpSpPr>
            <a:xfrm>
              <a:off x="6865686" y="4290157"/>
              <a:ext cx="2033385" cy="1325967"/>
              <a:chOff x="4968135" y="4290157"/>
              <a:chExt cx="2033385" cy="1325967"/>
            </a:xfrm>
          </p:grpSpPr>
          <p:sp>
            <p:nvSpPr>
              <p:cNvPr id="46" name="Ellipse 45">
                <a:extLst>
                  <a:ext uri="{FF2B5EF4-FFF2-40B4-BE49-F238E27FC236}">
                    <a16:creationId xmlns:a16="http://schemas.microsoft.com/office/drawing/2014/main" id="{0262D6AA-3DB7-400C-942B-EE0C167061F9}"/>
                  </a:ext>
                </a:extLst>
              </p:cNvPr>
              <p:cNvSpPr/>
              <p:nvPr/>
            </p:nvSpPr>
            <p:spPr bwMode="auto">
              <a:xfrm>
                <a:off x="5724128" y="4290157"/>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47" name="Connecteur droit 46">
                <a:extLst>
                  <a:ext uri="{FF2B5EF4-FFF2-40B4-BE49-F238E27FC236}">
                    <a16:creationId xmlns:a16="http://schemas.microsoft.com/office/drawing/2014/main" id="{4CC05F7A-DD19-4F16-8886-54F9BAE9F83D}"/>
                  </a:ext>
                </a:extLst>
              </p:cNvPr>
              <p:cNvCxnSpPr>
                <a:cxnSpLocks/>
                <a:endCxn id="46" idx="4"/>
              </p:cNvCxnSpPr>
              <p:nvPr/>
            </p:nvCxnSpPr>
            <p:spPr bwMode="auto">
              <a:xfrm flipV="1">
                <a:off x="5796136" y="4434173"/>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48" name="Rectangle: Rounded Corners 102">
                <a:extLst>
                  <a:ext uri="{FF2B5EF4-FFF2-40B4-BE49-F238E27FC236}">
                    <a16:creationId xmlns:a16="http://schemas.microsoft.com/office/drawing/2014/main" id="{A8913EA5-C605-4DC4-8E14-43CAA07931CC}"/>
                  </a:ext>
                </a:extLst>
              </p:cNvPr>
              <p:cNvSpPr/>
              <p:nvPr/>
            </p:nvSpPr>
            <p:spPr bwMode="auto">
              <a:xfrm>
                <a:off x="4968135" y="5066105"/>
                <a:ext cx="2033385" cy="550019"/>
              </a:xfrm>
              <a:prstGeom prst="roundRect">
                <a:avLst>
                  <a:gd name="adj" fmla="val 0"/>
                </a:avLst>
              </a:prstGeom>
              <a:solidFill>
                <a:schemeClr val="accent4">
                  <a:lumMod val="20000"/>
                  <a:lumOff val="80000"/>
                </a:schemeClr>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Mettre en place les solutions et respecter les exigences de sécurité</a:t>
                </a:r>
              </a:p>
            </p:txBody>
          </p:sp>
        </p:grpSp>
        <p:pic>
          <p:nvPicPr>
            <p:cNvPr id="45" name="Graphique 44" descr="Cocarde">
              <a:extLst>
                <a:ext uri="{FF2B5EF4-FFF2-40B4-BE49-F238E27FC236}">
                  <a16:creationId xmlns:a16="http://schemas.microsoft.com/office/drawing/2014/main" id="{2BD0C6BB-A6DD-448C-A191-C1FA067B835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21956" y="5141363"/>
              <a:ext cx="398267" cy="398267"/>
            </a:xfrm>
            <a:prstGeom prst="rect">
              <a:avLst/>
            </a:prstGeom>
          </p:spPr>
        </p:pic>
      </p:grpSp>
      <p:sp>
        <p:nvSpPr>
          <p:cNvPr id="49" name="Rectangle 48">
            <a:extLst>
              <a:ext uri="{FF2B5EF4-FFF2-40B4-BE49-F238E27FC236}">
                <a16:creationId xmlns:a16="http://schemas.microsoft.com/office/drawing/2014/main" id="{ED1E8B4A-8FF9-4515-9F86-65285746D99B}"/>
              </a:ext>
            </a:extLst>
          </p:cNvPr>
          <p:cNvSpPr/>
          <p:nvPr/>
        </p:nvSpPr>
        <p:spPr>
          <a:xfrm>
            <a:off x="236739" y="4509152"/>
            <a:ext cx="2751085" cy="288000"/>
          </a:xfrm>
          <a:prstGeom prst="rect">
            <a:avLst/>
          </a:prstGeom>
          <a:solidFill>
            <a:schemeClr val="bg2"/>
          </a:solidFill>
        </p:spPr>
        <p:txBody>
          <a:bodyPr wrap="square">
            <a:spAutoFit/>
          </a:bodyPr>
          <a:lstStyle/>
          <a:p>
            <a:pPr algn="ctr"/>
            <a:r>
              <a:rPr lang="fr-FR" sz="1400" b="1" dirty="0">
                <a:solidFill>
                  <a:schemeClr val="bg1"/>
                </a:solidFill>
              </a:rPr>
              <a:t>Chefs de projets</a:t>
            </a:r>
            <a:endParaRPr lang="fr-FR" sz="1400" dirty="0">
              <a:solidFill>
                <a:schemeClr val="bg1"/>
              </a:solidFill>
            </a:endParaRPr>
          </a:p>
        </p:txBody>
      </p:sp>
      <p:pic>
        <p:nvPicPr>
          <p:cNvPr id="44" name="Image 43">
            <a:extLst>
              <a:ext uri="{FF2B5EF4-FFF2-40B4-BE49-F238E27FC236}">
                <a16:creationId xmlns:a16="http://schemas.microsoft.com/office/drawing/2014/main" id="{95F719F4-FD76-44BD-ADF4-EBAE2B6114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519" y="4401108"/>
            <a:ext cx="421837" cy="421837"/>
          </a:xfrm>
          <a:prstGeom prst="rect">
            <a:avLst/>
          </a:prstGeom>
        </p:spPr>
      </p:pic>
      <p:pic>
        <p:nvPicPr>
          <p:cNvPr id="51" name="Image 50">
            <a:extLst>
              <a:ext uri="{FF2B5EF4-FFF2-40B4-BE49-F238E27FC236}">
                <a16:creationId xmlns:a16="http://schemas.microsoft.com/office/drawing/2014/main" id="{D874B8B2-EA49-4884-90F7-49E5876CA55E}"/>
              </a:ext>
            </a:extLst>
          </p:cNvPr>
          <p:cNvPicPr>
            <a:picLocks noChangeAspect="1"/>
          </p:cNvPicPr>
          <p:nvPr/>
        </p:nvPicPr>
        <p:blipFill>
          <a:blip r:embed="rId16"/>
          <a:stretch>
            <a:fillRect/>
          </a:stretch>
        </p:blipFill>
        <p:spPr>
          <a:xfrm>
            <a:off x="1703043" y="1646387"/>
            <a:ext cx="360000" cy="360000"/>
          </a:xfrm>
          <a:prstGeom prst="rect">
            <a:avLst/>
          </a:prstGeom>
        </p:spPr>
      </p:pic>
      <p:pic>
        <p:nvPicPr>
          <p:cNvPr id="53" name="Image 52">
            <a:extLst>
              <a:ext uri="{FF2B5EF4-FFF2-40B4-BE49-F238E27FC236}">
                <a16:creationId xmlns:a16="http://schemas.microsoft.com/office/drawing/2014/main" id="{CD1F37E0-7654-4DEF-93EF-082603FF36F5}"/>
              </a:ext>
            </a:extLst>
          </p:cNvPr>
          <p:cNvPicPr>
            <a:picLocks noChangeAspect="1"/>
          </p:cNvPicPr>
          <p:nvPr/>
        </p:nvPicPr>
        <p:blipFill>
          <a:blip r:embed="rId17"/>
          <a:stretch>
            <a:fillRect/>
          </a:stretch>
        </p:blipFill>
        <p:spPr>
          <a:xfrm>
            <a:off x="4576963" y="1646387"/>
            <a:ext cx="360000" cy="360000"/>
          </a:xfrm>
          <a:prstGeom prst="rect">
            <a:avLst/>
          </a:prstGeom>
        </p:spPr>
      </p:pic>
    </p:spTree>
    <p:extLst>
      <p:ext uri="{BB962C8B-B14F-4D97-AF65-F5344CB8AC3E}">
        <p14:creationId xmlns:p14="http://schemas.microsoft.com/office/powerpoint/2010/main" val="4252232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sp>
        <p:nvSpPr>
          <p:cNvPr id="83" name="Rectangle 82">
            <a:extLst>
              <a:ext uri="{FF2B5EF4-FFF2-40B4-BE49-F238E27FC236}">
                <a16:creationId xmlns:a16="http://schemas.microsoft.com/office/drawing/2014/main" id="{BDBF8F2C-406B-41F7-BB62-AF3E6F908237}"/>
              </a:ext>
            </a:extLst>
          </p:cNvPr>
          <p:cNvSpPr/>
          <p:nvPr/>
        </p:nvSpPr>
        <p:spPr>
          <a:xfrm>
            <a:off x="-1" y="1038237"/>
            <a:ext cx="9144001" cy="878595"/>
          </a:xfrm>
          <a:prstGeom prst="rect">
            <a:avLst/>
          </a:prstGeom>
          <a:solidFill>
            <a:srgbClr val="31BAFD"/>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87" name="Rectangle 86">
            <a:extLst>
              <a:ext uri="{FF2B5EF4-FFF2-40B4-BE49-F238E27FC236}">
                <a16:creationId xmlns:a16="http://schemas.microsoft.com/office/drawing/2014/main" id="{4CB7D649-1A5F-4511-9084-54771B0A92CE}"/>
              </a:ext>
            </a:extLst>
          </p:cNvPr>
          <p:cNvSpPr/>
          <p:nvPr/>
        </p:nvSpPr>
        <p:spPr>
          <a:xfrm>
            <a:off x="30840" y="1183169"/>
            <a:ext cx="8838561" cy="584775"/>
          </a:xfrm>
          <a:prstGeom prst="rect">
            <a:avLst/>
          </a:prstGeom>
        </p:spPr>
        <p:txBody>
          <a:bodyPr wrap="square">
            <a:spAutoFit/>
          </a:bodyPr>
          <a:lstStyle/>
          <a:p>
            <a:pPr algn="ctr"/>
            <a:r>
              <a:rPr lang="fr-FR" sz="1600" b="1" i="1" dirty="0">
                <a:solidFill>
                  <a:schemeClr val="bg1"/>
                </a:solidFill>
                <a:latin typeface="Calibri" panose="020F0502020204030204" pitchFamily="34" charset="0"/>
              </a:rPr>
              <a:t>Pour chaque traitement susceptible d'entraîner un risque élevé pour les droits et libertés des personnes physiques, le Responsable du traitement effectue, avant le traitement, un PIA.</a:t>
            </a:r>
            <a:endParaRPr lang="fr-FR" sz="1600" b="1" dirty="0">
              <a:solidFill>
                <a:schemeClr val="bg1"/>
              </a:solidFill>
              <a:latin typeface="Calibri" panose="020F0502020204030204" pitchFamily="34" charset="0"/>
              <a:cs typeface="Calibri" panose="020F0502020204030204" pitchFamily="34" charset="0"/>
            </a:endParaRPr>
          </a:p>
        </p:txBody>
      </p:sp>
      <p:sp>
        <p:nvSpPr>
          <p:cNvPr id="92" name="ZoneTexte 91">
            <a:extLst>
              <a:ext uri="{FF2B5EF4-FFF2-40B4-BE49-F238E27FC236}">
                <a16:creationId xmlns:a16="http://schemas.microsoft.com/office/drawing/2014/main" id="{06B6504C-5997-47DF-B497-32CDF253C502}"/>
              </a:ext>
            </a:extLst>
          </p:cNvPr>
          <p:cNvSpPr txBox="1"/>
          <p:nvPr/>
        </p:nvSpPr>
        <p:spPr>
          <a:xfrm rot="10800000">
            <a:off x="-1115754" y="993502"/>
            <a:ext cx="1871330" cy="923330"/>
          </a:xfrm>
          <a:prstGeom prst="rect">
            <a:avLst/>
          </a:prstGeom>
          <a:noFill/>
        </p:spPr>
        <p:txBody>
          <a:bodyPr wrap="square" rtlCol="0">
            <a:spAutoFit/>
          </a:bodyPr>
          <a:lstStyle/>
          <a:p>
            <a:r>
              <a:rPr lang="fr-FR" sz="5400" dirty="0">
                <a:solidFill>
                  <a:schemeClr val="bg1"/>
                </a:solidFill>
              </a:rPr>
              <a:t> » </a:t>
            </a:r>
          </a:p>
        </p:txBody>
      </p:sp>
      <p:sp>
        <p:nvSpPr>
          <p:cNvPr id="94" name="ZoneTexte 93">
            <a:extLst>
              <a:ext uri="{FF2B5EF4-FFF2-40B4-BE49-F238E27FC236}">
                <a16:creationId xmlns:a16="http://schemas.microsoft.com/office/drawing/2014/main" id="{FF0F7697-E8EA-4951-89F8-B8CEE568CA5D}"/>
              </a:ext>
            </a:extLst>
          </p:cNvPr>
          <p:cNvSpPr txBox="1"/>
          <p:nvPr/>
        </p:nvSpPr>
        <p:spPr>
          <a:xfrm>
            <a:off x="7882417" y="1094827"/>
            <a:ext cx="1226087" cy="923330"/>
          </a:xfrm>
          <a:prstGeom prst="rect">
            <a:avLst/>
          </a:prstGeom>
          <a:noFill/>
        </p:spPr>
        <p:txBody>
          <a:bodyPr wrap="square" rtlCol="0">
            <a:spAutoFit/>
          </a:bodyPr>
          <a:lstStyle/>
          <a:p>
            <a:r>
              <a:rPr lang="fr-FR" sz="5400" dirty="0">
                <a:solidFill>
                  <a:schemeClr val="bg1"/>
                </a:solidFill>
              </a:rPr>
              <a:t> »</a:t>
            </a:r>
          </a:p>
        </p:txBody>
      </p:sp>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17"/>
          <a:stretch>
            <a:fillRect/>
          </a:stretch>
        </p:blipFill>
        <p:spPr>
          <a:xfrm>
            <a:off x="8388424" y="130851"/>
            <a:ext cx="540000" cy="540000"/>
          </a:xfrm>
          <a:prstGeom prst="rect">
            <a:avLst/>
          </a:prstGeom>
        </p:spPr>
      </p:pic>
      <p:sp>
        <p:nvSpPr>
          <p:cNvPr id="108" name="Rectangle 107">
            <a:extLst>
              <a:ext uri="{FF2B5EF4-FFF2-40B4-BE49-F238E27FC236}">
                <a16:creationId xmlns:a16="http://schemas.microsoft.com/office/drawing/2014/main" id="{53ADA68C-A050-41F1-BC57-9831564FC6A6}"/>
              </a:ext>
            </a:extLst>
          </p:cNvPr>
          <p:cNvSpPr/>
          <p:nvPr/>
        </p:nvSpPr>
        <p:spPr>
          <a:xfrm>
            <a:off x="8579552" y="1612294"/>
            <a:ext cx="564577" cy="253916"/>
          </a:xfrm>
          <a:prstGeom prst="rect">
            <a:avLst/>
          </a:prstGeom>
        </p:spPr>
        <p:txBody>
          <a:bodyPr wrap="none">
            <a:spAutoFit/>
          </a:bodyPr>
          <a:lstStyle/>
          <a:p>
            <a:r>
              <a:rPr lang="fr-FR" sz="1050" b="1" dirty="0">
                <a:solidFill>
                  <a:schemeClr val="bg1"/>
                </a:solidFill>
                <a:latin typeface="Calibri" panose="020F0502020204030204" pitchFamily="34" charset="0"/>
              </a:rPr>
              <a:t>Art. 35</a:t>
            </a:r>
            <a:endParaRPr lang="fr-FR" sz="1050" dirty="0">
              <a:solidFill>
                <a:schemeClr val="bg1"/>
              </a:solidFill>
            </a:endParaRPr>
          </a:p>
        </p:txBody>
      </p:sp>
      <p:sp>
        <p:nvSpPr>
          <p:cNvPr id="26" name="TextBox 17">
            <a:extLst>
              <a:ext uri="{FF2B5EF4-FFF2-40B4-BE49-F238E27FC236}">
                <a16:creationId xmlns:a16="http://schemas.microsoft.com/office/drawing/2014/main" id="{A06EBE5A-9C4A-4B52-8EDC-B1560A06596B}"/>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31BAFD"/>
                </a:solidFill>
                <a:latin typeface="+mj-lt"/>
              </a:rPr>
              <a:t>Privacy Impact Assessment (PIA) = Etude d’Impact sur la Vie Privée</a:t>
            </a:r>
            <a:endParaRPr lang="fr-FR" dirty="0">
              <a:solidFill>
                <a:srgbClr val="31BAFD"/>
              </a:solidFill>
              <a:latin typeface="+mj-lt"/>
            </a:endParaRPr>
          </a:p>
        </p:txBody>
      </p:sp>
      <p:pic>
        <p:nvPicPr>
          <p:cNvPr id="28" name="Image 27">
            <a:extLst>
              <a:ext uri="{FF2B5EF4-FFF2-40B4-BE49-F238E27FC236}">
                <a16:creationId xmlns:a16="http://schemas.microsoft.com/office/drawing/2014/main" id="{653A55D5-206B-48C8-A7ED-D996EEC1C5D7}"/>
              </a:ext>
            </a:extLst>
          </p:cNvPr>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8727778" y="1359747"/>
            <a:ext cx="268123" cy="268123"/>
          </a:xfrm>
          <a:prstGeom prst="rect">
            <a:avLst/>
          </a:prstGeom>
        </p:spPr>
      </p:pic>
      <p:sp>
        <p:nvSpPr>
          <p:cNvPr id="29" name="Rectangle 28">
            <a:extLst>
              <a:ext uri="{FF2B5EF4-FFF2-40B4-BE49-F238E27FC236}">
                <a16:creationId xmlns:a16="http://schemas.microsoft.com/office/drawing/2014/main" id="{D93BFF1F-9E26-451E-AEA0-0E2DBFDF81C2}"/>
              </a:ext>
            </a:extLst>
          </p:cNvPr>
          <p:cNvSpPr/>
          <p:nvPr>
            <p:custDataLst>
              <p:tags r:id="rId2"/>
            </p:custDataLst>
          </p:nvPr>
        </p:nvSpPr>
        <p:spPr bwMode="auto">
          <a:xfrm>
            <a:off x="-566" y="2320131"/>
            <a:ext cx="9144565" cy="3917181"/>
          </a:xfrm>
          <a:prstGeom prst="rect">
            <a:avLst/>
          </a:prstGeom>
          <a:solidFill>
            <a:srgbClr val="F5F5F5"/>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32" name="Rectangle 31">
            <a:extLst>
              <a:ext uri="{FF2B5EF4-FFF2-40B4-BE49-F238E27FC236}">
                <a16:creationId xmlns:a16="http://schemas.microsoft.com/office/drawing/2014/main" id="{82BC5712-114E-4A44-8A62-E29A4AB398E4}"/>
              </a:ext>
            </a:extLst>
          </p:cNvPr>
          <p:cNvSpPr/>
          <p:nvPr>
            <p:custDataLst>
              <p:tags r:id="rId3"/>
            </p:custDataLst>
          </p:nvPr>
        </p:nvSpPr>
        <p:spPr bwMode="auto">
          <a:xfrm>
            <a:off x="539552" y="2590132"/>
            <a:ext cx="2376264" cy="3466980"/>
          </a:xfrm>
          <a:prstGeom prst="rect">
            <a:avLst/>
          </a:prstGeom>
          <a:noFill/>
          <a:ln w="9525" cap="flat" cmpd="sng" algn="ctr">
            <a:solidFill>
              <a:srgbClr val="45B39C"/>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33" name="Image 32">
            <a:extLst>
              <a:ext uri="{FF2B5EF4-FFF2-40B4-BE49-F238E27FC236}">
                <a16:creationId xmlns:a16="http://schemas.microsoft.com/office/drawing/2014/main" id="{0F0F819A-2480-40DB-B0C6-A4FF08146781}"/>
              </a:ext>
            </a:extLst>
          </p:cNvPr>
          <p:cNvPicPr>
            <a:picLocks noChangeAspect="1"/>
          </p:cNvPicPr>
          <p:nvPr>
            <p:custDataLst>
              <p:tags r:id="rId4"/>
            </p:custDataLst>
          </p:nvPr>
        </p:nvPicPr>
        <p:blipFill>
          <a:blip r:embed="rId19"/>
          <a:stretch>
            <a:fillRect/>
          </a:stretch>
        </p:blipFill>
        <p:spPr>
          <a:xfrm>
            <a:off x="1403648" y="2320132"/>
            <a:ext cx="540000" cy="540000"/>
          </a:xfrm>
          <a:prstGeom prst="rect">
            <a:avLst/>
          </a:prstGeom>
        </p:spPr>
      </p:pic>
      <p:sp>
        <p:nvSpPr>
          <p:cNvPr id="34" name="Rectangle 33">
            <a:extLst>
              <a:ext uri="{FF2B5EF4-FFF2-40B4-BE49-F238E27FC236}">
                <a16:creationId xmlns:a16="http://schemas.microsoft.com/office/drawing/2014/main" id="{55F20996-2FC1-44D9-AE99-A2D645691F78}"/>
              </a:ext>
            </a:extLst>
          </p:cNvPr>
          <p:cNvSpPr/>
          <p:nvPr>
            <p:custDataLst>
              <p:tags r:id="rId5"/>
            </p:custDataLst>
          </p:nvPr>
        </p:nvSpPr>
        <p:spPr bwMode="auto">
          <a:xfrm>
            <a:off x="3347864" y="2589051"/>
            <a:ext cx="2376264" cy="3468241"/>
          </a:xfrm>
          <a:prstGeom prst="rect">
            <a:avLst/>
          </a:prstGeom>
          <a:noFill/>
          <a:ln w="9525" cap="flat" cmpd="sng" algn="ctr">
            <a:solidFill>
              <a:srgbClr val="FF6262"/>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35" name="Image 34">
            <a:extLst>
              <a:ext uri="{FF2B5EF4-FFF2-40B4-BE49-F238E27FC236}">
                <a16:creationId xmlns:a16="http://schemas.microsoft.com/office/drawing/2014/main" id="{317306C3-6674-472C-A29D-FAE8071D0FAF}"/>
              </a:ext>
            </a:extLst>
          </p:cNvPr>
          <p:cNvPicPr>
            <a:picLocks noChangeAspect="1"/>
          </p:cNvPicPr>
          <p:nvPr>
            <p:custDataLst>
              <p:tags r:id="rId6"/>
            </p:custDataLst>
          </p:nvPr>
        </p:nvPicPr>
        <p:blipFill>
          <a:blip r:embed="rId20"/>
          <a:stretch>
            <a:fillRect/>
          </a:stretch>
        </p:blipFill>
        <p:spPr>
          <a:xfrm>
            <a:off x="4265996" y="2320132"/>
            <a:ext cx="540000" cy="540000"/>
          </a:xfrm>
          <a:prstGeom prst="rect">
            <a:avLst/>
          </a:prstGeom>
        </p:spPr>
      </p:pic>
      <p:sp>
        <p:nvSpPr>
          <p:cNvPr id="36" name="Rectangle 35">
            <a:extLst>
              <a:ext uri="{FF2B5EF4-FFF2-40B4-BE49-F238E27FC236}">
                <a16:creationId xmlns:a16="http://schemas.microsoft.com/office/drawing/2014/main" id="{F2634E68-4AB0-4492-A69B-276E0C36FD55}"/>
              </a:ext>
            </a:extLst>
          </p:cNvPr>
          <p:cNvSpPr/>
          <p:nvPr>
            <p:custDataLst>
              <p:tags r:id="rId7"/>
            </p:custDataLst>
          </p:nvPr>
        </p:nvSpPr>
        <p:spPr bwMode="auto">
          <a:xfrm>
            <a:off x="6156176" y="2589050"/>
            <a:ext cx="2376264" cy="3468242"/>
          </a:xfrm>
          <a:prstGeom prst="rect">
            <a:avLst/>
          </a:prstGeom>
          <a:noFill/>
          <a:ln w="9525" cap="flat" cmpd="sng" algn="ctr">
            <a:solidFill>
              <a:srgbClr val="F9B54C"/>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37" name="Image 36">
            <a:extLst>
              <a:ext uri="{FF2B5EF4-FFF2-40B4-BE49-F238E27FC236}">
                <a16:creationId xmlns:a16="http://schemas.microsoft.com/office/drawing/2014/main" id="{11D42CF3-F9E0-4C46-A172-2BFD3C625005}"/>
              </a:ext>
            </a:extLst>
          </p:cNvPr>
          <p:cNvPicPr>
            <a:picLocks noChangeAspect="1"/>
          </p:cNvPicPr>
          <p:nvPr>
            <p:custDataLst>
              <p:tags r:id="rId8"/>
            </p:custDataLst>
          </p:nvPr>
        </p:nvPicPr>
        <p:blipFill>
          <a:blip r:embed="rId21"/>
          <a:stretch>
            <a:fillRect/>
          </a:stretch>
        </p:blipFill>
        <p:spPr>
          <a:xfrm>
            <a:off x="7098854" y="2350712"/>
            <a:ext cx="490909" cy="490909"/>
          </a:xfrm>
          <a:prstGeom prst="rect">
            <a:avLst/>
          </a:prstGeom>
        </p:spPr>
      </p:pic>
      <p:sp>
        <p:nvSpPr>
          <p:cNvPr id="38" name="ZoneTexte 37">
            <a:extLst>
              <a:ext uri="{FF2B5EF4-FFF2-40B4-BE49-F238E27FC236}">
                <a16:creationId xmlns:a16="http://schemas.microsoft.com/office/drawing/2014/main" id="{16D8E9D5-D480-4872-B372-B379CDD563AC}"/>
              </a:ext>
            </a:extLst>
          </p:cNvPr>
          <p:cNvSpPr txBox="1"/>
          <p:nvPr>
            <p:custDataLst>
              <p:tags r:id="rId9"/>
            </p:custDataLst>
          </p:nvPr>
        </p:nvSpPr>
        <p:spPr>
          <a:xfrm>
            <a:off x="611560" y="2780928"/>
            <a:ext cx="2232248" cy="307777"/>
          </a:xfrm>
          <a:prstGeom prst="rect">
            <a:avLst/>
          </a:prstGeom>
          <a:noFill/>
        </p:spPr>
        <p:txBody>
          <a:bodyPr wrap="square" rtlCol="0">
            <a:spAutoFit/>
          </a:bodyPr>
          <a:lstStyle/>
          <a:p>
            <a:pPr algn="ctr"/>
            <a:r>
              <a:rPr lang="fr-FR" sz="1400" b="1" dirty="0">
                <a:solidFill>
                  <a:srgbClr val="45B39C"/>
                </a:solidFill>
                <a:latin typeface="Calibri" panose="020F0502020204030204" pitchFamily="34" charset="0"/>
              </a:rPr>
              <a:t>Le processus</a:t>
            </a:r>
          </a:p>
        </p:txBody>
      </p:sp>
      <p:sp>
        <p:nvSpPr>
          <p:cNvPr id="39" name="ZoneTexte 38">
            <a:extLst>
              <a:ext uri="{FF2B5EF4-FFF2-40B4-BE49-F238E27FC236}">
                <a16:creationId xmlns:a16="http://schemas.microsoft.com/office/drawing/2014/main" id="{6483DADE-CDA8-44E2-9962-4F258311FF3B}"/>
              </a:ext>
            </a:extLst>
          </p:cNvPr>
          <p:cNvSpPr txBox="1"/>
          <p:nvPr>
            <p:custDataLst>
              <p:tags r:id="rId10"/>
            </p:custDataLst>
          </p:nvPr>
        </p:nvSpPr>
        <p:spPr>
          <a:xfrm>
            <a:off x="3419872" y="2845112"/>
            <a:ext cx="2232248" cy="307777"/>
          </a:xfrm>
          <a:prstGeom prst="rect">
            <a:avLst/>
          </a:prstGeom>
          <a:noFill/>
        </p:spPr>
        <p:txBody>
          <a:bodyPr wrap="square" rtlCol="0">
            <a:spAutoFit/>
          </a:bodyPr>
          <a:lstStyle/>
          <a:p>
            <a:pPr algn="ctr"/>
            <a:r>
              <a:rPr lang="fr-FR" sz="1400" b="1" dirty="0">
                <a:solidFill>
                  <a:srgbClr val="FF6262"/>
                </a:solidFill>
                <a:latin typeface="Calibri" panose="020F0502020204030204" pitchFamily="34" charset="0"/>
              </a:rPr>
              <a:t>Les modalités</a:t>
            </a:r>
          </a:p>
        </p:txBody>
      </p:sp>
      <p:sp>
        <p:nvSpPr>
          <p:cNvPr id="40" name="ZoneTexte 39">
            <a:extLst>
              <a:ext uri="{FF2B5EF4-FFF2-40B4-BE49-F238E27FC236}">
                <a16:creationId xmlns:a16="http://schemas.microsoft.com/office/drawing/2014/main" id="{E690C9FB-646B-45BD-96B8-E8CEF9EC44EE}"/>
              </a:ext>
            </a:extLst>
          </p:cNvPr>
          <p:cNvSpPr txBox="1"/>
          <p:nvPr>
            <p:custDataLst>
              <p:tags r:id="rId11"/>
            </p:custDataLst>
          </p:nvPr>
        </p:nvSpPr>
        <p:spPr>
          <a:xfrm>
            <a:off x="6228828" y="2848609"/>
            <a:ext cx="2232248" cy="307777"/>
          </a:xfrm>
          <a:prstGeom prst="rect">
            <a:avLst/>
          </a:prstGeom>
          <a:noFill/>
        </p:spPr>
        <p:txBody>
          <a:bodyPr wrap="square" rtlCol="0">
            <a:spAutoFit/>
          </a:bodyPr>
          <a:lstStyle/>
          <a:p>
            <a:pPr algn="ctr"/>
            <a:r>
              <a:rPr lang="fr-FR" sz="1400" b="1" dirty="0">
                <a:solidFill>
                  <a:srgbClr val="F4A200"/>
                </a:solidFill>
                <a:latin typeface="Calibri" panose="020F0502020204030204" pitchFamily="34" charset="0"/>
              </a:rPr>
              <a:t>Le résultat</a:t>
            </a:r>
          </a:p>
        </p:txBody>
      </p:sp>
      <p:sp>
        <p:nvSpPr>
          <p:cNvPr id="41" name="ZoneTexte 40">
            <a:extLst>
              <a:ext uri="{FF2B5EF4-FFF2-40B4-BE49-F238E27FC236}">
                <a16:creationId xmlns:a16="http://schemas.microsoft.com/office/drawing/2014/main" id="{6A15A2C0-6FCC-4C65-BAF7-068473F1624F}"/>
              </a:ext>
            </a:extLst>
          </p:cNvPr>
          <p:cNvSpPr txBox="1"/>
          <p:nvPr>
            <p:custDataLst>
              <p:tags r:id="rId12"/>
            </p:custDataLst>
          </p:nvPr>
        </p:nvSpPr>
        <p:spPr>
          <a:xfrm>
            <a:off x="3304322" y="3215665"/>
            <a:ext cx="2484276" cy="2446824"/>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fr-FR" sz="1300" b="1" dirty="0">
                <a:solidFill>
                  <a:srgbClr val="080808"/>
                </a:solidFill>
                <a:latin typeface="Calibri" panose="020F0502020204030204" pitchFamily="34" charset="0"/>
              </a:rPr>
              <a:t>Opérationnellement, le Responsable du traitement est appuyé par le Data Management Office</a:t>
            </a:r>
            <a:r>
              <a:rPr lang="fr-FR" sz="1300" b="0" dirty="0">
                <a:solidFill>
                  <a:srgbClr val="080808"/>
                </a:solidFill>
                <a:latin typeface="Calibri" panose="020F0502020204030204" pitchFamily="34" charset="0"/>
              </a:rPr>
              <a:t> de sa BU/SU ou entité s’il existe</a:t>
            </a:r>
          </a:p>
          <a:p>
            <a:pPr marL="285750" indent="-285750">
              <a:spcAft>
                <a:spcPts val="600"/>
              </a:spcAft>
              <a:buFont typeface="Wingdings" panose="05000000000000000000" pitchFamily="2" charset="2"/>
              <a:buChar char="§"/>
            </a:pPr>
            <a:r>
              <a:rPr lang="fr-FR" sz="1300" b="1" dirty="0">
                <a:solidFill>
                  <a:srgbClr val="080808"/>
                </a:solidFill>
                <a:latin typeface="Calibri" panose="020F0502020204030204" pitchFamily="34" charset="0"/>
              </a:rPr>
              <a:t>Le Responsable du traitement consulte le DPO qui émet un avis</a:t>
            </a:r>
            <a:r>
              <a:rPr lang="fr-FR" sz="1300" b="0" dirty="0">
                <a:solidFill>
                  <a:srgbClr val="080808"/>
                </a:solidFill>
                <a:latin typeface="Calibri" panose="020F0502020204030204" pitchFamily="34" charset="0"/>
              </a:rPr>
              <a:t> sur l’analyse effectuée</a:t>
            </a:r>
          </a:p>
          <a:p>
            <a:pPr marL="285750" indent="-285750">
              <a:spcAft>
                <a:spcPts val="600"/>
              </a:spcAft>
              <a:buFont typeface="Wingdings" panose="05000000000000000000" pitchFamily="2" charset="2"/>
              <a:buChar char="§"/>
            </a:pPr>
            <a:r>
              <a:rPr lang="fr-FR" sz="1300" b="1" dirty="0">
                <a:solidFill>
                  <a:srgbClr val="080808"/>
                </a:solidFill>
                <a:latin typeface="Calibri" panose="020F0502020204030204" pitchFamily="34" charset="0"/>
              </a:rPr>
              <a:t>Le Responsable du traitement reste le décisionnaire final</a:t>
            </a:r>
          </a:p>
        </p:txBody>
      </p:sp>
      <p:sp>
        <p:nvSpPr>
          <p:cNvPr id="42" name="ZoneTexte 41">
            <a:extLst>
              <a:ext uri="{FF2B5EF4-FFF2-40B4-BE49-F238E27FC236}">
                <a16:creationId xmlns:a16="http://schemas.microsoft.com/office/drawing/2014/main" id="{1D0FFEBC-EC7C-4AD3-A3B5-35C6554BB313}"/>
              </a:ext>
            </a:extLst>
          </p:cNvPr>
          <p:cNvSpPr txBox="1"/>
          <p:nvPr>
            <p:custDataLst>
              <p:tags r:id="rId13"/>
            </p:custDataLst>
          </p:nvPr>
        </p:nvSpPr>
        <p:spPr>
          <a:xfrm>
            <a:off x="6228828" y="3250052"/>
            <a:ext cx="2232248" cy="1492716"/>
          </a:xfrm>
          <a:prstGeom prst="rect">
            <a:avLst/>
          </a:prstGeom>
          <a:noFill/>
        </p:spPr>
        <p:txBody>
          <a:bodyPr wrap="square" rtlCol="0">
            <a:spAutoFit/>
          </a:bodyPr>
          <a:lstStyle/>
          <a:p>
            <a:r>
              <a:rPr lang="fr-FR" sz="1300" dirty="0">
                <a:solidFill>
                  <a:srgbClr val="080808"/>
                </a:solidFill>
                <a:latin typeface="Calibri" panose="020F0502020204030204" pitchFamily="34" charset="0"/>
              </a:rPr>
              <a:t>À la fin d'un processus de PIA, en plus des critères du Privacy by Design, le niveau de sensibilité est évalué de DP0 à DP3 et </a:t>
            </a:r>
            <a:r>
              <a:rPr lang="fr-FR" sz="1300" b="1" dirty="0">
                <a:solidFill>
                  <a:srgbClr val="080808"/>
                </a:solidFill>
                <a:latin typeface="Calibri" panose="020F0502020204030204" pitchFamily="34" charset="0"/>
              </a:rPr>
              <a:t>les mesures spécifiques supplémentaires identifiées sont à appliquer</a:t>
            </a:r>
          </a:p>
        </p:txBody>
      </p:sp>
      <p:sp>
        <p:nvSpPr>
          <p:cNvPr id="43" name="ZoneTexte 42">
            <a:extLst>
              <a:ext uri="{FF2B5EF4-FFF2-40B4-BE49-F238E27FC236}">
                <a16:creationId xmlns:a16="http://schemas.microsoft.com/office/drawing/2014/main" id="{9F527DCF-FE5D-4243-98E7-9A34393DE613}"/>
              </a:ext>
            </a:extLst>
          </p:cNvPr>
          <p:cNvSpPr txBox="1"/>
          <p:nvPr>
            <p:custDataLst>
              <p:tags r:id="rId14"/>
            </p:custDataLst>
          </p:nvPr>
        </p:nvSpPr>
        <p:spPr>
          <a:xfrm>
            <a:off x="539552" y="3077376"/>
            <a:ext cx="2376264" cy="3200876"/>
          </a:xfrm>
          <a:prstGeom prst="rect">
            <a:avLst/>
          </a:prstGeom>
          <a:noFill/>
        </p:spPr>
        <p:txBody>
          <a:bodyPr wrap="square" rtlCol="0">
            <a:spAutoFit/>
          </a:bodyPr>
          <a:lstStyle/>
          <a:p>
            <a:pPr marL="285750" indent="-285750">
              <a:spcAft>
                <a:spcPts val="600"/>
              </a:spcAft>
              <a:buFont typeface="Wingdings" panose="05000000000000000000" pitchFamily="2" charset="2"/>
              <a:buChar char="§"/>
            </a:pPr>
            <a:r>
              <a:rPr lang="fr-FR" sz="1300" dirty="0">
                <a:solidFill>
                  <a:srgbClr val="080808"/>
                </a:solidFill>
                <a:latin typeface="Calibri" panose="020F0502020204030204" pitchFamily="34" charset="0"/>
              </a:rPr>
              <a:t>Lors de l'enregistrement ou de la mise à jour d'un traitement dans le registre des traitements, </a:t>
            </a:r>
            <a:r>
              <a:rPr lang="fr-FR" sz="1300" b="1" dirty="0">
                <a:solidFill>
                  <a:srgbClr val="080808"/>
                </a:solidFill>
                <a:latin typeface="Calibri" panose="020F0502020204030204" pitchFamily="34" charset="0"/>
              </a:rPr>
              <a:t>sur la base des informations fournies, la nécessité d'effectuer un PIA est évaluée.</a:t>
            </a:r>
          </a:p>
          <a:p>
            <a:pPr marL="285750" indent="-285750">
              <a:spcAft>
                <a:spcPts val="600"/>
              </a:spcAft>
              <a:buFont typeface="Wingdings" panose="05000000000000000000" pitchFamily="2" charset="2"/>
              <a:buChar char="§"/>
            </a:pPr>
            <a:r>
              <a:rPr lang="fr-FR" sz="1300" b="1" dirty="0">
                <a:solidFill>
                  <a:srgbClr val="080808"/>
                </a:solidFill>
                <a:latin typeface="Calibri" panose="020F0502020204030204" pitchFamily="34" charset="0"/>
                <a:hlinkClick r:id="rId22"/>
              </a:rPr>
              <a:t>9 critères à vérifier </a:t>
            </a:r>
            <a:r>
              <a:rPr lang="fr-FR" sz="1300" b="1" dirty="0">
                <a:solidFill>
                  <a:srgbClr val="080808"/>
                </a:solidFill>
                <a:latin typeface="Calibri" panose="020F0502020204030204" pitchFamily="34" charset="0"/>
              </a:rPr>
              <a:t>pour voir la nécessité ou non de mener ce PIA</a:t>
            </a:r>
            <a:r>
              <a:rPr lang="fr-FR" sz="1300" dirty="0">
                <a:solidFill>
                  <a:srgbClr val="080808"/>
                </a:solidFill>
                <a:latin typeface="Calibri" panose="020F0502020204030204" pitchFamily="34" charset="0"/>
              </a:rPr>
              <a:t> (cf. diapositives suivantes)</a:t>
            </a:r>
          </a:p>
          <a:p>
            <a:pPr marL="285750" indent="-285750">
              <a:spcAft>
                <a:spcPts val="600"/>
              </a:spcAft>
              <a:buFont typeface="Wingdings" panose="05000000000000000000" pitchFamily="2" charset="2"/>
              <a:buChar char="§"/>
            </a:pPr>
            <a:r>
              <a:rPr lang="fr-FR" sz="1300" dirty="0">
                <a:solidFill>
                  <a:srgbClr val="080808"/>
                </a:solidFill>
                <a:latin typeface="Calibri" panose="020F0502020204030204" pitchFamily="34" charset="0"/>
              </a:rPr>
              <a:t>Une reprise du stock également à prévoir</a:t>
            </a:r>
          </a:p>
          <a:p>
            <a:pPr>
              <a:spcAft>
                <a:spcPts val="600"/>
              </a:spcAft>
            </a:pPr>
            <a:r>
              <a:rPr lang="fr-FR" dirty="0"/>
              <a:t> </a:t>
            </a:r>
          </a:p>
        </p:txBody>
      </p:sp>
    </p:spTree>
    <p:extLst>
      <p:ext uri="{BB962C8B-B14F-4D97-AF65-F5344CB8AC3E}">
        <p14:creationId xmlns:p14="http://schemas.microsoft.com/office/powerpoint/2010/main" val="595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3"/>
          <a:stretch>
            <a:fillRect/>
          </a:stretch>
        </p:blipFill>
        <p:spPr>
          <a:xfrm>
            <a:off x="8388424" y="130851"/>
            <a:ext cx="540000" cy="540000"/>
          </a:xfrm>
          <a:prstGeom prst="rect">
            <a:avLst/>
          </a:prstGeom>
        </p:spPr>
      </p:pic>
      <p:sp>
        <p:nvSpPr>
          <p:cNvPr id="26" name="TextBox 17">
            <a:extLst>
              <a:ext uri="{FF2B5EF4-FFF2-40B4-BE49-F238E27FC236}">
                <a16:creationId xmlns:a16="http://schemas.microsoft.com/office/drawing/2014/main" id="{A06EBE5A-9C4A-4B52-8EDC-B1560A06596B}"/>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31BAFD"/>
                </a:solidFill>
                <a:latin typeface="+mj-lt"/>
              </a:rPr>
              <a:t> </a:t>
            </a:r>
            <a:r>
              <a:rPr lang="fr-FR" b="0" dirty="0" err="1">
                <a:solidFill>
                  <a:srgbClr val="31BAFD"/>
                </a:solidFill>
                <a:latin typeface="+mj-lt"/>
              </a:rPr>
              <a:t>Privacy</a:t>
            </a:r>
            <a:r>
              <a:rPr lang="fr-FR" b="0" dirty="0">
                <a:solidFill>
                  <a:srgbClr val="31BAFD"/>
                </a:solidFill>
                <a:latin typeface="+mj-lt"/>
              </a:rPr>
              <a:t> Impact </a:t>
            </a:r>
            <a:r>
              <a:rPr lang="fr-FR" b="0" dirty="0" err="1">
                <a:solidFill>
                  <a:srgbClr val="31BAFD"/>
                </a:solidFill>
                <a:latin typeface="+mj-lt"/>
              </a:rPr>
              <a:t>Assessment</a:t>
            </a:r>
            <a:r>
              <a:rPr lang="fr-FR" b="0" dirty="0">
                <a:solidFill>
                  <a:srgbClr val="31BAFD"/>
                </a:solidFill>
                <a:latin typeface="+mj-lt"/>
              </a:rPr>
              <a:t> (PIA) = Etude d’Impact sur la Vie Privée</a:t>
            </a:r>
            <a:endParaRPr lang="fr-FR" dirty="0">
              <a:solidFill>
                <a:srgbClr val="31BAFD"/>
              </a:solidFill>
              <a:latin typeface="+mj-lt"/>
            </a:endParaRPr>
          </a:p>
        </p:txBody>
      </p:sp>
      <p:sp>
        <p:nvSpPr>
          <p:cNvPr id="50" name="Espace réservé du contenu 2">
            <a:extLst>
              <a:ext uri="{FF2B5EF4-FFF2-40B4-BE49-F238E27FC236}">
                <a16:creationId xmlns:a16="http://schemas.microsoft.com/office/drawing/2014/main" id="{C49FB397-7BAC-4DF0-84F1-E53F0090BB43}"/>
              </a:ext>
            </a:extLst>
          </p:cNvPr>
          <p:cNvSpPr txBox="1">
            <a:spLocks/>
          </p:cNvSpPr>
          <p:nvPr/>
        </p:nvSpPr>
        <p:spPr bwMode="gray">
          <a:xfrm>
            <a:off x="325937" y="1565329"/>
            <a:ext cx="3728032" cy="4320167"/>
          </a:xfrm>
          <a:prstGeom prst="rect">
            <a:avLst/>
          </a:prstGeom>
          <a:solidFill>
            <a:srgbClr val="FFFFFF">
              <a:lumMod val="95000"/>
            </a:srgbClr>
          </a:solidFill>
          <a:ln w="9525">
            <a:noFill/>
            <a:miter lim="800000"/>
            <a:headEnd/>
            <a:tailEnd/>
          </a:ln>
        </p:spPr>
        <p:txBody>
          <a:bodyPr vert="horz" wrap="square" lIns="0" tIns="0" rIns="0" bIns="0" numCol="1" anchor="ctr" anchorCtr="0" compatLnSpc="1">
            <a:prstTxWarp prst="textNoShape">
              <a:avLst/>
            </a:prstTxWarp>
          </a:bodyPr>
          <a:lst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a:lstStyle>
          <a:p>
            <a:pPr marL="185738" marR="0" lvl="0" indent="0" algn="l" defTabSz="914400" rtl="0" eaLnBrk="0" fontAlgn="base" latinLnBrk="0" hangingPunct="0">
              <a:lnSpc>
                <a:spcPct val="150000"/>
              </a:lnSpc>
              <a:spcBef>
                <a:spcPct val="0"/>
              </a:spcBef>
              <a:spcAft>
                <a:spcPct val="0"/>
              </a:spcAft>
              <a:buClrTx/>
              <a:buSzTx/>
              <a:buFont typeface="Wingdings" pitchFamily="2" charset="2"/>
              <a:buNone/>
              <a:tabLst/>
              <a:defRPr/>
            </a:pPr>
            <a:r>
              <a:rPr kumimoji="0" lang="fr-FR" altLang="fr-FR" sz="1400" b="0" i="0" u="none" strike="noStrike" kern="0" cap="none" spc="0" normalizeH="0" baseline="0" noProof="0" dirty="0">
                <a:ln>
                  <a:noFill/>
                </a:ln>
                <a:solidFill>
                  <a:srgbClr val="212121"/>
                </a:solidFill>
                <a:effectLst/>
                <a:uLnTx/>
                <a:uFillTx/>
                <a:latin typeface="Arial"/>
              </a:rPr>
              <a:t>L’objectif d’une Étude de l’impact sur la Vie Privée (PIA) est d’</a:t>
            </a:r>
            <a:r>
              <a:rPr kumimoji="0" lang="fr-FR" altLang="fr-FR" sz="1400" b="1" i="0" u="none" strike="noStrike" kern="0" cap="none" spc="0" normalizeH="0" baseline="0" noProof="0" dirty="0">
                <a:ln>
                  <a:noFill/>
                </a:ln>
                <a:solidFill>
                  <a:srgbClr val="212121"/>
                </a:solidFill>
                <a:effectLst/>
                <a:uLnTx/>
                <a:uFillTx/>
                <a:latin typeface="Arial"/>
              </a:rPr>
              <a:t>analyser les risques potentiels pour la vie privée</a:t>
            </a:r>
            <a:r>
              <a:rPr kumimoji="0" lang="fr-FR" altLang="fr-FR" sz="1400" b="0" i="0" u="none" strike="noStrike" kern="0" cap="none" spc="0" normalizeH="0" baseline="0" noProof="0" dirty="0">
                <a:ln>
                  <a:noFill/>
                </a:ln>
                <a:solidFill>
                  <a:srgbClr val="212121"/>
                </a:solidFill>
                <a:effectLst/>
                <a:uLnTx/>
                <a:uFillTx/>
                <a:latin typeface="Arial"/>
              </a:rPr>
              <a:t> et de définir les mesures à prendre pour atténuer les impacts sur les traitements relatifs aux personnes.</a:t>
            </a:r>
          </a:p>
          <a:p>
            <a:pPr marL="185738" marR="0" lvl="0" indent="0" algn="l" defTabSz="914400" rtl="0" eaLnBrk="0" fontAlgn="base" latinLnBrk="0" hangingPunct="0">
              <a:lnSpc>
                <a:spcPct val="150000"/>
              </a:lnSpc>
              <a:spcBef>
                <a:spcPct val="0"/>
              </a:spcBef>
              <a:spcAft>
                <a:spcPct val="0"/>
              </a:spcAft>
              <a:buClrTx/>
              <a:buSzTx/>
              <a:buFont typeface="Wingdings" pitchFamily="2" charset="2"/>
              <a:buNone/>
              <a:tabLst/>
              <a:defRPr/>
            </a:pPr>
            <a:endParaRPr kumimoji="0" lang="fr-FR" altLang="fr-FR" sz="1400" b="0" i="0" u="none" strike="noStrike" kern="0" cap="none" spc="0" normalizeH="0" baseline="0" noProof="0" dirty="0">
              <a:ln>
                <a:noFill/>
              </a:ln>
              <a:solidFill>
                <a:srgbClr val="212121"/>
              </a:solidFill>
              <a:effectLst/>
              <a:uLnTx/>
              <a:uFillTx/>
              <a:latin typeface="Arial"/>
              <a:ea typeface="ＭＳ Ｐゴシック"/>
              <a:cs typeface="Arial"/>
            </a:endParaRPr>
          </a:p>
          <a:p>
            <a:pPr marL="185738" marR="0" lvl="0" indent="0" algn="l" defTabSz="914400" rtl="0" eaLnBrk="0" fontAlgn="base" latinLnBrk="0" hangingPunct="0">
              <a:lnSpc>
                <a:spcPct val="150000"/>
              </a:lnSpc>
              <a:spcBef>
                <a:spcPct val="0"/>
              </a:spcBef>
              <a:spcAft>
                <a:spcPct val="0"/>
              </a:spcAft>
              <a:buClrTx/>
              <a:buSzTx/>
              <a:buFont typeface="Wingdings" pitchFamily="2" charset="2"/>
              <a:buNone/>
              <a:tabLst/>
              <a:defRPr/>
            </a:pPr>
            <a:r>
              <a:rPr kumimoji="0" lang="fr-FR" altLang="fr-FR" sz="1400" b="0" i="0" u="none" strike="noStrike" kern="0" cap="none" spc="0" normalizeH="0" baseline="0" noProof="0" dirty="0">
                <a:ln>
                  <a:noFill/>
                </a:ln>
                <a:solidFill>
                  <a:srgbClr val="212121"/>
                </a:solidFill>
                <a:effectLst/>
                <a:uLnTx/>
                <a:uFillTx/>
                <a:latin typeface="Arial"/>
              </a:rPr>
              <a:t>Chaque application (</a:t>
            </a:r>
            <a:r>
              <a:rPr kumimoji="0" lang="fr-FR" altLang="fr-FR" sz="1400" i="0" u="none" strike="noStrike" kern="0" cap="none" spc="0" normalizeH="0" baseline="0" noProof="0" dirty="0">
                <a:ln>
                  <a:noFill/>
                </a:ln>
                <a:solidFill>
                  <a:srgbClr val="3B6F93"/>
                </a:solidFill>
                <a:effectLst/>
                <a:uLnTx/>
                <a:uFillTx/>
                <a:latin typeface="Arial"/>
              </a:rPr>
              <a:t>projets historiques </a:t>
            </a:r>
            <a:r>
              <a:rPr kumimoji="0" lang="fr-FR" altLang="fr-FR" sz="1400" b="0" i="0" u="none" strike="noStrike" kern="0" cap="none" spc="0" normalizeH="0" baseline="0" noProof="0" dirty="0">
                <a:ln>
                  <a:noFill/>
                </a:ln>
                <a:solidFill>
                  <a:srgbClr val="212121"/>
                </a:solidFill>
                <a:effectLst/>
                <a:uLnTx/>
                <a:uFillTx/>
                <a:latin typeface="Arial"/>
              </a:rPr>
              <a:t>et </a:t>
            </a:r>
            <a:r>
              <a:rPr kumimoji="0" lang="fr-FR" altLang="fr-FR" sz="1400" i="0" u="none" strike="noStrike" kern="0" cap="none" spc="0" normalizeH="0" baseline="0" noProof="0" dirty="0">
                <a:ln>
                  <a:noFill/>
                </a:ln>
                <a:solidFill>
                  <a:srgbClr val="FFC000"/>
                </a:solidFill>
                <a:effectLst/>
                <a:uLnTx/>
                <a:uFillTx/>
                <a:latin typeface="Arial"/>
              </a:rPr>
              <a:t>nouveaux projets</a:t>
            </a:r>
            <a:r>
              <a:rPr kumimoji="0" lang="fr-FR" altLang="fr-FR" sz="1400" b="0" i="0" u="none" strike="noStrike" kern="0" cap="none" spc="0" normalizeH="0" baseline="0" noProof="0" dirty="0">
                <a:ln>
                  <a:noFill/>
                </a:ln>
                <a:solidFill>
                  <a:srgbClr val="212121"/>
                </a:solidFill>
                <a:effectLst/>
                <a:uLnTx/>
                <a:uFillTx/>
                <a:latin typeface="Arial"/>
              </a:rPr>
              <a:t>) doit être analysée pour décider si un PIA est nécessaire.</a:t>
            </a:r>
          </a:p>
        </p:txBody>
      </p:sp>
      <p:sp>
        <p:nvSpPr>
          <p:cNvPr id="51" name="ZoneTexte 50">
            <a:extLst>
              <a:ext uri="{FF2B5EF4-FFF2-40B4-BE49-F238E27FC236}">
                <a16:creationId xmlns:a16="http://schemas.microsoft.com/office/drawing/2014/main" id="{27262EF7-285F-440F-BF77-C777AA91EF37}"/>
              </a:ext>
            </a:extLst>
          </p:cNvPr>
          <p:cNvSpPr txBox="1"/>
          <p:nvPr/>
        </p:nvSpPr>
        <p:spPr>
          <a:xfrm>
            <a:off x="325936" y="1088740"/>
            <a:ext cx="3728033" cy="307777"/>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rgbClr val="FFFFFF"/>
                </a:solidFill>
                <a:effectLst/>
                <a:uLnTx/>
                <a:uFillTx/>
              </a:rPr>
              <a:t>Contexte</a:t>
            </a:r>
            <a:endParaRPr kumimoji="0" lang="fr-FR" sz="1400" b="1" i="0" u="none" strike="noStrike" kern="0" cap="none" spc="0" normalizeH="0" baseline="0" noProof="0" dirty="0">
              <a:ln>
                <a:noFill/>
              </a:ln>
              <a:solidFill>
                <a:srgbClr val="FFFFFF"/>
              </a:solidFill>
              <a:effectLst/>
              <a:uLnTx/>
              <a:uFillTx/>
              <a:ea typeface="ＭＳ Ｐゴシック"/>
              <a:cs typeface="Calibri" panose="020F0502020204030204" pitchFamily="34" charset="0"/>
            </a:endParaRPr>
          </a:p>
        </p:txBody>
      </p:sp>
      <p:sp>
        <p:nvSpPr>
          <p:cNvPr id="52" name="Triangle isocèle 51">
            <a:extLst>
              <a:ext uri="{FF2B5EF4-FFF2-40B4-BE49-F238E27FC236}">
                <a16:creationId xmlns:a16="http://schemas.microsoft.com/office/drawing/2014/main" id="{573FD359-545A-4BD8-AFBA-8A0334244663}"/>
              </a:ext>
            </a:extLst>
          </p:cNvPr>
          <p:cNvSpPr/>
          <p:nvPr/>
        </p:nvSpPr>
        <p:spPr bwMode="auto">
          <a:xfrm rot="5400000">
            <a:off x="3665191" y="3591565"/>
            <a:ext cx="1875295" cy="267694"/>
          </a:xfrm>
          <a:prstGeom prst="triangle">
            <a:avLst/>
          </a:prstGeom>
          <a:solidFill>
            <a:srgbClr val="FFFFFF">
              <a:lumMod val="75000"/>
            </a:srgb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ＭＳ Ｐゴシック" charset="0"/>
              <a:cs typeface="Arial" charset="0"/>
            </a:endParaRPr>
          </a:p>
        </p:txBody>
      </p:sp>
      <p:sp>
        <p:nvSpPr>
          <p:cNvPr id="54" name="Rectangle 53">
            <a:extLst>
              <a:ext uri="{FF2B5EF4-FFF2-40B4-BE49-F238E27FC236}">
                <a16:creationId xmlns:a16="http://schemas.microsoft.com/office/drawing/2014/main" id="{8A6C1BBB-CABB-48FE-8F66-B72BF2C365BF}"/>
              </a:ext>
            </a:extLst>
          </p:cNvPr>
          <p:cNvSpPr/>
          <p:nvPr/>
        </p:nvSpPr>
        <p:spPr>
          <a:xfrm>
            <a:off x="5151708" y="1088740"/>
            <a:ext cx="3380732" cy="338554"/>
          </a:xfrm>
          <a:prstGeom prst="rect">
            <a:avLst/>
          </a:prstGeom>
          <a:solidFill>
            <a:schemeClr val="bg2"/>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prstClr val="white"/>
                </a:solidFill>
                <a:effectLst/>
                <a:uLnTx/>
                <a:uFillTx/>
                <a:sym typeface="Arial"/>
              </a:rPr>
              <a:t>Chef de projets</a:t>
            </a:r>
            <a:endParaRPr kumimoji="0" lang="fr-FR" sz="1600" b="0" i="0" u="none" strike="noStrike" kern="0" cap="none" spc="0" normalizeH="0" baseline="0" noProof="0" dirty="0">
              <a:ln>
                <a:noFill/>
              </a:ln>
              <a:solidFill>
                <a:srgbClr val="FFFFFF"/>
              </a:solidFill>
              <a:effectLst/>
              <a:uLnTx/>
              <a:uFillTx/>
              <a:ea typeface="ＭＳ Ｐゴシック"/>
              <a:cs typeface="Arial"/>
            </a:endParaRPr>
          </a:p>
        </p:txBody>
      </p:sp>
      <p:sp>
        <p:nvSpPr>
          <p:cNvPr id="57" name="Rectangle 56">
            <a:extLst>
              <a:ext uri="{FF2B5EF4-FFF2-40B4-BE49-F238E27FC236}">
                <a16:creationId xmlns:a16="http://schemas.microsoft.com/office/drawing/2014/main" id="{04583A21-0439-4686-A9B8-17FDE969EE06}"/>
              </a:ext>
            </a:extLst>
          </p:cNvPr>
          <p:cNvSpPr/>
          <p:nvPr/>
        </p:nvSpPr>
        <p:spPr bwMode="auto">
          <a:xfrm>
            <a:off x="5151708" y="1536478"/>
            <a:ext cx="3380732" cy="4581035"/>
          </a:xfrm>
          <a:prstGeom prst="rect">
            <a:avLst/>
          </a:prstGeom>
          <a:solidFill>
            <a:srgbClr val="FFFFFF">
              <a:lumMod val="95000"/>
              <a:alpha val="74902"/>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marL="171450" lvl="0" indent="-171450">
              <a:lnSpc>
                <a:spcPct val="150000"/>
              </a:lnSpc>
              <a:spcAft>
                <a:spcPts val="200"/>
              </a:spcAft>
              <a:buClr>
                <a:schemeClr val="bg2"/>
              </a:buClr>
              <a:buFont typeface="Wingdings" panose="05000000000000000000" pitchFamily="2" charset="2"/>
              <a:buChar char="§"/>
            </a:pPr>
            <a:r>
              <a:rPr lang="fr-FR" sz="1400" b="1" dirty="0">
                <a:solidFill>
                  <a:prstClr val="black"/>
                </a:solidFill>
              </a:rPr>
              <a:t>Rassemble et transmet toutes les </a:t>
            </a:r>
            <a:r>
              <a:rPr lang="fr-FR" sz="1400" b="1" dirty="0"/>
              <a:t>informations nécessaires</a:t>
            </a:r>
            <a:r>
              <a:rPr lang="fr-FR" sz="1400" dirty="0"/>
              <a:t> au renseignement et à l’actualisation du registre des traitements </a:t>
            </a:r>
            <a:r>
              <a:rPr lang="fr-FR" sz="1400" dirty="0">
                <a:solidFill>
                  <a:prstClr val="black"/>
                </a:solidFill>
              </a:rPr>
              <a:t>et à l’instruction du PIA </a:t>
            </a:r>
            <a:r>
              <a:rPr lang="fr-FR" sz="1400" dirty="0">
                <a:solidFill>
                  <a:schemeClr val="accent5"/>
                </a:solidFill>
              </a:rPr>
              <a:t>au </a:t>
            </a:r>
            <a:r>
              <a:rPr lang="fr-FR" sz="1400" b="1" dirty="0">
                <a:solidFill>
                  <a:schemeClr val="accent5"/>
                </a:solidFill>
              </a:rPr>
              <a:t>CDO local / DMO ou au délégué opérationnel </a:t>
            </a:r>
            <a:r>
              <a:rPr lang="fr-FR" sz="1400" dirty="0"/>
              <a:t>du </a:t>
            </a:r>
            <a:r>
              <a:rPr lang="fr-FR" sz="1400" dirty="0">
                <a:solidFill>
                  <a:prstClr val="black"/>
                </a:solidFill>
              </a:rPr>
              <a:t>Responsable du traitement.</a:t>
            </a:r>
            <a:endParaRPr lang="fr-FR" sz="1400" dirty="0">
              <a:solidFill>
                <a:prstClr val="black"/>
              </a:solidFill>
              <a:ea typeface="ＭＳ Ｐゴシック"/>
              <a:cs typeface="Arial"/>
            </a:endParaRPr>
          </a:p>
          <a:p>
            <a:pPr marL="171450" lvl="0" indent="-171450">
              <a:lnSpc>
                <a:spcPct val="150000"/>
              </a:lnSpc>
              <a:spcAft>
                <a:spcPts val="200"/>
              </a:spcAft>
              <a:buClr>
                <a:schemeClr val="bg2"/>
              </a:buClr>
              <a:buFont typeface="Wingdings" panose="05000000000000000000" pitchFamily="2" charset="2"/>
              <a:buChar char="§"/>
            </a:pPr>
            <a:r>
              <a:rPr lang="fr-FR" sz="1400" b="1" dirty="0"/>
              <a:t>Le chef de projet bénéficie</a:t>
            </a:r>
            <a:r>
              <a:rPr lang="fr-FR" sz="1400" dirty="0"/>
              <a:t> donc </a:t>
            </a:r>
            <a:r>
              <a:rPr lang="fr-FR" sz="1400" b="1" dirty="0"/>
              <a:t>de l’assistance du </a:t>
            </a:r>
            <a:r>
              <a:rPr lang="fr-FR" sz="1400" b="1" dirty="0">
                <a:solidFill>
                  <a:schemeClr val="accent5"/>
                </a:solidFill>
              </a:rPr>
              <a:t>CDO local / DMO ou du délégué du RT, </a:t>
            </a:r>
            <a:r>
              <a:rPr lang="fr-FR" sz="1400" b="1" dirty="0"/>
              <a:t>qui dispose d'un accès à l’outil et procède aux modifications éventuelles</a:t>
            </a:r>
            <a:r>
              <a:rPr lang="fr-FR" sz="1400" dirty="0"/>
              <a:t> à apporter au registre des traitements et aux PIA associés.</a:t>
            </a:r>
          </a:p>
        </p:txBody>
      </p:sp>
      <p:sp>
        <p:nvSpPr>
          <p:cNvPr id="59" name="ZoneTexte 58">
            <a:extLst>
              <a:ext uri="{FF2B5EF4-FFF2-40B4-BE49-F238E27FC236}">
                <a16:creationId xmlns:a16="http://schemas.microsoft.com/office/drawing/2014/main" id="{CA940287-2495-43DB-B0E5-8EF20277F86A}"/>
              </a:ext>
            </a:extLst>
          </p:cNvPr>
          <p:cNvSpPr txBox="1"/>
          <p:nvPr/>
        </p:nvSpPr>
        <p:spPr>
          <a:xfrm>
            <a:off x="325937" y="6027095"/>
            <a:ext cx="5830239" cy="246221"/>
          </a:xfrm>
          <a:prstGeom prst="rect">
            <a:avLst/>
          </a:prstGeom>
          <a:noFill/>
        </p:spPr>
        <p:txBody>
          <a:bodyPr wrap="square" rtlCol="0">
            <a:spAutoFit/>
          </a:bodyPr>
          <a:lstStyle/>
          <a:p>
            <a:r>
              <a:rPr lang="fr-FR" sz="1000" dirty="0">
                <a:solidFill>
                  <a:srgbClr val="000000"/>
                </a:solidFill>
              </a:rPr>
              <a:t>* Projets historiques : toute application ou projet en production avant le 25 mai 2018</a:t>
            </a:r>
          </a:p>
        </p:txBody>
      </p:sp>
      <p:pic>
        <p:nvPicPr>
          <p:cNvPr id="11" name="Image 10">
            <a:extLst>
              <a:ext uri="{FF2B5EF4-FFF2-40B4-BE49-F238E27FC236}">
                <a16:creationId xmlns:a16="http://schemas.microsoft.com/office/drawing/2014/main" id="{972DCEBB-E70B-4D93-BE72-193AAEF4E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903" y="989713"/>
            <a:ext cx="505830" cy="505830"/>
          </a:xfrm>
          <a:prstGeom prst="rect">
            <a:avLst/>
          </a:prstGeom>
        </p:spPr>
      </p:pic>
      <p:sp>
        <p:nvSpPr>
          <p:cNvPr id="12" name="Ellipse 11">
            <a:extLst>
              <a:ext uri="{FF2B5EF4-FFF2-40B4-BE49-F238E27FC236}">
                <a16:creationId xmlns:a16="http://schemas.microsoft.com/office/drawing/2014/main" id="{79AD97AA-E4F1-430F-9505-6E03C029EA0B}"/>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spTree>
    <p:extLst>
      <p:ext uri="{BB962C8B-B14F-4D97-AF65-F5344CB8AC3E}">
        <p14:creationId xmlns:p14="http://schemas.microsoft.com/office/powerpoint/2010/main" val="280041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3"/>
          <a:stretch>
            <a:fillRect/>
          </a:stretch>
        </p:blipFill>
        <p:spPr>
          <a:xfrm>
            <a:off x="8388424" y="130851"/>
            <a:ext cx="540000" cy="540000"/>
          </a:xfrm>
          <a:prstGeom prst="rect">
            <a:avLst/>
          </a:prstGeom>
        </p:spPr>
      </p:pic>
      <p:sp>
        <p:nvSpPr>
          <p:cNvPr id="26" name="TextBox 17">
            <a:extLst>
              <a:ext uri="{FF2B5EF4-FFF2-40B4-BE49-F238E27FC236}">
                <a16:creationId xmlns:a16="http://schemas.microsoft.com/office/drawing/2014/main" id="{A06EBE5A-9C4A-4B52-8EDC-B1560A06596B}"/>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31BAFD"/>
                </a:solidFill>
                <a:latin typeface="+mj-lt"/>
              </a:rPr>
              <a:t> </a:t>
            </a:r>
            <a:r>
              <a:rPr lang="fr-FR" b="0" dirty="0" err="1">
                <a:solidFill>
                  <a:srgbClr val="31BAFD"/>
                </a:solidFill>
                <a:latin typeface="+mj-lt"/>
              </a:rPr>
              <a:t>Privacy</a:t>
            </a:r>
            <a:r>
              <a:rPr lang="fr-FR" b="0" dirty="0">
                <a:solidFill>
                  <a:srgbClr val="31BAFD"/>
                </a:solidFill>
                <a:latin typeface="+mj-lt"/>
              </a:rPr>
              <a:t> Impact </a:t>
            </a:r>
            <a:r>
              <a:rPr lang="fr-FR" b="0" dirty="0" err="1">
                <a:solidFill>
                  <a:srgbClr val="31BAFD"/>
                </a:solidFill>
                <a:latin typeface="+mj-lt"/>
              </a:rPr>
              <a:t>Assessment</a:t>
            </a:r>
            <a:r>
              <a:rPr lang="fr-FR" b="0" dirty="0">
                <a:solidFill>
                  <a:srgbClr val="31BAFD"/>
                </a:solidFill>
                <a:latin typeface="+mj-lt"/>
              </a:rPr>
              <a:t> (PIA) = Etude d’Impact sur la Vie Privée</a:t>
            </a:r>
            <a:endParaRPr lang="fr-FR" dirty="0">
              <a:solidFill>
                <a:srgbClr val="31BAFD"/>
              </a:solidFill>
              <a:latin typeface="+mj-lt"/>
            </a:endParaRPr>
          </a:p>
        </p:txBody>
      </p:sp>
      <p:sp>
        <p:nvSpPr>
          <p:cNvPr id="11" name="Organigramme : Opération manuelle 9">
            <a:extLst>
              <a:ext uri="{FF2B5EF4-FFF2-40B4-BE49-F238E27FC236}">
                <a16:creationId xmlns:a16="http://schemas.microsoft.com/office/drawing/2014/main" id="{548335F0-5AF0-4717-9D7E-3DF70A551582}"/>
              </a:ext>
            </a:extLst>
          </p:cNvPr>
          <p:cNvSpPr/>
          <p:nvPr/>
        </p:nvSpPr>
        <p:spPr bwMode="auto">
          <a:xfrm>
            <a:off x="461634" y="1334947"/>
            <a:ext cx="6048672" cy="33540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6889 w 10000"/>
              <a:gd name="connsiteY2" fmla="*/ 10000 h 10000"/>
              <a:gd name="connsiteX3" fmla="*/ 2000 w 10000"/>
              <a:gd name="connsiteY3" fmla="*/ 10000 h 10000"/>
              <a:gd name="connsiteX4" fmla="*/ 0 w 10000"/>
              <a:gd name="connsiteY4" fmla="*/ 0 h 10000"/>
              <a:gd name="connsiteX0" fmla="*/ 0 w 10000"/>
              <a:gd name="connsiteY0" fmla="*/ 0 h 10039"/>
              <a:gd name="connsiteX1" fmla="*/ 10000 w 10000"/>
              <a:gd name="connsiteY1" fmla="*/ 0 h 10039"/>
              <a:gd name="connsiteX2" fmla="*/ 6889 w 10000"/>
              <a:gd name="connsiteY2" fmla="*/ 10000 h 10039"/>
              <a:gd name="connsiteX3" fmla="*/ 2998 w 10000"/>
              <a:gd name="connsiteY3" fmla="*/ 10039 h 10039"/>
              <a:gd name="connsiteX4" fmla="*/ 0 w 10000"/>
              <a:gd name="connsiteY4" fmla="*/ 0 h 10039"/>
              <a:gd name="connsiteX0" fmla="*/ 0 w 10000"/>
              <a:gd name="connsiteY0" fmla="*/ 0 h 10039"/>
              <a:gd name="connsiteX1" fmla="*/ 10000 w 10000"/>
              <a:gd name="connsiteY1" fmla="*/ 0 h 10039"/>
              <a:gd name="connsiteX2" fmla="*/ 6889 w 10000"/>
              <a:gd name="connsiteY2" fmla="*/ 10000 h 10039"/>
              <a:gd name="connsiteX3" fmla="*/ 3677 w 10000"/>
              <a:gd name="connsiteY3" fmla="*/ 10039 h 10039"/>
              <a:gd name="connsiteX4" fmla="*/ 0 w 10000"/>
              <a:gd name="connsiteY4" fmla="*/ 0 h 10039"/>
              <a:gd name="connsiteX0" fmla="*/ 0 w 10000"/>
              <a:gd name="connsiteY0" fmla="*/ 0 h 10039"/>
              <a:gd name="connsiteX1" fmla="*/ 10000 w 10000"/>
              <a:gd name="connsiteY1" fmla="*/ 0 h 10039"/>
              <a:gd name="connsiteX2" fmla="*/ 6221 w 10000"/>
              <a:gd name="connsiteY2" fmla="*/ 10020 h 10039"/>
              <a:gd name="connsiteX3" fmla="*/ 3677 w 10000"/>
              <a:gd name="connsiteY3" fmla="*/ 10039 h 10039"/>
              <a:gd name="connsiteX4" fmla="*/ 0 w 10000"/>
              <a:gd name="connsiteY4" fmla="*/ 0 h 10039"/>
              <a:gd name="connsiteX0" fmla="*/ 0 w 10000"/>
              <a:gd name="connsiteY0" fmla="*/ 0 h 10039"/>
              <a:gd name="connsiteX1" fmla="*/ 10000 w 10000"/>
              <a:gd name="connsiteY1" fmla="*/ 0 h 10039"/>
              <a:gd name="connsiteX2" fmla="*/ 6209 w 10000"/>
              <a:gd name="connsiteY2" fmla="*/ 10020 h 10039"/>
              <a:gd name="connsiteX3" fmla="*/ 3677 w 10000"/>
              <a:gd name="connsiteY3" fmla="*/ 10039 h 10039"/>
              <a:gd name="connsiteX4" fmla="*/ 0 w 10000"/>
              <a:gd name="connsiteY4" fmla="*/ 0 h 1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9">
                <a:moveTo>
                  <a:pt x="0" y="0"/>
                </a:moveTo>
                <a:lnTo>
                  <a:pt x="10000" y="0"/>
                </a:lnTo>
                <a:lnTo>
                  <a:pt x="6209" y="10020"/>
                </a:lnTo>
                <a:lnTo>
                  <a:pt x="3677" y="10039"/>
                </a:lnTo>
                <a:lnTo>
                  <a:pt x="0" y="0"/>
                </a:lnTo>
                <a:close/>
              </a:path>
            </a:pathLst>
          </a:custGeom>
          <a:solidFill>
            <a:srgbClr val="FFFFFF">
              <a:lumMod val="95000"/>
            </a:srgbClr>
          </a:solidFill>
          <a:ln w="12700" cap="flat" cmpd="sng" algn="ctr">
            <a:solidFill>
              <a:srgbClr val="868484"/>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cs typeface="Arial" charset="0"/>
            </a:endParaRPr>
          </a:p>
        </p:txBody>
      </p:sp>
      <p:cxnSp>
        <p:nvCxnSpPr>
          <p:cNvPr id="12" name="Connecteur droit 11">
            <a:extLst>
              <a:ext uri="{FF2B5EF4-FFF2-40B4-BE49-F238E27FC236}">
                <a16:creationId xmlns:a16="http://schemas.microsoft.com/office/drawing/2014/main" id="{CD14ED91-B0D9-46FF-964A-F1A46778B67E}"/>
              </a:ext>
            </a:extLst>
          </p:cNvPr>
          <p:cNvCxnSpPr>
            <a:cxnSpLocks/>
          </p:cNvCxnSpPr>
          <p:nvPr/>
        </p:nvCxnSpPr>
        <p:spPr bwMode="auto">
          <a:xfrm>
            <a:off x="1686833" y="3149762"/>
            <a:ext cx="3564000" cy="0"/>
          </a:xfrm>
          <a:prstGeom prst="line">
            <a:avLst/>
          </a:prstGeom>
          <a:solidFill>
            <a:srgbClr val="6E6E87"/>
          </a:solidFill>
          <a:ln w="12700" cap="flat" cmpd="sng" algn="ctr">
            <a:solidFill>
              <a:srgbClr val="FFFFFF">
                <a:lumMod val="50000"/>
              </a:srgbClr>
            </a:solidFill>
            <a:prstDash val="sysDot"/>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13" name="Triangle isocèle 12">
            <a:extLst>
              <a:ext uri="{FF2B5EF4-FFF2-40B4-BE49-F238E27FC236}">
                <a16:creationId xmlns:a16="http://schemas.microsoft.com/office/drawing/2014/main" id="{389E41F2-138D-4A41-BA6A-8BDF7E0ACE6F}"/>
              </a:ext>
            </a:extLst>
          </p:cNvPr>
          <p:cNvSpPr/>
          <p:nvPr/>
        </p:nvSpPr>
        <p:spPr bwMode="auto">
          <a:xfrm rot="10800000">
            <a:off x="2837900" y="3153807"/>
            <a:ext cx="1296143" cy="158630"/>
          </a:xfrm>
          <a:prstGeom prst="triangle">
            <a:avLst/>
          </a:prstGeom>
          <a:solidFill>
            <a:srgbClr val="6E6E87"/>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cs typeface="Arial" charset="0"/>
            </a:endParaRPr>
          </a:p>
        </p:txBody>
      </p:sp>
      <p:sp>
        <p:nvSpPr>
          <p:cNvPr id="14" name="Rectangle 13">
            <a:extLst>
              <a:ext uri="{FF2B5EF4-FFF2-40B4-BE49-F238E27FC236}">
                <a16:creationId xmlns:a16="http://schemas.microsoft.com/office/drawing/2014/main" id="{94F402D0-17E7-4C0F-B09F-D1B4CDE103A1}"/>
              </a:ext>
            </a:extLst>
          </p:cNvPr>
          <p:cNvSpPr/>
          <p:nvPr/>
        </p:nvSpPr>
        <p:spPr bwMode="auto">
          <a:xfrm>
            <a:off x="2692033" y="4587747"/>
            <a:ext cx="1530000" cy="298883"/>
          </a:xfrm>
          <a:prstGeom prst="rect">
            <a:avLst/>
          </a:prstGeom>
          <a:solidFill>
            <a:srgbClr val="FFFFFF">
              <a:lumMod val="95000"/>
            </a:srgb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cs typeface="Arial" charset="0"/>
            </a:endParaRPr>
          </a:p>
        </p:txBody>
      </p:sp>
      <p:cxnSp>
        <p:nvCxnSpPr>
          <p:cNvPr id="15" name="Connecteur droit 14">
            <a:extLst>
              <a:ext uri="{FF2B5EF4-FFF2-40B4-BE49-F238E27FC236}">
                <a16:creationId xmlns:a16="http://schemas.microsoft.com/office/drawing/2014/main" id="{4C3E7C93-F2BF-4088-BA5A-74C3567175AE}"/>
              </a:ext>
            </a:extLst>
          </p:cNvPr>
          <p:cNvCxnSpPr/>
          <p:nvPr/>
        </p:nvCxnSpPr>
        <p:spPr bwMode="auto">
          <a:xfrm>
            <a:off x="2681050" y="4685307"/>
            <a:ext cx="0" cy="198000"/>
          </a:xfrm>
          <a:prstGeom prst="line">
            <a:avLst/>
          </a:prstGeom>
          <a:solidFill>
            <a:srgbClr val="6E6E87"/>
          </a:solidFill>
          <a:ln w="12700" cap="flat" cmpd="sng" algn="ctr">
            <a:solidFill>
              <a:srgbClr val="868484"/>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16" name="Connecteur droit 15">
            <a:extLst>
              <a:ext uri="{FF2B5EF4-FFF2-40B4-BE49-F238E27FC236}">
                <a16:creationId xmlns:a16="http://schemas.microsoft.com/office/drawing/2014/main" id="{81349337-4927-4DBA-AE50-FA5FDC18F62A}"/>
              </a:ext>
            </a:extLst>
          </p:cNvPr>
          <p:cNvCxnSpPr/>
          <p:nvPr/>
        </p:nvCxnSpPr>
        <p:spPr bwMode="auto">
          <a:xfrm>
            <a:off x="4228253" y="4675781"/>
            <a:ext cx="0" cy="198000"/>
          </a:xfrm>
          <a:prstGeom prst="line">
            <a:avLst/>
          </a:prstGeom>
          <a:solidFill>
            <a:srgbClr val="6E6E87"/>
          </a:solidFill>
          <a:ln w="12700" cap="flat" cmpd="sng" algn="ctr">
            <a:solidFill>
              <a:srgbClr val="868484"/>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17" name="Flèche : droite 16">
            <a:extLst>
              <a:ext uri="{FF2B5EF4-FFF2-40B4-BE49-F238E27FC236}">
                <a16:creationId xmlns:a16="http://schemas.microsoft.com/office/drawing/2014/main" id="{BE547E0D-BC7D-47B2-86B4-7EF11E2508F7}"/>
              </a:ext>
            </a:extLst>
          </p:cNvPr>
          <p:cNvSpPr/>
          <p:nvPr/>
        </p:nvSpPr>
        <p:spPr bwMode="auto">
          <a:xfrm>
            <a:off x="5834676" y="2350431"/>
            <a:ext cx="1641108" cy="434221"/>
          </a:xfrm>
          <a:prstGeom prst="rightArrow">
            <a:avLst/>
          </a:prstGeom>
          <a:solidFill>
            <a:srgbClr val="6E6E87"/>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r>
              <a:rPr lang="fr-FR" sz="900" b="1" dirty="0">
                <a:solidFill>
                  <a:srgbClr val="FFFFFF"/>
                </a:solidFill>
                <a:latin typeface="Calibri" panose="020F0502020204030204" pitchFamily="34" charset="0"/>
              </a:rPr>
              <a:t>Remplit 1 critère</a:t>
            </a:r>
          </a:p>
        </p:txBody>
      </p:sp>
      <p:sp>
        <p:nvSpPr>
          <p:cNvPr id="19" name="Rectangle 18">
            <a:extLst>
              <a:ext uri="{FF2B5EF4-FFF2-40B4-BE49-F238E27FC236}">
                <a16:creationId xmlns:a16="http://schemas.microsoft.com/office/drawing/2014/main" id="{77228A64-FB46-42A5-9A2B-63E71B48FBC4}"/>
              </a:ext>
            </a:extLst>
          </p:cNvPr>
          <p:cNvSpPr/>
          <p:nvPr/>
        </p:nvSpPr>
        <p:spPr>
          <a:xfrm>
            <a:off x="739771" y="1406955"/>
            <a:ext cx="5382937" cy="507831"/>
          </a:xfrm>
          <a:prstGeom prst="rect">
            <a:avLst/>
          </a:prstGeom>
        </p:spPr>
        <p:txBody>
          <a:bodyPr wrap="square">
            <a:spAutoFit/>
          </a:bodyPr>
          <a:lstStyle/>
          <a:p>
            <a:pPr algn="ctr" fontAlgn="base">
              <a:spcBef>
                <a:spcPct val="0"/>
              </a:spcBef>
              <a:spcAft>
                <a:spcPct val="0"/>
              </a:spcAft>
              <a:defRPr/>
            </a:pPr>
            <a:r>
              <a:rPr lang="fr-FR" sz="900" b="1" dirty="0">
                <a:solidFill>
                  <a:srgbClr val="000000"/>
                </a:solidFill>
                <a:latin typeface="Calibri" panose="020F0502020204030204" pitchFamily="34" charset="0"/>
              </a:rPr>
              <a:t>Tout </a:t>
            </a:r>
            <a:r>
              <a:rPr lang="fr-FR" sz="900" b="1" dirty="0">
                <a:latin typeface="Calibri" panose="020F0502020204030204" pitchFamily="34" charset="0"/>
              </a:rPr>
              <a:t>traitement ne remplissant </a:t>
            </a:r>
            <a:r>
              <a:rPr lang="fr-FR" sz="900" b="1" i="1" u="sng" dirty="0">
                <a:latin typeface="Calibri" panose="020F0502020204030204" pitchFamily="34" charset="0"/>
              </a:rPr>
              <a:t>aucun</a:t>
            </a:r>
            <a:r>
              <a:rPr lang="fr-FR" sz="900" b="1" dirty="0">
                <a:latin typeface="Calibri" panose="020F0502020204030204" pitchFamily="34" charset="0"/>
              </a:rPr>
              <a:t> des critères </a:t>
            </a:r>
            <a:r>
              <a:rPr lang="fr-FR" sz="900" b="1" dirty="0">
                <a:solidFill>
                  <a:srgbClr val="000000"/>
                </a:solidFill>
                <a:latin typeface="Calibri" panose="020F0502020204030204" pitchFamily="34" charset="0"/>
              </a:rPr>
              <a:t>ci-dessous doit impérativement faire l’objet d'une analyse pour déterminer si un PIA doit être conduit.</a:t>
            </a:r>
            <a:r>
              <a:rPr lang="fr-FR" sz="900" dirty="0">
                <a:solidFill>
                  <a:srgbClr val="000000"/>
                </a:solidFill>
                <a:latin typeface="Calibri" panose="020F0502020204030204" pitchFamily="34" charset="0"/>
              </a:rPr>
              <a:t> Le PIA n’est pas requis pour les traitements remplissant un des critères ci-dessous.</a:t>
            </a:r>
          </a:p>
        </p:txBody>
      </p:sp>
      <p:sp>
        <p:nvSpPr>
          <p:cNvPr id="20" name="Rectangle 19">
            <a:extLst>
              <a:ext uri="{FF2B5EF4-FFF2-40B4-BE49-F238E27FC236}">
                <a16:creationId xmlns:a16="http://schemas.microsoft.com/office/drawing/2014/main" id="{A37B5848-0FD9-425B-ACD3-57A0C81FCBC4}"/>
              </a:ext>
            </a:extLst>
          </p:cNvPr>
          <p:cNvSpPr/>
          <p:nvPr/>
        </p:nvSpPr>
        <p:spPr>
          <a:xfrm>
            <a:off x="1686833" y="2463049"/>
            <a:ext cx="3571779" cy="484748"/>
          </a:xfrm>
          <a:prstGeom prst="rect">
            <a:avLst/>
          </a:prstGeom>
          <a:solidFill>
            <a:srgbClr val="FFFFFF">
              <a:lumMod val="85000"/>
            </a:srgbClr>
          </a:solidFill>
        </p:spPr>
        <p:txBody>
          <a:bodyPr wrap="square">
            <a:spAutoFit/>
          </a:bodyPr>
          <a:lstStyle/>
          <a:p>
            <a:pPr marL="447675" marR="0" lvl="0" indent="0" defTabSz="914400" eaLnBrk="1" fontAlgn="base" latinLnBrk="0" hangingPunct="1">
              <a:lnSpc>
                <a:spcPct val="100000"/>
              </a:lnSpc>
              <a:spcBef>
                <a:spcPct val="0"/>
              </a:spcBef>
              <a:spcAft>
                <a:spcPct val="0"/>
              </a:spcAft>
              <a:buClrTx/>
              <a:buSzTx/>
              <a:buFontTx/>
              <a:buNone/>
              <a:tabLst/>
              <a:defRPr/>
            </a:pP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Le traitement a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moins de 3 ans</a:t>
            </a: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 n’a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pas connu de modification</a:t>
            </a: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 et a été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déclaré à la CNIL via le dépôt d’une analyse validée par JUR ou enregistrée dans la fiche CIL</a:t>
            </a:r>
            <a:endParaRPr kumimoji="0" lang="fr-FR" sz="850" b="0" i="0" u="none" strike="noStrike" kern="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21" name="Rectangle 20">
            <a:extLst>
              <a:ext uri="{FF2B5EF4-FFF2-40B4-BE49-F238E27FC236}">
                <a16:creationId xmlns:a16="http://schemas.microsoft.com/office/drawing/2014/main" id="{3537DED1-9E8F-4426-B83B-46635CE8E27C}"/>
              </a:ext>
            </a:extLst>
          </p:cNvPr>
          <p:cNvSpPr/>
          <p:nvPr/>
        </p:nvSpPr>
        <p:spPr>
          <a:xfrm>
            <a:off x="1686833" y="1858500"/>
            <a:ext cx="3571779" cy="484748"/>
          </a:xfrm>
          <a:prstGeom prst="rect">
            <a:avLst/>
          </a:prstGeom>
          <a:solidFill>
            <a:srgbClr val="FFFFFF">
              <a:lumMod val="85000"/>
            </a:srgbClr>
          </a:solidFill>
        </p:spPr>
        <p:txBody>
          <a:bodyPr wrap="square">
            <a:spAutoFit/>
          </a:bodyPr>
          <a:lstStyle/>
          <a:p>
            <a:pPr marL="447675" marR="0" lvl="0" indent="0" defTabSz="914400" eaLnBrk="1" fontAlgn="base" latinLnBrk="0" hangingPunct="1">
              <a:lnSpc>
                <a:spcPct val="100000"/>
              </a:lnSpc>
              <a:spcBef>
                <a:spcPct val="0"/>
              </a:spcBef>
              <a:spcAft>
                <a:spcPct val="0"/>
              </a:spcAft>
              <a:buClrTx/>
              <a:buSzTx/>
              <a:buFontTx/>
              <a:buNone/>
              <a:tabLst/>
              <a:defRPr/>
            </a:pP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Le traitement a fait l’objet d’un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pack de conformité de la CNIL, d’une autorisation unique (AU) ou d'une norme simplifiée (NS) </a:t>
            </a: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il y a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moins de 3 ans </a:t>
            </a:r>
            <a:r>
              <a:rPr kumimoji="0" lang="fr-FR" sz="850" b="0" i="0" u="none" strike="noStrike" kern="0" cap="none" spc="0" normalizeH="0" baseline="0" noProof="0" dirty="0">
                <a:ln>
                  <a:noFill/>
                </a:ln>
                <a:solidFill>
                  <a:srgbClr val="000000"/>
                </a:solidFill>
                <a:effectLst/>
                <a:uLnTx/>
                <a:uFillTx/>
                <a:latin typeface="Calibri" panose="020F0502020204030204" pitchFamily="34" charset="0"/>
              </a:rPr>
              <a:t>et n’a </a:t>
            </a:r>
            <a:r>
              <a:rPr kumimoji="0" lang="fr-FR" sz="850" b="1" i="0" u="none" strike="noStrike" kern="0" cap="none" spc="0" normalizeH="0" baseline="0" noProof="0" dirty="0">
                <a:ln>
                  <a:noFill/>
                </a:ln>
                <a:solidFill>
                  <a:srgbClr val="000000"/>
                </a:solidFill>
                <a:effectLst/>
                <a:uLnTx/>
                <a:uFillTx/>
                <a:latin typeface="Calibri" panose="020F0502020204030204" pitchFamily="34" charset="0"/>
              </a:rPr>
              <a:t>pas connu de modification depuis </a:t>
            </a:r>
          </a:p>
        </p:txBody>
      </p:sp>
      <p:sp>
        <p:nvSpPr>
          <p:cNvPr id="22" name="Rectangle 21">
            <a:extLst>
              <a:ext uri="{FF2B5EF4-FFF2-40B4-BE49-F238E27FC236}">
                <a16:creationId xmlns:a16="http://schemas.microsoft.com/office/drawing/2014/main" id="{424528AD-D12A-4937-A2BC-913E4A834578}"/>
              </a:ext>
            </a:extLst>
          </p:cNvPr>
          <p:cNvSpPr/>
          <p:nvPr/>
        </p:nvSpPr>
        <p:spPr>
          <a:xfrm>
            <a:off x="2102701" y="3316296"/>
            <a:ext cx="2823388" cy="369332"/>
          </a:xfrm>
          <a:prstGeom prst="rect">
            <a:avLst/>
          </a:prstGeom>
        </p:spPr>
        <p:txBody>
          <a:bodyPr wrap="square">
            <a:spAutoFit/>
          </a:bodyPr>
          <a:lstStyle/>
          <a:p>
            <a:pPr marL="88900" algn="ctr" defTabSz="809625" fontAlgn="base">
              <a:spcBef>
                <a:spcPct val="0"/>
              </a:spcBef>
              <a:spcAft>
                <a:spcPct val="0"/>
              </a:spcAft>
              <a:buSzPct val="70000"/>
              <a:tabLst>
                <a:tab pos="88900" algn="l"/>
              </a:tabLst>
              <a:defRPr/>
            </a:pPr>
            <a:r>
              <a:rPr lang="fr-FR" sz="900" dirty="0">
                <a:solidFill>
                  <a:srgbClr val="000000"/>
                </a:solidFill>
                <a:latin typeface="Calibri" panose="020F0502020204030204" pitchFamily="34" charset="0"/>
              </a:rPr>
              <a:t>Pour les traitements restants, vérifiez les 9 critères ci-dessous pour savoir si un PIA est nécessaire</a:t>
            </a:r>
          </a:p>
        </p:txBody>
      </p:sp>
      <p:sp>
        <p:nvSpPr>
          <p:cNvPr id="23" name="Rectangle 22">
            <a:extLst>
              <a:ext uri="{FF2B5EF4-FFF2-40B4-BE49-F238E27FC236}">
                <a16:creationId xmlns:a16="http://schemas.microsoft.com/office/drawing/2014/main" id="{CF24145E-D9CC-4A53-8ED9-351D658095BC}"/>
              </a:ext>
            </a:extLst>
          </p:cNvPr>
          <p:cNvSpPr/>
          <p:nvPr/>
        </p:nvSpPr>
        <p:spPr bwMode="auto">
          <a:xfrm>
            <a:off x="7499286" y="2334611"/>
            <a:ext cx="1379339" cy="459547"/>
          </a:xfrm>
          <a:prstGeom prst="rect">
            <a:avLst/>
          </a:prstGeom>
          <a:solidFill>
            <a:srgbClr val="FFFFFF">
              <a:lumMod val="85000"/>
            </a:srgb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50" b="1" i="0" u="none" strike="noStrike" kern="0" cap="none" spc="0" normalizeH="0" baseline="0" noProof="0" dirty="0">
                <a:ln>
                  <a:noFill/>
                </a:ln>
                <a:solidFill>
                  <a:srgbClr val="000000"/>
                </a:solidFill>
                <a:effectLst/>
                <a:uLnTx/>
                <a:uFillTx/>
                <a:latin typeface="Calibri" panose="020F0502020204030204" pitchFamily="34" charset="0"/>
              </a:rPr>
              <a:t>Pas de PIA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50" b="1" i="0" u="none" strike="noStrike" kern="0" cap="none" spc="0" normalizeH="0" baseline="0" noProof="0" dirty="0">
                <a:ln>
                  <a:noFill/>
                </a:ln>
                <a:solidFill>
                  <a:srgbClr val="000000"/>
                </a:solidFill>
                <a:effectLst/>
                <a:uLnTx/>
                <a:uFillTx/>
                <a:latin typeface="Calibri" panose="020F0502020204030204" pitchFamily="34" charset="0"/>
              </a:rPr>
              <a:t>requis</a:t>
            </a:r>
          </a:p>
        </p:txBody>
      </p:sp>
      <p:sp>
        <p:nvSpPr>
          <p:cNvPr id="24" name="Flèche : droite 23">
            <a:extLst>
              <a:ext uri="{FF2B5EF4-FFF2-40B4-BE49-F238E27FC236}">
                <a16:creationId xmlns:a16="http://schemas.microsoft.com/office/drawing/2014/main" id="{1ACAA553-4985-4764-8708-A9E7B7AE2515}"/>
              </a:ext>
            </a:extLst>
          </p:cNvPr>
          <p:cNvSpPr/>
          <p:nvPr/>
        </p:nvSpPr>
        <p:spPr bwMode="auto">
          <a:xfrm>
            <a:off x="4644008" y="3853307"/>
            <a:ext cx="2517743" cy="434221"/>
          </a:xfrm>
          <a:prstGeom prst="rightArrow">
            <a:avLst/>
          </a:prstGeom>
          <a:solidFill>
            <a:srgbClr val="6E6E87"/>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r>
              <a:rPr lang="fr-FR" sz="900" b="1" dirty="0">
                <a:solidFill>
                  <a:srgbClr val="FFFFFF"/>
                </a:solidFill>
                <a:latin typeface="Calibri" panose="020F0502020204030204" pitchFamily="34" charset="0"/>
              </a:rPr>
              <a:t>Remplit maximum 1 critère</a:t>
            </a:r>
          </a:p>
        </p:txBody>
      </p:sp>
      <p:sp>
        <p:nvSpPr>
          <p:cNvPr id="25" name="Rectangle 24">
            <a:extLst>
              <a:ext uri="{FF2B5EF4-FFF2-40B4-BE49-F238E27FC236}">
                <a16:creationId xmlns:a16="http://schemas.microsoft.com/office/drawing/2014/main" id="{24F3AD50-7457-4816-8721-4FA6E7FB2F9D}"/>
              </a:ext>
            </a:extLst>
          </p:cNvPr>
          <p:cNvSpPr/>
          <p:nvPr/>
        </p:nvSpPr>
        <p:spPr bwMode="auto">
          <a:xfrm>
            <a:off x="2687270" y="5126491"/>
            <a:ext cx="1534763" cy="455360"/>
          </a:xfrm>
          <a:prstGeom prst="rect">
            <a:avLst/>
          </a:prstGeom>
          <a:solidFill>
            <a:srgbClr val="6E6E87"/>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r>
              <a:rPr lang="fr-FR" sz="1100" b="1">
                <a:solidFill>
                  <a:srgbClr val="FFFFFF"/>
                </a:solidFill>
                <a:latin typeface="Calibri" panose="020F0502020204030204" pitchFamily="34" charset="0"/>
              </a:rPr>
              <a:t>2 critères ou plus :</a:t>
            </a:r>
            <a:br/>
            <a:r>
              <a:rPr lang="fr-FR" sz="1100" b="1">
                <a:solidFill>
                  <a:srgbClr val="FFFFFF"/>
                </a:solidFill>
                <a:latin typeface="Calibri" panose="020F0502020204030204" pitchFamily="34" charset="0"/>
              </a:rPr>
              <a:t>le PIA est nécessaire</a:t>
            </a:r>
            <a:endParaRPr lang="fr-FR" sz="1100" b="1" dirty="0">
              <a:solidFill>
                <a:srgbClr val="FFFFFF"/>
              </a:solidFill>
              <a:latin typeface="Calibri" panose="020F0502020204030204" pitchFamily="34" charset="0"/>
              <a:ea typeface="ＭＳ Ｐゴシック" charset="0"/>
              <a:cs typeface="Calibri" panose="020F0502020204030204" pitchFamily="34" charset="0"/>
            </a:endParaRPr>
          </a:p>
        </p:txBody>
      </p:sp>
      <p:sp>
        <p:nvSpPr>
          <p:cNvPr id="27" name="Rectangle 26">
            <a:extLst>
              <a:ext uri="{FF2B5EF4-FFF2-40B4-BE49-F238E27FC236}">
                <a16:creationId xmlns:a16="http://schemas.microsoft.com/office/drawing/2014/main" id="{B79FD687-BA7A-40D8-BA40-AB04953343C4}"/>
              </a:ext>
            </a:extLst>
          </p:cNvPr>
          <p:cNvSpPr/>
          <p:nvPr/>
        </p:nvSpPr>
        <p:spPr bwMode="auto">
          <a:xfrm>
            <a:off x="7202191" y="3728390"/>
            <a:ext cx="1941809" cy="1088854"/>
          </a:xfrm>
          <a:prstGeom prst="rect">
            <a:avLst/>
          </a:prstGeom>
          <a:solidFill>
            <a:srgbClr val="FFFFFF">
              <a:lumMod val="85000"/>
            </a:srgb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50" b="1" i="0" u="none" strike="noStrike" kern="0" cap="none" spc="0" normalizeH="0" baseline="0" noProof="0" dirty="0">
                <a:ln>
                  <a:noFill/>
                </a:ln>
                <a:solidFill>
                  <a:srgbClr val="000000"/>
                </a:solidFill>
                <a:effectLst/>
                <a:uLnTx/>
                <a:uFillTx/>
                <a:latin typeface="Calibri" panose="020F0502020204030204" pitchFamily="34" charset="0"/>
              </a:rPr>
              <a:t>0 critère : le PIA n’est pas obligatoire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50" b="1" i="0" u="none" strike="noStrike" kern="0" cap="none" spc="0" normalizeH="0" baseline="0" noProof="0" dirty="0">
                <a:ln>
                  <a:noFill/>
                </a:ln>
                <a:solidFill>
                  <a:srgbClr val="000000"/>
                </a:solidFill>
                <a:effectLst/>
                <a:uLnTx/>
                <a:uFillTx/>
                <a:latin typeface="Calibri" panose="020F0502020204030204" pitchFamily="34" charset="0"/>
              </a:rPr>
              <a:t>1 critère : demander à l'équipe en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50" b="1" i="0" u="none" strike="noStrike" kern="0" cap="none" spc="0" normalizeH="0" baseline="0" noProof="0" dirty="0">
                <a:ln>
                  <a:noFill/>
                </a:ln>
                <a:solidFill>
                  <a:srgbClr val="000000"/>
                </a:solidFill>
                <a:effectLst/>
                <a:uLnTx/>
                <a:uFillTx/>
                <a:latin typeface="Calibri" panose="020F0502020204030204" pitchFamily="34" charset="0"/>
              </a:rPr>
              <a:t>charge de la protection des données</a:t>
            </a:r>
          </a:p>
        </p:txBody>
      </p:sp>
      <p:pic>
        <p:nvPicPr>
          <p:cNvPr id="28" name="Image 27">
            <a:extLst>
              <a:ext uri="{FF2B5EF4-FFF2-40B4-BE49-F238E27FC236}">
                <a16:creationId xmlns:a16="http://schemas.microsoft.com/office/drawing/2014/main" id="{E463951C-A40A-42AE-A048-B4345645E03A}"/>
              </a:ext>
            </a:extLst>
          </p:cNvPr>
          <p:cNvPicPr>
            <a:picLocks noChangeAspect="1"/>
          </p:cNvPicPr>
          <p:nvPr/>
        </p:nvPicPr>
        <p:blipFill>
          <a:blip r:embed="rId4"/>
          <a:stretch>
            <a:fillRect/>
          </a:stretch>
        </p:blipFill>
        <p:spPr>
          <a:xfrm>
            <a:off x="1766243" y="1928338"/>
            <a:ext cx="360000" cy="360000"/>
          </a:xfrm>
          <a:prstGeom prst="rect">
            <a:avLst/>
          </a:prstGeom>
        </p:spPr>
      </p:pic>
      <p:pic>
        <p:nvPicPr>
          <p:cNvPr id="29" name="Image 28">
            <a:extLst>
              <a:ext uri="{FF2B5EF4-FFF2-40B4-BE49-F238E27FC236}">
                <a16:creationId xmlns:a16="http://schemas.microsoft.com/office/drawing/2014/main" id="{3E600715-73DC-479A-8BBF-ECC081E01348}"/>
              </a:ext>
            </a:extLst>
          </p:cNvPr>
          <p:cNvPicPr>
            <a:picLocks noChangeAspect="1"/>
          </p:cNvPicPr>
          <p:nvPr/>
        </p:nvPicPr>
        <p:blipFill>
          <a:blip r:embed="rId5"/>
          <a:stretch>
            <a:fillRect/>
          </a:stretch>
        </p:blipFill>
        <p:spPr>
          <a:xfrm>
            <a:off x="1766243" y="2534661"/>
            <a:ext cx="360000" cy="360000"/>
          </a:xfrm>
          <a:prstGeom prst="rect">
            <a:avLst/>
          </a:prstGeom>
        </p:spPr>
      </p:pic>
      <p:sp>
        <p:nvSpPr>
          <p:cNvPr id="30" name="Rectangle 29">
            <a:extLst>
              <a:ext uri="{FF2B5EF4-FFF2-40B4-BE49-F238E27FC236}">
                <a16:creationId xmlns:a16="http://schemas.microsoft.com/office/drawing/2014/main" id="{6049F41C-9BCA-4DF1-AD61-23DD34CAF26A}"/>
              </a:ext>
            </a:extLst>
          </p:cNvPr>
          <p:cNvSpPr/>
          <p:nvPr/>
        </p:nvSpPr>
        <p:spPr>
          <a:xfrm>
            <a:off x="250729" y="2606664"/>
            <a:ext cx="1148071" cy="430887"/>
          </a:xfrm>
          <a:prstGeom prst="rect">
            <a:avLst/>
          </a:prstGeom>
        </p:spPr>
        <p:txBody>
          <a:bodyPr wrap="none">
            <a:spAutoFit/>
          </a:bodyPr>
          <a:lstStyle/>
          <a:p>
            <a:pPr fontAlgn="base">
              <a:spcBef>
                <a:spcPct val="0"/>
              </a:spcBef>
              <a:spcAft>
                <a:spcPct val="0"/>
              </a:spcAft>
              <a:defRPr/>
            </a:pPr>
            <a:r>
              <a:rPr lang="fr-FR" sz="1100" b="1" dirty="0">
                <a:solidFill>
                  <a:srgbClr val="6E6E87"/>
                </a:solidFill>
                <a:latin typeface="Calibri" panose="020F0502020204030204" pitchFamily="34" charset="0"/>
              </a:rPr>
              <a:t>Définir si un PIA</a:t>
            </a:r>
          </a:p>
          <a:p>
            <a:pPr fontAlgn="base">
              <a:spcBef>
                <a:spcPct val="0"/>
              </a:spcBef>
              <a:spcAft>
                <a:spcPct val="0"/>
              </a:spcAft>
              <a:defRPr/>
            </a:pPr>
            <a:r>
              <a:rPr lang="fr-FR" sz="1100" b="1" dirty="0">
                <a:solidFill>
                  <a:srgbClr val="6E6E87"/>
                </a:solidFill>
                <a:latin typeface="Calibri" panose="020F0502020204030204" pitchFamily="34" charset="0"/>
              </a:rPr>
              <a:t>est nécessaire</a:t>
            </a:r>
            <a:endParaRPr lang="fr-FR" sz="1100" dirty="0">
              <a:solidFill>
                <a:srgbClr val="6E6E87"/>
              </a:solidFill>
              <a:ea typeface="ＭＳ Ｐゴシック" charset="0"/>
              <a:cs typeface="Arial"/>
            </a:endParaRPr>
          </a:p>
        </p:txBody>
      </p:sp>
      <p:sp>
        <p:nvSpPr>
          <p:cNvPr id="31" name="Rectangle 30">
            <a:extLst>
              <a:ext uri="{FF2B5EF4-FFF2-40B4-BE49-F238E27FC236}">
                <a16:creationId xmlns:a16="http://schemas.microsoft.com/office/drawing/2014/main" id="{E3575D74-A835-4406-86D7-8EB8727EDBCF}"/>
              </a:ext>
            </a:extLst>
          </p:cNvPr>
          <p:cNvSpPr/>
          <p:nvPr/>
        </p:nvSpPr>
        <p:spPr>
          <a:xfrm>
            <a:off x="235261" y="3831509"/>
            <a:ext cx="1967205" cy="430887"/>
          </a:xfrm>
          <a:prstGeom prst="rect">
            <a:avLst/>
          </a:prstGeom>
        </p:spPr>
        <p:txBody>
          <a:bodyPr wrap="none">
            <a:spAutoFit/>
          </a:bodyPr>
          <a:lstStyle/>
          <a:p>
            <a:pPr fontAlgn="base">
              <a:spcBef>
                <a:spcPct val="0"/>
              </a:spcBef>
              <a:spcAft>
                <a:spcPct val="0"/>
              </a:spcAft>
              <a:defRPr/>
            </a:pPr>
            <a:r>
              <a:rPr lang="fr-FR" sz="1100" b="1" dirty="0">
                <a:solidFill>
                  <a:srgbClr val="6E6E87"/>
                </a:solidFill>
                <a:latin typeface="Calibri" panose="020F0502020204030204" pitchFamily="34" charset="0"/>
              </a:rPr>
              <a:t>Confrontation des traitements</a:t>
            </a:r>
          </a:p>
          <a:p>
            <a:pPr fontAlgn="base">
              <a:spcBef>
                <a:spcPct val="0"/>
              </a:spcBef>
              <a:spcAft>
                <a:spcPct val="0"/>
              </a:spcAft>
              <a:defRPr/>
            </a:pPr>
            <a:r>
              <a:rPr lang="fr-FR" sz="1100" b="1" dirty="0">
                <a:solidFill>
                  <a:srgbClr val="6E6E87"/>
                </a:solidFill>
                <a:latin typeface="Calibri" panose="020F0502020204030204" pitchFamily="34" charset="0"/>
              </a:rPr>
              <a:t>avec les 9 critères</a:t>
            </a:r>
          </a:p>
        </p:txBody>
      </p:sp>
      <p:sp>
        <p:nvSpPr>
          <p:cNvPr id="32" name="Triangle isocèle 31">
            <a:extLst>
              <a:ext uri="{FF2B5EF4-FFF2-40B4-BE49-F238E27FC236}">
                <a16:creationId xmlns:a16="http://schemas.microsoft.com/office/drawing/2014/main" id="{83D54737-B1DD-474A-B43F-78D8A79C7C58}"/>
              </a:ext>
            </a:extLst>
          </p:cNvPr>
          <p:cNvSpPr/>
          <p:nvPr/>
        </p:nvSpPr>
        <p:spPr bwMode="auto">
          <a:xfrm rot="10800000">
            <a:off x="2680250" y="4875779"/>
            <a:ext cx="1548000" cy="186550"/>
          </a:xfrm>
          <a:prstGeom prst="triangle">
            <a:avLst/>
          </a:prstGeom>
          <a:solidFill>
            <a:srgbClr val="FFFFFF">
              <a:lumMod val="95000"/>
            </a:srgb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ＭＳ Ｐゴシック" charset="0"/>
              <a:cs typeface="Arial" charset="0"/>
            </a:endParaRPr>
          </a:p>
        </p:txBody>
      </p:sp>
      <p:cxnSp>
        <p:nvCxnSpPr>
          <p:cNvPr id="33" name="Connecteur droit 32">
            <a:extLst>
              <a:ext uri="{FF2B5EF4-FFF2-40B4-BE49-F238E27FC236}">
                <a16:creationId xmlns:a16="http://schemas.microsoft.com/office/drawing/2014/main" id="{729DEDF6-54E1-48EA-AB53-619249D4C138}"/>
              </a:ext>
            </a:extLst>
          </p:cNvPr>
          <p:cNvCxnSpPr>
            <a:stCxn id="32" idx="4"/>
            <a:endCxn id="32" idx="0"/>
          </p:cNvCxnSpPr>
          <p:nvPr/>
        </p:nvCxnSpPr>
        <p:spPr bwMode="auto">
          <a:xfrm>
            <a:off x="2680250" y="4875779"/>
            <a:ext cx="774000" cy="186550"/>
          </a:xfrm>
          <a:prstGeom prst="line">
            <a:avLst/>
          </a:prstGeom>
          <a:solidFill>
            <a:srgbClr val="6E6E87"/>
          </a:solidFill>
          <a:ln w="9525" cap="flat" cmpd="sng" algn="ctr">
            <a:solidFill>
              <a:srgbClr val="868484"/>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34" name="Connecteur droit 33">
            <a:extLst>
              <a:ext uri="{FF2B5EF4-FFF2-40B4-BE49-F238E27FC236}">
                <a16:creationId xmlns:a16="http://schemas.microsoft.com/office/drawing/2014/main" id="{B7978E3E-E68B-4C6C-8A47-98ECD4439BDD}"/>
              </a:ext>
            </a:extLst>
          </p:cNvPr>
          <p:cNvCxnSpPr>
            <a:cxnSpLocks/>
            <a:stCxn id="32" idx="0"/>
            <a:endCxn id="32" idx="2"/>
          </p:cNvCxnSpPr>
          <p:nvPr/>
        </p:nvCxnSpPr>
        <p:spPr bwMode="auto">
          <a:xfrm flipV="1">
            <a:off x="3454250" y="4875779"/>
            <a:ext cx="774000" cy="186550"/>
          </a:xfrm>
          <a:prstGeom prst="line">
            <a:avLst/>
          </a:prstGeom>
          <a:solidFill>
            <a:srgbClr val="6E6E87"/>
          </a:solidFill>
          <a:ln w="9525" cap="flat" cmpd="sng" algn="ctr">
            <a:solidFill>
              <a:srgbClr val="868484"/>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35" name="Rectangle 34">
            <a:extLst>
              <a:ext uri="{FF2B5EF4-FFF2-40B4-BE49-F238E27FC236}">
                <a16:creationId xmlns:a16="http://schemas.microsoft.com/office/drawing/2014/main" id="{C5B93242-D969-419E-83E2-3B4CB796461C}"/>
              </a:ext>
            </a:extLst>
          </p:cNvPr>
          <p:cNvSpPr/>
          <p:nvPr/>
        </p:nvSpPr>
        <p:spPr bwMode="auto">
          <a:xfrm>
            <a:off x="274984" y="5745707"/>
            <a:ext cx="8596061" cy="527609"/>
          </a:xfrm>
          <a:prstGeom prst="rect">
            <a:avLst/>
          </a:prstGeom>
          <a:solidFill>
            <a:srgbClr val="31BAFD"/>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norm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FFFFFF"/>
                </a:solidFill>
                <a:effectLst/>
                <a:uLnTx/>
                <a:uFillTx/>
                <a:latin typeface="Calibri" panose="020F0502020204030204" pitchFamily="34" charset="0"/>
              </a:rPr>
              <a:t>Ces critères s’appliquent aux traitements existants jusqu’au 25 mai . </a:t>
            </a:r>
            <a:br>
              <a:rPr kumimoji="0" lang="fr-FR" sz="1100" b="1" i="0" u="none" strike="noStrike" kern="0" cap="none" spc="0" normalizeH="0" baseline="0" noProof="0" dirty="0">
                <a:ln>
                  <a:noFill/>
                </a:ln>
                <a:solidFill>
                  <a:srgbClr val="FFFFFF"/>
                </a:solidFill>
                <a:effectLst/>
                <a:uLnTx/>
                <a:uFillTx/>
                <a:latin typeface="Calibri" panose="020F0502020204030204" pitchFamily="34" charset="0"/>
              </a:rPr>
            </a:br>
            <a:r>
              <a:rPr kumimoji="0" lang="fr-FR" sz="1100" b="1" i="0" u="none" strike="noStrike" kern="0" cap="none" spc="0" normalizeH="0" baseline="0" noProof="0" dirty="0">
                <a:ln>
                  <a:noFill/>
                </a:ln>
                <a:solidFill>
                  <a:srgbClr val="FFFFFF"/>
                </a:solidFill>
                <a:effectLst/>
                <a:uLnTx/>
                <a:uFillTx/>
                <a:latin typeface="Calibri" panose="020F0502020204030204" pitchFamily="34" charset="0"/>
              </a:rPr>
              <a:t>Des modifications peuvent être apportées aux publications des autorités de protection des données.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1" i="0" u="sng" strike="noStrike" kern="0" cap="none" spc="0" normalizeH="0" baseline="0" noProof="0" dirty="0">
                <a:ln>
                  <a:noFill/>
                </a:ln>
                <a:solidFill>
                  <a:srgbClr val="FFFFFF"/>
                </a:solidFill>
                <a:effectLst/>
                <a:uLnTx/>
                <a:uFillTx/>
                <a:latin typeface="Calibri" panose="020F0502020204030204" pitchFamily="34" charset="0"/>
              </a:rPr>
              <a:t>Pour les traitements nouveaux ou actualisés</a:t>
            </a:r>
            <a:r>
              <a:rPr kumimoji="0" lang="fr-FR" sz="1100" b="1" i="0" u="none" strike="noStrike" kern="0" cap="none" spc="0" normalizeH="0" baseline="0" noProof="0" dirty="0">
                <a:ln>
                  <a:noFill/>
                </a:ln>
                <a:solidFill>
                  <a:srgbClr val="FFFFFF"/>
                </a:solidFill>
                <a:effectLst/>
                <a:uLnTx/>
                <a:uFillTx/>
                <a:latin typeface="Calibri" panose="020F0502020204030204" pitchFamily="34" charset="0"/>
              </a:rPr>
              <a:t>, la vérification des 9 critères est obligatoire</a:t>
            </a:r>
          </a:p>
        </p:txBody>
      </p:sp>
      <p:pic>
        <p:nvPicPr>
          <p:cNvPr id="36" name="Image 35">
            <a:extLst>
              <a:ext uri="{FF2B5EF4-FFF2-40B4-BE49-F238E27FC236}">
                <a16:creationId xmlns:a16="http://schemas.microsoft.com/office/drawing/2014/main" id="{D96CBA26-3189-4B45-A7D8-238C5C8BBE53}"/>
              </a:ext>
            </a:extLst>
          </p:cNvPr>
          <p:cNvPicPr>
            <a:picLocks noChangeAspect="1"/>
          </p:cNvPicPr>
          <p:nvPr/>
        </p:nvPicPr>
        <p:blipFill>
          <a:blip r:embed="rId6"/>
          <a:stretch>
            <a:fillRect/>
          </a:stretch>
        </p:blipFill>
        <p:spPr>
          <a:xfrm flipH="1">
            <a:off x="2852367" y="4669376"/>
            <a:ext cx="108000" cy="108000"/>
          </a:xfrm>
          <a:prstGeom prst="rect">
            <a:avLst/>
          </a:prstGeom>
        </p:spPr>
      </p:pic>
      <p:sp>
        <p:nvSpPr>
          <p:cNvPr id="37" name="Rectangle 36">
            <a:extLst>
              <a:ext uri="{FF2B5EF4-FFF2-40B4-BE49-F238E27FC236}">
                <a16:creationId xmlns:a16="http://schemas.microsoft.com/office/drawing/2014/main" id="{8220AC39-44C5-418B-863A-58E561CA2F15}"/>
              </a:ext>
            </a:extLst>
          </p:cNvPr>
          <p:cNvSpPr/>
          <p:nvPr/>
        </p:nvSpPr>
        <p:spPr>
          <a:xfrm>
            <a:off x="2723751" y="4617189"/>
            <a:ext cx="1463082" cy="307777"/>
          </a:xfrm>
          <a:prstGeom prst="rect">
            <a:avLst/>
          </a:prstGeom>
        </p:spPr>
        <p:txBody>
          <a:bodyPr wrap="square">
            <a:spAutoFit/>
          </a:bodyPr>
          <a:lstStyle/>
          <a:p>
            <a:pPr marL="88900" algn="ctr" defTabSz="809625" fontAlgn="base">
              <a:spcBef>
                <a:spcPct val="0"/>
              </a:spcBef>
              <a:spcAft>
                <a:spcPct val="0"/>
              </a:spcAft>
              <a:buSzPct val="70000"/>
              <a:tabLst>
                <a:tab pos="88900" algn="l"/>
              </a:tabLst>
              <a:defRPr/>
            </a:pPr>
            <a:r>
              <a:rPr lang="fr-FR" sz="700" i="1" dirty="0">
                <a:solidFill>
                  <a:srgbClr val="000000"/>
                </a:solidFill>
                <a:latin typeface="Calibri" panose="020F0502020204030204" pitchFamily="34" charset="0"/>
              </a:rPr>
              <a:t> Voir détails dans les diapositives suivantes</a:t>
            </a:r>
          </a:p>
        </p:txBody>
      </p:sp>
      <p:grpSp>
        <p:nvGrpSpPr>
          <p:cNvPr id="38" name="Group 44">
            <a:extLst>
              <a:ext uri="{FF2B5EF4-FFF2-40B4-BE49-F238E27FC236}">
                <a16:creationId xmlns:a16="http://schemas.microsoft.com/office/drawing/2014/main" id="{08D0E6F7-23EB-43F0-87D5-5B2E971C035B}"/>
              </a:ext>
            </a:extLst>
          </p:cNvPr>
          <p:cNvGrpSpPr/>
          <p:nvPr/>
        </p:nvGrpSpPr>
        <p:grpSpPr>
          <a:xfrm>
            <a:off x="2653070" y="3842788"/>
            <a:ext cx="648000" cy="139501"/>
            <a:chOff x="1574365" y="2409580"/>
            <a:chExt cx="864000" cy="273962"/>
          </a:xfrm>
        </p:grpSpPr>
        <p:sp>
          <p:nvSpPr>
            <p:cNvPr id="39" name="Rectangle 38">
              <a:extLst>
                <a:ext uri="{FF2B5EF4-FFF2-40B4-BE49-F238E27FC236}">
                  <a16:creationId xmlns:a16="http://schemas.microsoft.com/office/drawing/2014/main" id="{84FE11A4-E10B-4AC6-89CF-D2842F74A067}"/>
                </a:ext>
              </a:extLst>
            </p:cNvPr>
            <p:cNvSpPr/>
            <p:nvPr/>
          </p:nvSpPr>
          <p:spPr bwMode="auto">
            <a:xfrm>
              <a:off x="1574365" y="2409580"/>
              <a:ext cx="864000" cy="180000"/>
            </a:xfrm>
            <a:prstGeom prst="rect">
              <a:avLst/>
            </a:prstGeom>
            <a:solidFill>
              <a:srgbClr val="C40021"/>
            </a:solidFill>
            <a:ln w="9525"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400"/>
                </a:spcBef>
                <a:spcAft>
                  <a:spcPts val="0"/>
                </a:spcAft>
                <a:buClrTx/>
                <a:buSzTx/>
                <a:buFontTx/>
                <a:buNone/>
                <a:tabLst/>
                <a:defRPr/>
              </a:pPr>
              <a:r>
                <a:rPr kumimoji="0" lang="fr-FR" sz="700" b="1" i="1" u="none" strike="noStrike" kern="0" cap="none" spc="0" normalizeH="0" baseline="0" noProof="0" dirty="0">
                  <a:ln>
                    <a:noFill/>
                  </a:ln>
                  <a:solidFill>
                    <a:srgbClr val="FFFFFF"/>
                  </a:solidFill>
                  <a:effectLst/>
                  <a:uLnTx/>
                  <a:uFillTx/>
                  <a:latin typeface="Calibri" panose="020F0502020204030204" pitchFamily="34" charset="0"/>
                </a:rPr>
                <a:t>Illustration</a:t>
              </a:r>
              <a:endParaRPr kumimoji="0" lang="fr-FR" sz="900" b="1" i="1" u="none" strike="noStrike" kern="0" cap="none" spc="0" normalizeH="0" baseline="0" noProof="0" dirty="0">
                <a:ln>
                  <a:noFill/>
                </a:ln>
                <a:solidFill>
                  <a:srgbClr val="FFFFFF"/>
                </a:solidFill>
                <a:effectLst/>
                <a:uLnTx/>
                <a:uFillTx/>
                <a:latin typeface="Calibri" panose="020F0502020204030204" pitchFamily="34" charset="0"/>
                <a:ea typeface="ＭＳ Ｐゴシック"/>
                <a:cs typeface="Arial"/>
              </a:endParaRPr>
            </a:p>
          </p:txBody>
        </p:sp>
        <p:sp>
          <p:nvSpPr>
            <p:cNvPr id="40" name="Isosceles Triangle 42">
              <a:extLst>
                <a:ext uri="{FF2B5EF4-FFF2-40B4-BE49-F238E27FC236}">
                  <a16:creationId xmlns:a16="http://schemas.microsoft.com/office/drawing/2014/main" id="{2AD0EAC4-3EAB-462B-8D85-615B5AAEA5A7}"/>
                </a:ext>
              </a:extLst>
            </p:cNvPr>
            <p:cNvSpPr/>
            <p:nvPr/>
          </p:nvSpPr>
          <p:spPr bwMode="auto">
            <a:xfrm rot="16200000">
              <a:off x="1589185" y="2577759"/>
              <a:ext cx="94060" cy="117505"/>
            </a:xfrm>
            <a:prstGeom prst="triangle">
              <a:avLst>
                <a:gd name="adj" fmla="val 100000"/>
              </a:avLst>
            </a:prstGeom>
            <a:solidFill>
              <a:srgbClr val="C40021">
                <a:lumMod val="75000"/>
              </a:srgbClr>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400"/>
                </a:spcBef>
                <a:spcAft>
                  <a:spcPts val="0"/>
                </a:spcAft>
                <a:buClrTx/>
                <a:buSzTx/>
                <a:buFontTx/>
                <a:buNone/>
                <a:tabLst/>
                <a:defRPr/>
              </a:pPr>
              <a:endParaRPr kumimoji="0" lang="en-US" sz="1200" b="1" i="0" u="none" strike="noStrike" kern="0" cap="none" spc="0" normalizeH="0" baseline="0" noProof="0" dirty="0" err="1">
                <a:ln>
                  <a:noFill/>
                </a:ln>
                <a:solidFill>
                  <a:srgbClr val="E60028"/>
                </a:solidFill>
                <a:effectLst/>
                <a:uLnTx/>
                <a:uFillTx/>
                <a:latin typeface="Calibri" panose="020F0502020204030204" pitchFamily="34" charset="0"/>
                <a:ea typeface="ＭＳ Ｐゴシック"/>
                <a:cs typeface="Arial"/>
              </a:endParaRPr>
            </a:p>
          </p:txBody>
        </p:sp>
      </p:grpSp>
      <p:sp>
        <p:nvSpPr>
          <p:cNvPr id="41" name="Rectangle 40">
            <a:extLst>
              <a:ext uri="{FF2B5EF4-FFF2-40B4-BE49-F238E27FC236}">
                <a16:creationId xmlns:a16="http://schemas.microsoft.com/office/drawing/2014/main" id="{372012E3-1B0B-4C61-AA9F-52930C907306}"/>
              </a:ext>
            </a:extLst>
          </p:cNvPr>
          <p:cNvSpPr/>
          <p:nvPr/>
        </p:nvSpPr>
        <p:spPr bwMode="auto">
          <a:xfrm>
            <a:off x="274984" y="888368"/>
            <a:ext cx="8603641" cy="380392"/>
          </a:xfrm>
          <a:prstGeom prst="rect">
            <a:avLst/>
          </a:prstGeom>
          <a:solidFill>
            <a:srgbClr val="31BAFD"/>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400" b="1" i="0" u="none" strike="noStrike" kern="0" cap="none" spc="0" normalizeH="0" baseline="0" noProof="0" dirty="0">
                <a:ln>
                  <a:noFill/>
                </a:ln>
                <a:solidFill>
                  <a:schemeClr val="bg1"/>
                </a:solidFill>
                <a:effectLst/>
                <a:uLnTx/>
                <a:uFillTx/>
                <a:latin typeface="Calibri" panose="020F0502020204030204" pitchFamily="34" charset="0"/>
              </a:rPr>
              <a:t>Les règles suivantes s’appliquent aux </a:t>
            </a:r>
            <a:r>
              <a:rPr kumimoji="0" lang="fr-FR" sz="1400" b="1" i="0" u="sng" strike="noStrike" kern="0" cap="none" spc="0" normalizeH="0" baseline="0" noProof="0" dirty="0">
                <a:ln>
                  <a:noFill/>
                </a:ln>
                <a:solidFill>
                  <a:schemeClr val="bg1"/>
                </a:solidFill>
                <a:effectLst/>
                <a:uLnTx/>
                <a:uFillTx/>
                <a:latin typeface="Calibri" panose="020F0502020204030204" pitchFamily="34" charset="0"/>
              </a:rPr>
              <a:t>traitements existants</a:t>
            </a:r>
            <a:r>
              <a:rPr kumimoji="0" lang="fr-FR" sz="1400" b="1" i="0" u="none" strike="noStrike" kern="0" cap="none" spc="0" normalizeH="0" baseline="0" noProof="0" dirty="0">
                <a:ln>
                  <a:noFill/>
                </a:ln>
                <a:solidFill>
                  <a:schemeClr val="bg1"/>
                </a:solidFill>
                <a:effectLst/>
                <a:uLnTx/>
                <a:uFillTx/>
                <a:latin typeface="Calibri" panose="020F0502020204030204" pitchFamily="34" charset="0"/>
              </a:rPr>
              <a:t> :</a:t>
            </a:r>
          </a:p>
        </p:txBody>
      </p:sp>
      <p:sp>
        <p:nvSpPr>
          <p:cNvPr id="42" name="Ellipse 41">
            <a:extLst>
              <a:ext uri="{FF2B5EF4-FFF2-40B4-BE49-F238E27FC236}">
                <a16:creationId xmlns:a16="http://schemas.microsoft.com/office/drawing/2014/main" id="{3EE309E4-0EC9-46CF-866F-EE9A61A07535}"/>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pic>
        <p:nvPicPr>
          <p:cNvPr id="45" name="Image 44">
            <a:extLst>
              <a:ext uri="{FF2B5EF4-FFF2-40B4-BE49-F238E27FC236}">
                <a16:creationId xmlns:a16="http://schemas.microsoft.com/office/drawing/2014/main" id="{3ED510C3-CE07-4834-8315-D2A5BC879C5C}"/>
              </a:ext>
            </a:extLst>
          </p:cNvPr>
          <p:cNvPicPr>
            <a:picLocks noChangeAspect="1"/>
          </p:cNvPicPr>
          <p:nvPr/>
        </p:nvPicPr>
        <p:blipFill>
          <a:blip r:embed="rId7"/>
          <a:stretch>
            <a:fillRect/>
          </a:stretch>
        </p:blipFill>
        <p:spPr>
          <a:xfrm>
            <a:off x="2723751" y="3952492"/>
            <a:ext cx="1410292" cy="600536"/>
          </a:xfrm>
          <a:prstGeom prst="rect">
            <a:avLst/>
          </a:prstGeom>
        </p:spPr>
      </p:pic>
    </p:spTree>
    <p:extLst>
      <p:ext uri="{BB962C8B-B14F-4D97-AF65-F5344CB8AC3E}">
        <p14:creationId xmlns:p14="http://schemas.microsoft.com/office/powerpoint/2010/main" val="299582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3"/>
          <a:stretch>
            <a:fillRect/>
          </a:stretch>
        </p:blipFill>
        <p:spPr>
          <a:xfrm>
            <a:off x="8388424" y="130851"/>
            <a:ext cx="540000" cy="540000"/>
          </a:xfrm>
          <a:prstGeom prst="rect">
            <a:avLst/>
          </a:prstGeom>
        </p:spPr>
      </p:pic>
      <p:sp>
        <p:nvSpPr>
          <p:cNvPr id="26" name="TextBox 17">
            <a:extLst>
              <a:ext uri="{FF2B5EF4-FFF2-40B4-BE49-F238E27FC236}">
                <a16:creationId xmlns:a16="http://schemas.microsoft.com/office/drawing/2014/main" id="{A06EBE5A-9C4A-4B52-8EDC-B1560A06596B}"/>
              </a:ext>
            </a:extLst>
          </p:cNvPr>
          <p:cNvSpPr txBox="1"/>
          <p:nvPr/>
        </p:nvSpPr>
        <p:spPr>
          <a:xfrm>
            <a:off x="327053" y="7574"/>
            <a:ext cx="7917355"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31BAFD"/>
                </a:solidFill>
                <a:latin typeface="+mj-lt"/>
              </a:rPr>
              <a:t>Étude d’impact sur la Vie Privée (PIA) - critères PIA à appliquer pour le contrôle de chaque application</a:t>
            </a:r>
            <a:endParaRPr lang="fr-FR" dirty="0">
              <a:solidFill>
                <a:srgbClr val="31BAFD"/>
              </a:solidFill>
              <a:latin typeface="+mj-lt"/>
            </a:endParaRPr>
          </a:p>
        </p:txBody>
      </p:sp>
      <p:sp>
        <p:nvSpPr>
          <p:cNvPr id="42" name="Rectangle 41">
            <a:extLst>
              <a:ext uri="{FF2B5EF4-FFF2-40B4-BE49-F238E27FC236}">
                <a16:creationId xmlns:a16="http://schemas.microsoft.com/office/drawing/2014/main" id="{5920AF8E-7BD7-496E-AEB5-684A1A3DECB4}"/>
              </a:ext>
            </a:extLst>
          </p:cNvPr>
          <p:cNvSpPr/>
          <p:nvPr/>
        </p:nvSpPr>
        <p:spPr bwMode="auto">
          <a:xfrm>
            <a:off x="205621" y="1973085"/>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Évaluation ou scoring, y-comp. profilage et analyse prédictive</a:t>
            </a:r>
            <a:endParaRPr kumimoji="0" lang="fr-FR" sz="1000" b="0" i="0" u="none" strike="noStrike" kern="0" cap="none" spc="0" normalizeH="0" baseline="0" noProof="0" dirty="0">
              <a:ln>
                <a:noFill/>
              </a:ln>
              <a:solidFill>
                <a:srgbClr val="6E6E87"/>
              </a:solidFill>
              <a:effectLst/>
              <a:uLnTx/>
              <a:uFillTx/>
              <a:ea typeface="ＭＳ Ｐゴシック" charset="0"/>
              <a:cs typeface="Arial" charset="0"/>
            </a:endParaRPr>
          </a:p>
        </p:txBody>
      </p:sp>
      <p:sp>
        <p:nvSpPr>
          <p:cNvPr id="43" name="Rectangle 42">
            <a:extLst>
              <a:ext uri="{FF2B5EF4-FFF2-40B4-BE49-F238E27FC236}">
                <a16:creationId xmlns:a16="http://schemas.microsoft.com/office/drawing/2014/main" id="{19514622-D5D5-4791-8B69-98B213464FF9}"/>
              </a:ext>
            </a:extLst>
          </p:cNvPr>
          <p:cNvSpPr/>
          <p:nvPr/>
        </p:nvSpPr>
        <p:spPr bwMode="auto">
          <a:xfrm>
            <a:off x="2002451" y="1973085"/>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Décision automatique avec effet légal ou similaire</a:t>
            </a:r>
          </a:p>
        </p:txBody>
      </p:sp>
      <p:sp>
        <p:nvSpPr>
          <p:cNvPr id="45" name="Rectangle 44">
            <a:extLst>
              <a:ext uri="{FF2B5EF4-FFF2-40B4-BE49-F238E27FC236}">
                <a16:creationId xmlns:a16="http://schemas.microsoft.com/office/drawing/2014/main" id="{1C1CE2DB-C0E4-4616-B5BB-0CEA5C883B77}"/>
              </a:ext>
            </a:extLst>
          </p:cNvPr>
          <p:cNvSpPr/>
          <p:nvPr/>
        </p:nvSpPr>
        <p:spPr bwMode="auto">
          <a:xfrm>
            <a:off x="3799281" y="1973085"/>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Surveillance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systématique</a:t>
            </a:r>
          </a:p>
        </p:txBody>
      </p:sp>
      <p:sp>
        <p:nvSpPr>
          <p:cNvPr id="46" name="Rectangle 45">
            <a:extLst>
              <a:ext uri="{FF2B5EF4-FFF2-40B4-BE49-F238E27FC236}">
                <a16:creationId xmlns:a16="http://schemas.microsoft.com/office/drawing/2014/main" id="{86284E85-DD2C-43F3-AC00-E275C99F7159}"/>
              </a:ext>
            </a:extLst>
          </p:cNvPr>
          <p:cNvSpPr/>
          <p:nvPr/>
        </p:nvSpPr>
        <p:spPr bwMode="auto">
          <a:xfrm>
            <a:off x="5596111" y="1973085"/>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Collecte de données sensibles ou de nature très personnelle</a:t>
            </a:r>
          </a:p>
        </p:txBody>
      </p:sp>
      <p:sp>
        <p:nvSpPr>
          <p:cNvPr id="47" name="Rectangle 46">
            <a:extLst>
              <a:ext uri="{FF2B5EF4-FFF2-40B4-BE49-F238E27FC236}">
                <a16:creationId xmlns:a16="http://schemas.microsoft.com/office/drawing/2014/main" id="{C9715C4D-2662-43EC-831A-AC7F531E45C5}"/>
              </a:ext>
            </a:extLst>
          </p:cNvPr>
          <p:cNvSpPr/>
          <p:nvPr/>
        </p:nvSpPr>
        <p:spPr bwMode="auto">
          <a:xfrm>
            <a:off x="7392940" y="1973085"/>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Collecte de données à</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large échelle</a:t>
            </a:r>
          </a:p>
        </p:txBody>
      </p:sp>
      <p:sp>
        <p:nvSpPr>
          <p:cNvPr id="48" name="Ellipse 47">
            <a:extLst>
              <a:ext uri="{FF2B5EF4-FFF2-40B4-BE49-F238E27FC236}">
                <a16:creationId xmlns:a16="http://schemas.microsoft.com/office/drawing/2014/main" id="{CAB2A4C4-F243-4570-9159-B0272E510700}"/>
              </a:ext>
            </a:extLst>
          </p:cNvPr>
          <p:cNvSpPr/>
          <p:nvPr/>
        </p:nvSpPr>
        <p:spPr bwMode="auto">
          <a:xfrm>
            <a:off x="143508" y="1901627"/>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1</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49" name="Ellipse 48">
            <a:extLst>
              <a:ext uri="{FF2B5EF4-FFF2-40B4-BE49-F238E27FC236}">
                <a16:creationId xmlns:a16="http://schemas.microsoft.com/office/drawing/2014/main" id="{5C0B1D80-356D-4DDF-8E4F-2CDFCF3B8979}"/>
              </a:ext>
            </a:extLst>
          </p:cNvPr>
          <p:cNvSpPr/>
          <p:nvPr/>
        </p:nvSpPr>
        <p:spPr bwMode="auto">
          <a:xfrm>
            <a:off x="1930442" y="1901627"/>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2</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0" name="Ellipse 49">
            <a:extLst>
              <a:ext uri="{FF2B5EF4-FFF2-40B4-BE49-F238E27FC236}">
                <a16:creationId xmlns:a16="http://schemas.microsoft.com/office/drawing/2014/main" id="{9A39AB35-B674-49BA-9E28-B9743C13FE14}"/>
              </a:ext>
            </a:extLst>
          </p:cNvPr>
          <p:cNvSpPr/>
          <p:nvPr/>
        </p:nvSpPr>
        <p:spPr bwMode="auto">
          <a:xfrm>
            <a:off x="3732107" y="1901627"/>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3</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1" name="Ellipse 50">
            <a:extLst>
              <a:ext uri="{FF2B5EF4-FFF2-40B4-BE49-F238E27FC236}">
                <a16:creationId xmlns:a16="http://schemas.microsoft.com/office/drawing/2014/main" id="{66260C13-C00E-4112-AAEA-BB8139EED07E}"/>
              </a:ext>
            </a:extLst>
          </p:cNvPr>
          <p:cNvSpPr/>
          <p:nvPr/>
        </p:nvSpPr>
        <p:spPr bwMode="auto">
          <a:xfrm>
            <a:off x="5527552" y="1901627"/>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4</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2" name="Ellipse 51">
            <a:extLst>
              <a:ext uri="{FF2B5EF4-FFF2-40B4-BE49-F238E27FC236}">
                <a16:creationId xmlns:a16="http://schemas.microsoft.com/office/drawing/2014/main" id="{C581FCFA-7965-4BB2-9801-3F3EB3048C0D}"/>
              </a:ext>
            </a:extLst>
          </p:cNvPr>
          <p:cNvSpPr/>
          <p:nvPr/>
        </p:nvSpPr>
        <p:spPr bwMode="auto">
          <a:xfrm>
            <a:off x="7320756" y="1901627"/>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5</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3" name="Rectangle 52">
            <a:extLst>
              <a:ext uri="{FF2B5EF4-FFF2-40B4-BE49-F238E27FC236}">
                <a16:creationId xmlns:a16="http://schemas.microsoft.com/office/drawing/2014/main" id="{44469327-6DA9-4922-A5C7-9973D566A432}"/>
              </a:ext>
            </a:extLst>
          </p:cNvPr>
          <p:cNvSpPr/>
          <p:nvPr/>
        </p:nvSpPr>
        <p:spPr bwMode="auto">
          <a:xfrm>
            <a:off x="205621" y="3944501"/>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Correspondance ou</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croisement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d’ensemble de données</a:t>
            </a:r>
          </a:p>
        </p:txBody>
      </p:sp>
      <p:sp>
        <p:nvSpPr>
          <p:cNvPr id="54" name="Rectangle 53">
            <a:extLst>
              <a:ext uri="{FF2B5EF4-FFF2-40B4-BE49-F238E27FC236}">
                <a16:creationId xmlns:a16="http://schemas.microsoft.com/office/drawing/2014/main" id="{E062CC33-5577-4FC9-A601-5B7A9E518D7A}"/>
              </a:ext>
            </a:extLst>
          </p:cNvPr>
          <p:cNvSpPr/>
          <p:nvPr/>
        </p:nvSpPr>
        <p:spPr bwMode="auto">
          <a:xfrm>
            <a:off x="2002451" y="3944501"/>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Données relatives à</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des personnes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vulnérables</a:t>
            </a:r>
          </a:p>
        </p:txBody>
      </p:sp>
      <p:sp>
        <p:nvSpPr>
          <p:cNvPr id="55" name="Rectangle 54">
            <a:extLst>
              <a:ext uri="{FF2B5EF4-FFF2-40B4-BE49-F238E27FC236}">
                <a16:creationId xmlns:a16="http://schemas.microsoft.com/office/drawing/2014/main" id="{8DFA3FD3-0C48-4A49-A528-39BB45A3F462}"/>
              </a:ext>
            </a:extLst>
          </p:cNvPr>
          <p:cNvSpPr/>
          <p:nvPr/>
        </p:nvSpPr>
        <p:spPr bwMode="auto">
          <a:xfrm>
            <a:off x="3799281" y="3944501"/>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2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Usage innovant ou application de nouvelles solutions technologiques ou organisationnelles</a:t>
            </a:r>
          </a:p>
        </p:txBody>
      </p:sp>
      <p:sp>
        <p:nvSpPr>
          <p:cNvPr id="56" name="Rectangle 55">
            <a:extLst>
              <a:ext uri="{FF2B5EF4-FFF2-40B4-BE49-F238E27FC236}">
                <a16:creationId xmlns:a16="http://schemas.microsoft.com/office/drawing/2014/main" id="{2E93DD31-DCC4-4CFB-A444-4879BDFB9FC9}"/>
              </a:ext>
            </a:extLst>
          </p:cNvPr>
          <p:cNvSpPr/>
          <p:nvPr/>
        </p:nvSpPr>
        <p:spPr bwMode="auto">
          <a:xfrm>
            <a:off x="5596111" y="3944501"/>
            <a:ext cx="1584000" cy="1800000"/>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2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Le traitement en lui-même « empêche les personnes concernées d’exercer un droit »</a:t>
            </a:r>
          </a:p>
        </p:txBody>
      </p:sp>
      <p:sp>
        <p:nvSpPr>
          <p:cNvPr id="57" name="Rectangle 56">
            <a:extLst>
              <a:ext uri="{FF2B5EF4-FFF2-40B4-BE49-F238E27FC236}">
                <a16:creationId xmlns:a16="http://schemas.microsoft.com/office/drawing/2014/main" id="{E4D6C35E-738E-4624-859B-DC9951EC6B0F}"/>
              </a:ext>
            </a:extLst>
          </p:cNvPr>
          <p:cNvSpPr/>
          <p:nvPr/>
        </p:nvSpPr>
        <p:spPr bwMode="auto">
          <a:xfrm>
            <a:off x="7392940" y="3944501"/>
            <a:ext cx="1584000" cy="1800000"/>
          </a:xfrm>
          <a:prstGeom prst="rect">
            <a:avLst/>
          </a:prstGeom>
          <a:solidFill>
            <a:schemeClr val="accent6">
              <a:lumMod val="60000"/>
              <a:lumOff val="40000"/>
            </a:scheme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00" b="1" i="0" u="none" strike="noStrike" kern="0" cap="none" spc="0" normalizeH="0" baseline="0" noProof="0" dirty="0">
              <a:ln>
                <a:noFill/>
              </a:ln>
              <a:solidFill>
                <a:srgbClr val="6E6E87"/>
              </a:solidFill>
              <a:effectLst/>
              <a:uLnTx/>
              <a:uFillTx/>
              <a:latin typeface="Calibri" pitchFamily="34" charset="0"/>
              <a:ea typeface="ＭＳ Ｐゴシック"/>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Transfert de données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en-dehors de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srgbClr val="6E6E87"/>
                </a:solidFill>
                <a:effectLst/>
                <a:uLnTx/>
                <a:uFillTx/>
                <a:latin typeface="Calibri" pitchFamily="34" charset="0"/>
              </a:rPr>
              <a:t>l’UE</a:t>
            </a:r>
          </a:p>
        </p:txBody>
      </p:sp>
      <p:sp>
        <p:nvSpPr>
          <p:cNvPr id="58" name="Ellipse 57">
            <a:extLst>
              <a:ext uri="{FF2B5EF4-FFF2-40B4-BE49-F238E27FC236}">
                <a16:creationId xmlns:a16="http://schemas.microsoft.com/office/drawing/2014/main" id="{217E6CF5-0149-4DDB-A9DD-FB76882D60B9}"/>
              </a:ext>
            </a:extLst>
          </p:cNvPr>
          <p:cNvSpPr/>
          <p:nvPr/>
        </p:nvSpPr>
        <p:spPr bwMode="auto">
          <a:xfrm>
            <a:off x="143508" y="3873043"/>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6</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59" name="Ellipse 58">
            <a:extLst>
              <a:ext uri="{FF2B5EF4-FFF2-40B4-BE49-F238E27FC236}">
                <a16:creationId xmlns:a16="http://schemas.microsoft.com/office/drawing/2014/main" id="{726B6FFA-2ECB-4576-A713-E7CC642600CF}"/>
              </a:ext>
            </a:extLst>
          </p:cNvPr>
          <p:cNvSpPr/>
          <p:nvPr/>
        </p:nvSpPr>
        <p:spPr bwMode="auto">
          <a:xfrm>
            <a:off x="1930442" y="3873043"/>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7</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60" name="Ellipse 59">
            <a:extLst>
              <a:ext uri="{FF2B5EF4-FFF2-40B4-BE49-F238E27FC236}">
                <a16:creationId xmlns:a16="http://schemas.microsoft.com/office/drawing/2014/main" id="{875E055B-7A9E-49F9-A8C5-7E4D8BCE7571}"/>
              </a:ext>
            </a:extLst>
          </p:cNvPr>
          <p:cNvSpPr/>
          <p:nvPr/>
        </p:nvSpPr>
        <p:spPr bwMode="auto">
          <a:xfrm>
            <a:off x="3732107" y="3873043"/>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8</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61" name="Ellipse 60">
            <a:extLst>
              <a:ext uri="{FF2B5EF4-FFF2-40B4-BE49-F238E27FC236}">
                <a16:creationId xmlns:a16="http://schemas.microsoft.com/office/drawing/2014/main" id="{CCC89445-2675-45CA-B885-6FF2E218ACD7}"/>
              </a:ext>
            </a:extLst>
          </p:cNvPr>
          <p:cNvSpPr/>
          <p:nvPr/>
        </p:nvSpPr>
        <p:spPr bwMode="auto">
          <a:xfrm>
            <a:off x="5527552" y="3873043"/>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9</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sp>
        <p:nvSpPr>
          <p:cNvPr id="62" name="Ellipse 61">
            <a:extLst>
              <a:ext uri="{FF2B5EF4-FFF2-40B4-BE49-F238E27FC236}">
                <a16:creationId xmlns:a16="http://schemas.microsoft.com/office/drawing/2014/main" id="{86F5C038-A7FE-4C67-A4EB-FDBDE37496A6}"/>
              </a:ext>
            </a:extLst>
          </p:cNvPr>
          <p:cNvSpPr/>
          <p:nvPr/>
        </p:nvSpPr>
        <p:spPr bwMode="auto">
          <a:xfrm>
            <a:off x="7320756" y="3873043"/>
            <a:ext cx="144016" cy="144016"/>
          </a:xfrm>
          <a:prstGeom prst="ellipse">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FFFFFF"/>
                </a:solidFill>
                <a:effectLst/>
                <a:uLnTx/>
                <a:uFillTx/>
                <a:latin typeface="Calibri" panose="020F0502020204030204" pitchFamily="34" charset="0"/>
              </a:rPr>
              <a:t>10</a:t>
            </a:r>
            <a:endParaRPr kumimoji="0" lang="fr-FR" sz="14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pic>
        <p:nvPicPr>
          <p:cNvPr id="63" name="Image 62">
            <a:extLst>
              <a:ext uri="{FF2B5EF4-FFF2-40B4-BE49-F238E27FC236}">
                <a16:creationId xmlns:a16="http://schemas.microsoft.com/office/drawing/2014/main" id="{B8377876-7A8B-4F4F-AA20-5AC6F556C2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572" y="2042498"/>
            <a:ext cx="360000" cy="360000"/>
          </a:xfrm>
          <a:prstGeom prst="rect">
            <a:avLst/>
          </a:prstGeom>
        </p:spPr>
      </p:pic>
      <p:pic>
        <p:nvPicPr>
          <p:cNvPr id="64" name="Image 63">
            <a:extLst>
              <a:ext uri="{FF2B5EF4-FFF2-40B4-BE49-F238E27FC236}">
                <a16:creationId xmlns:a16="http://schemas.microsoft.com/office/drawing/2014/main" id="{E699EE29-2DA6-451E-88E7-227F323D5D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40276" y="2040068"/>
            <a:ext cx="360000" cy="360000"/>
          </a:xfrm>
          <a:prstGeom prst="rect">
            <a:avLst/>
          </a:prstGeom>
        </p:spPr>
      </p:pic>
      <p:pic>
        <p:nvPicPr>
          <p:cNvPr id="65" name="Image 64">
            <a:extLst>
              <a:ext uri="{FF2B5EF4-FFF2-40B4-BE49-F238E27FC236}">
                <a16:creationId xmlns:a16="http://schemas.microsoft.com/office/drawing/2014/main" id="{DE64343E-C501-4B35-B117-C5493AEA20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3308" y="2039375"/>
            <a:ext cx="360000" cy="360000"/>
          </a:xfrm>
          <a:prstGeom prst="rect">
            <a:avLst/>
          </a:prstGeom>
        </p:spPr>
      </p:pic>
      <p:pic>
        <p:nvPicPr>
          <p:cNvPr id="66" name="Image 65">
            <a:extLst>
              <a:ext uri="{FF2B5EF4-FFF2-40B4-BE49-F238E27FC236}">
                <a16:creationId xmlns:a16="http://schemas.microsoft.com/office/drawing/2014/main" id="{19EFAA54-57DD-49F5-B1BD-B3F06AABC5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0676" y="2039375"/>
            <a:ext cx="360000" cy="360000"/>
          </a:xfrm>
          <a:prstGeom prst="rect">
            <a:avLst/>
          </a:prstGeom>
        </p:spPr>
      </p:pic>
      <p:pic>
        <p:nvPicPr>
          <p:cNvPr id="67" name="Image 66">
            <a:extLst>
              <a:ext uri="{FF2B5EF4-FFF2-40B4-BE49-F238E27FC236}">
                <a16:creationId xmlns:a16="http://schemas.microsoft.com/office/drawing/2014/main" id="{F0746E10-DA13-452F-BB99-03EAB915AA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8572" y="4010026"/>
            <a:ext cx="360000" cy="360000"/>
          </a:xfrm>
          <a:prstGeom prst="rect">
            <a:avLst/>
          </a:prstGeom>
        </p:spPr>
      </p:pic>
      <p:pic>
        <p:nvPicPr>
          <p:cNvPr id="68" name="Image 67">
            <a:extLst>
              <a:ext uri="{FF2B5EF4-FFF2-40B4-BE49-F238E27FC236}">
                <a16:creationId xmlns:a16="http://schemas.microsoft.com/office/drawing/2014/main" id="{411E851F-89EB-4DF3-A178-362F4638D9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14451" y="4010026"/>
            <a:ext cx="360000" cy="360000"/>
          </a:xfrm>
          <a:prstGeom prst="rect">
            <a:avLst/>
          </a:prstGeom>
        </p:spPr>
      </p:pic>
      <p:pic>
        <p:nvPicPr>
          <p:cNvPr id="69" name="Image 68">
            <a:extLst>
              <a:ext uri="{FF2B5EF4-FFF2-40B4-BE49-F238E27FC236}">
                <a16:creationId xmlns:a16="http://schemas.microsoft.com/office/drawing/2014/main" id="{1BD8FACE-117F-4192-B371-0EC3EE4772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11431" y="4012230"/>
            <a:ext cx="360000" cy="360000"/>
          </a:xfrm>
          <a:prstGeom prst="rect">
            <a:avLst/>
          </a:prstGeom>
        </p:spPr>
      </p:pic>
      <p:pic>
        <p:nvPicPr>
          <p:cNvPr id="70" name="Image 69">
            <a:extLst>
              <a:ext uri="{FF2B5EF4-FFF2-40B4-BE49-F238E27FC236}">
                <a16:creationId xmlns:a16="http://schemas.microsoft.com/office/drawing/2014/main" id="{0DA59241-8CA9-40D5-9125-02C190F04A6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0676" y="4010026"/>
            <a:ext cx="360000" cy="360000"/>
          </a:xfrm>
          <a:prstGeom prst="rect">
            <a:avLst/>
          </a:prstGeom>
        </p:spPr>
      </p:pic>
      <p:pic>
        <p:nvPicPr>
          <p:cNvPr id="71" name="Image 70">
            <a:extLst>
              <a:ext uri="{FF2B5EF4-FFF2-40B4-BE49-F238E27FC236}">
                <a16:creationId xmlns:a16="http://schemas.microsoft.com/office/drawing/2014/main" id="{D753189B-2373-4759-B15B-DBEFAD36D0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40804" y="4016246"/>
            <a:ext cx="360000" cy="360000"/>
          </a:xfrm>
          <a:prstGeom prst="rect">
            <a:avLst/>
          </a:prstGeom>
        </p:spPr>
      </p:pic>
      <p:pic>
        <p:nvPicPr>
          <p:cNvPr id="72" name="Image 71">
            <a:extLst>
              <a:ext uri="{FF2B5EF4-FFF2-40B4-BE49-F238E27FC236}">
                <a16:creationId xmlns:a16="http://schemas.microsoft.com/office/drawing/2014/main" id="{7CB30870-DED9-4001-AFCC-305FA61B7BF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04940" y="2043020"/>
            <a:ext cx="360000" cy="360000"/>
          </a:xfrm>
          <a:prstGeom prst="rect">
            <a:avLst/>
          </a:prstGeom>
        </p:spPr>
      </p:pic>
      <p:sp>
        <p:nvSpPr>
          <p:cNvPr id="73" name="Rectangle 72">
            <a:extLst>
              <a:ext uri="{FF2B5EF4-FFF2-40B4-BE49-F238E27FC236}">
                <a16:creationId xmlns:a16="http://schemas.microsoft.com/office/drawing/2014/main" id="{C759530B-105A-419D-BBD0-22579B635511}"/>
              </a:ext>
            </a:extLst>
          </p:cNvPr>
          <p:cNvSpPr/>
          <p:nvPr/>
        </p:nvSpPr>
        <p:spPr>
          <a:xfrm>
            <a:off x="7392764" y="2787969"/>
            <a:ext cx="1520514" cy="538609"/>
          </a:xfrm>
          <a:prstGeom prst="rect">
            <a:avLst/>
          </a:prstGeom>
        </p:spPr>
        <p:txBody>
          <a:bodyPr wrap="square">
            <a:spAutoFit/>
          </a:bodyPr>
          <a:lstStyle/>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Nombre de personnes</a:t>
            </a:r>
            <a:r>
              <a:rPr lang="fr-FR"/>
              <a:t> </a:t>
            </a:r>
          </a:p>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Nombre élevé de données collectées au sujet d'une personne spécifique</a:t>
            </a:r>
            <a:endParaRPr lang="fr-FR" sz="800" i="1" kern="0" dirty="0">
              <a:solidFill>
                <a:srgbClr val="080808"/>
              </a:solidFill>
              <a:latin typeface="Calibri" panose="020F0502020204030204" pitchFamily="34" charset="0"/>
              <a:ea typeface="ＭＳ Ｐゴシック"/>
              <a:cs typeface="Calibri" pitchFamily="34" charset="0"/>
              <a:sym typeface="Wingdings" pitchFamily="2" charset="2"/>
            </a:endParaRPr>
          </a:p>
        </p:txBody>
      </p:sp>
      <p:sp>
        <p:nvSpPr>
          <p:cNvPr id="74" name="Rectangle 73">
            <a:extLst>
              <a:ext uri="{FF2B5EF4-FFF2-40B4-BE49-F238E27FC236}">
                <a16:creationId xmlns:a16="http://schemas.microsoft.com/office/drawing/2014/main" id="{F7A3EA9A-0F35-45F7-9C8D-1ABD602EBD6C}"/>
              </a:ext>
            </a:extLst>
          </p:cNvPr>
          <p:cNvSpPr/>
          <p:nvPr/>
        </p:nvSpPr>
        <p:spPr>
          <a:xfrm>
            <a:off x="3792364" y="5006383"/>
            <a:ext cx="1651429" cy="738664"/>
          </a:xfrm>
          <a:prstGeom prst="rect">
            <a:avLst/>
          </a:prstGeom>
        </p:spPr>
        <p:txBody>
          <a:bodyPr wrap="square">
            <a:spAutoFit/>
          </a:bodyPr>
          <a:lstStyle/>
          <a:p>
            <a:pPr marL="171450" indent="-171450">
              <a:spcAft>
                <a:spcPts val="600"/>
              </a:spcAft>
              <a:buClr>
                <a:srgbClr val="B59AB0">
                  <a:lumMod val="50000"/>
                </a:srgbClr>
              </a:buClr>
              <a:buFont typeface="Wingdings" panose="05000000000000000000" pitchFamily="2" charset="2"/>
              <a:buChar char="§"/>
            </a:pPr>
            <a:r>
              <a:rPr lang="fr-FR" sz="800" i="1" dirty="0">
                <a:solidFill>
                  <a:srgbClr val="080808"/>
                </a:solidFill>
                <a:latin typeface="Calibri" panose="020F0502020204030204" pitchFamily="34" charset="0"/>
              </a:rPr>
              <a:t>IdO, Data Lake, AI, Cloud</a:t>
            </a:r>
          </a:p>
          <a:p>
            <a:pPr marL="171450" indent="-171450">
              <a:spcAft>
                <a:spcPts val="600"/>
              </a:spcAft>
              <a:buClr>
                <a:srgbClr val="B59AB0">
                  <a:lumMod val="50000"/>
                </a:srgbClr>
              </a:buClr>
              <a:buFont typeface="Wingdings" panose="05000000000000000000" pitchFamily="2" charset="2"/>
              <a:buChar char="§"/>
            </a:pPr>
            <a:r>
              <a:rPr lang="fr-FR" sz="800" i="1" dirty="0">
                <a:solidFill>
                  <a:srgbClr val="080808"/>
                </a:solidFill>
                <a:latin typeface="Calibri" panose="020F0502020204030204" pitchFamily="34" charset="0"/>
              </a:rPr>
              <a:t>Cookies et autres technologies de pistage des personnes</a:t>
            </a:r>
            <a:endParaRPr lang="fr-FR" sz="800" i="1" dirty="0">
              <a:solidFill>
                <a:srgbClr val="080808"/>
              </a:solidFill>
              <a:latin typeface="Calibri" panose="020F0502020204030204" pitchFamily="34" charset="0"/>
              <a:ea typeface="ＭＳ Ｐゴシック"/>
              <a:cs typeface="Calibri" panose="020F0502020204030204" pitchFamily="34" charset="0"/>
            </a:endParaRPr>
          </a:p>
          <a:p>
            <a:pPr marL="171450" indent="-171450">
              <a:spcAft>
                <a:spcPts val="600"/>
              </a:spcAft>
              <a:buClr>
                <a:srgbClr val="B59AB0">
                  <a:lumMod val="50000"/>
                </a:srgbClr>
              </a:buClr>
              <a:buFont typeface="Wingdings" panose="05000000000000000000" pitchFamily="2" charset="2"/>
              <a:buChar char="§"/>
            </a:pPr>
            <a:r>
              <a:rPr lang="fr-FR" sz="800" i="1" dirty="0">
                <a:solidFill>
                  <a:srgbClr val="080808"/>
                </a:solidFill>
                <a:latin typeface="Calibri" panose="020F0502020204030204" pitchFamily="34" charset="0"/>
              </a:rPr>
              <a:t>Drones, BYOD, RSE</a:t>
            </a:r>
          </a:p>
        </p:txBody>
      </p:sp>
      <p:sp>
        <p:nvSpPr>
          <p:cNvPr id="75" name="Rectangle 74">
            <a:extLst>
              <a:ext uri="{FF2B5EF4-FFF2-40B4-BE49-F238E27FC236}">
                <a16:creationId xmlns:a16="http://schemas.microsoft.com/office/drawing/2014/main" id="{00656E6E-2814-4DDE-80A0-D52B9E763C2E}"/>
              </a:ext>
            </a:extLst>
          </p:cNvPr>
          <p:cNvSpPr/>
          <p:nvPr/>
        </p:nvSpPr>
        <p:spPr>
          <a:xfrm>
            <a:off x="7381982" y="4922291"/>
            <a:ext cx="1531296" cy="615553"/>
          </a:xfrm>
          <a:prstGeom prst="rect">
            <a:avLst/>
          </a:prstGeom>
        </p:spPr>
        <p:txBody>
          <a:bodyPr wrap="square">
            <a:spAutoFit/>
          </a:bodyPr>
          <a:lstStyle/>
          <a:p>
            <a:pPr marL="171450" lvl="1" indent="-171450">
              <a:spcAft>
                <a:spcPts val="600"/>
              </a:spcAft>
              <a:buClr>
                <a:srgbClr val="B59AB0">
                  <a:lumMod val="50000"/>
                </a:srgbClr>
              </a:buClr>
              <a:buFont typeface="Wingdings" panose="05000000000000000000" pitchFamily="2" charset="2"/>
              <a:buChar char="§"/>
            </a:pPr>
            <a:r>
              <a:rPr lang="fr-FR" sz="800" i="1" dirty="0">
                <a:solidFill>
                  <a:srgbClr val="080808"/>
                </a:solidFill>
                <a:latin typeface="Calibri" panose="020F0502020204030204" pitchFamily="34" charset="0"/>
              </a:rPr>
              <a:t>En-dehors de l’UE</a:t>
            </a:r>
          </a:p>
          <a:p>
            <a:pPr marL="171450" lvl="1" indent="-171450">
              <a:spcAft>
                <a:spcPts val="600"/>
              </a:spcAft>
              <a:buClr>
                <a:srgbClr val="B59AB0">
                  <a:lumMod val="50000"/>
                </a:srgbClr>
              </a:buClr>
              <a:buFont typeface="Wingdings" panose="05000000000000000000" pitchFamily="2" charset="2"/>
              <a:buChar char="§"/>
            </a:pPr>
            <a:r>
              <a:rPr lang="fr-FR" sz="800" i="1" dirty="0">
                <a:solidFill>
                  <a:srgbClr val="080808"/>
                </a:solidFill>
                <a:latin typeface="Calibri" panose="020F0502020204030204" pitchFamily="34" charset="0"/>
              </a:rPr>
              <a:t>Vers un prestataire de services</a:t>
            </a:r>
          </a:p>
          <a:p>
            <a:pPr marL="171450" indent="-171450">
              <a:spcAft>
                <a:spcPts val="600"/>
              </a:spcAft>
              <a:buClr>
                <a:srgbClr val="B59AB0">
                  <a:lumMod val="50000"/>
                </a:srgbClr>
              </a:buClr>
              <a:buFont typeface="Wingdings" panose="05000000000000000000" pitchFamily="2" charset="2"/>
              <a:buChar char="§"/>
            </a:pPr>
            <a:endParaRPr lang="fr-FR" sz="800" i="1" dirty="0">
              <a:solidFill>
                <a:srgbClr val="080808"/>
              </a:solidFill>
              <a:latin typeface="Calibri" panose="020F0502020204030204" pitchFamily="34" charset="0"/>
              <a:ea typeface="ＭＳ Ｐゴシック"/>
              <a:cs typeface="Calibri" panose="020F0502020204030204" pitchFamily="34" charset="0"/>
            </a:endParaRPr>
          </a:p>
        </p:txBody>
      </p:sp>
      <p:sp>
        <p:nvSpPr>
          <p:cNvPr id="76" name="Rectangle 75">
            <a:extLst>
              <a:ext uri="{FF2B5EF4-FFF2-40B4-BE49-F238E27FC236}">
                <a16:creationId xmlns:a16="http://schemas.microsoft.com/office/drawing/2014/main" id="{42FD34A9-1D60-4760-BD4D-2777DB69383E}"/>
              </a:ext>
            </a:extLst>
          </p:cNvPr>
          <p:cNvSpPr/>
          <p:nvPr/>
        </p:nvSpPr>
        <p:spPr>
          <a:xfrm>
            <a:off x="5592160" y="2787969"/>
            <a:ext cx="1587951" cy="984885"/>
          </a:xfrm>
          <a:prstGeom prst="rect">
            <a:avLst/>
          </a:prstGeom>
        </p:spPr>
        <p:txBody>
          <a:bodyPr wrap="square">
            <a:normAutofit fontScale="92500" lnSpcReduction="10000"/>
          </a:bodyPr>
          <a:lstStyle/>
          <a:p>
            <a:pPr marL="171450"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Informations réglementées sensibles (P0) (par ex. : numéro de sécurité sociale, origine ethnique, religion, etc.)</a:t>
            </a:r>
          </a:p>
          <a:p>
            <a:pPr marL="171450"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Casier judiciaire</a:t>
            </a:r>
          </a:p>
          <a:p>
            <a:pPr marL="171450"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Autres informations réglementées propres à un pays</a:t>
            </a:r>
          </a:p>
        </p:txBody>
      </p:sp>
      <p:sp>
        <p:nvSpPr>
          <p:cNvPr id="77" name="Rectangle 76">
            <a:extLst>
              <a:ext uri="{FF2B5EF4-FFF2-40B4-BE49-F238E27FC236}">
                <a16:creationId xmlns:a16="http://schemas.microsoft.com/office/drawing/2014/main" id="{156CDFBA-C6CC-4BD3-853B-2A8CB37B2D46}"/>
              </a:ext>
            </a:extLst>
          </p:cNvPr>
          <p:cNvSpPr/>
          <p:nvPr/>
        </p:nvSpPr>
        <p:spPr>
          <a:xfrm>
            <a:off x="5576538" y="5021593"/>
            <a:ext cx="1651429" cy="707886"/>
          </a:xfrm>
          <a:prstGeom prst="rect">
            <a:avLst/>
          </a:prstGeom>
        </p:spPr>
        <p:txBody>
          <a:bodyPr wrap="square">
            <a:spAutoFit/>
          </a:bodyPr>
          <a:lstStyle/>
          <a:p>
            <a:pPr marL="171450" indent="-171450">
              <a:spcAft>
                <a:spcPts val="600"/>
              </a:spcAft>
              <a:buClr>
                <a:srgbClr val="B59AB0">
                  <a:lumMod val="50000"/>
                </a:srgbClr>
              </a:buClr>
              <a:buFont typeface="Wingdings" panose="05000000000000000000" pitchFamily="2" charset="2"/>
              <a:buChar char="§"/>
            </a:pPr>
            <a:r>
              <a:rPr lang="fr-FR" sz="800" i="1" dirty="0">
                <a:solidFill>
                  <a:srgbClr val="000000"/>
                </a:solidFill>
                <a:latin typeface="Calibri" panose="020F0502020204030204" pitchFamily="34" charset="0"/>
              </a:rPr>
              <a:t>Traitements visant à permettre, modifier ou refuser l’accès d’une personne à un service ou la conclusion d'un contrat</a:t>
            </a:r>
            <a:endParaRPr lang="fr-FR" sz="800" i="1" dirty="0">
              <a:solidFill>
                <a:srgbClr val="E60028"/>
              </a:solidFill>
              <a:ea typeface="ＭＳ Ｐゴシック"/>
              <a:cs typeface="Arial"/>
            </a:endParaRPr>
          </a:p>
        </p:txBody>
      </p:sp>
      <p:sp>
        <p:nvSpPr>
          <p:cNvPr id="78" name="Rectangle 77">
            <a:extLst>
              <a:ext uri="{FF2B5EF4-FFF2-40B4-BE49-F238E27FC236}">
                <a16:creationId xmlns:a16="http://schemas.microsoft.com/office/drawing/2014/main" id="{1ECD041A-C552-42AD-B656-635DC64B0D73}"/>
              </a:ext>
            </a:extLst>
          </p:cNvPr>
          <p:cNvSpPr/>
          <p:nvPr/>
        </p:nvSpPr>
        <p:spPr>
          <a:xfrm>
            <a:off x="1992163" y="4917925"/>
            <a:ext cx="1635227" cy="784830"/>
          </a:xfrm>
          <a:prstGeom prst="rect">
            <a:avLst/>
          </a:prstGeom>
        </p:spPr>
        <p:txBody>
          <a:bodyPr wrap="square">
            <a:normAutofit fontScale="92500" lnSpcReduction="10000"/>
          </a:bodyPr>
          <a:lstStyle/>
          <a:p>
            <a:pPr marL="171450"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Difficultés sociales (tutelle ou curatelle)</a:t>
            </a:r>
          </a:p>
          <a:p>
            <a:pPr marL="171450"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Données collaborateur considérées comme vulnérables (lignes directrices provisionnelles du Groupe)</a:t>
            </a:r>
            <a:endParaRPr lang="fr-FR" sz="800" i="1" dirty="0">
              <a:solidFill>
                <a:srgbClr val="080808"/>
              </a:solidFill>
              <a:latin typeface="Calibri" panose="020F0502020204030204" pitchFamily="34" charset="0"/>
              <a:ea typeface="ＭＳ Ｐゴシック"/>
              <a:cs typeface="Calibri" panose="020F0502020204030204" pitchFamily="34" charset="0"/>
            </a:endParaRPr>
          </a:p>
        </p:txBody>
      </p:sp>
      <p:sp>
        <p:nvSpPr>
          <p:cNvPr id="79" name="Rectangle 78">
            <a:extLst>
              <a:ext uri="{FF2B5EF4-FFF2-40B4-BE49-F238E27FC236}">
                <a16:creationId xmlns:a16="http://schemas.microsoft.com/office/drawing/2014/main" id="{B18EABDE-8E86-44DC-8661-DE106B188D3E}"/>
              </a:ext>
            </a:extLst>
          </p:cNvPr>
          <p:cNvSpPr/>
          <p:nvPr/>
        </p:nvSpPr>
        <p:spPr>
          <a:xfrm>
            <a:off x="3789170" y="2787969"/>
            <a:ext cx="1590162" cy="661720"/>
          </a:xfrm>
          <a:prstGeom prst="rect">
            <a:avLst/>
          </a:prstGeom>
        </p:spPr>
        <p:txBody>
          <a:bodyPr wrap="square">
            <a:spAutoFit/>
          </a:bodyPr>
          <a:lstStyle/>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00000"/>
                </a:solidFill>
                <a:latin typeface="Calibri" panose="020F0502020204030204" pitchFamily="34" charset="0"/>
              </a:rPr>
              <a:t>Observation, surveillance ou contrôle des personnes</a:t>
            </a:r>
          </a:p>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00000"/>
                </a:solidFill>
                <a:latin typeface="Calibri" panose="020F0502020204030204" pitchFamily="34" charset="0"/>
              </a:rPr>
              <a:t>Données collectées sur les réseaux</a:t>
            </a:r>
            <a:endParaRPr lang="fr-FR" sz="800" i="1" dirty="0">
              <a:solidFill>
                <a:srgbClr val="080808"/>
              </a:solidFill>
              <a:latin typeface="Calibri" panose="020F0502020204030204" pitchFamily="34" charset="0"/>
              <a:ea typeface="ＭＳ Ｐゴシック"/>
              <a:cs typeface="Calibri" panose="020F0502020204030204" pitchFamily="34" charset="0"/>
            </a:endParaRPr>
          </a:p>
        </p:txBody>
      </p:sp>
      <p:sp>
        <p:nvSpPr>
          <p:cNvPr id="80" name="Rectangle 79">
            <a:extLst>
              <a:ext uri="{FF2B5EF4-FFF2-40B4-BE49-F238E27FC236}">
                <a16:creationId xmlns:a16="http://schemas.microsoft.com/office/drawing/2014/main" id="{98CA5357-6E13-4B14-945D-53555932D1CE}"/>
              </a:ext>
            </a:extLst>
          </p:cNvPr>
          <p:cNvSpPr/>
          <p:nvPr/>
        </p:nvSpPr>
        <p:spPr>
          <a:xfrm>
            <a:off x="191964" y="2856209"/>
            <a:ext cx="1577671" cy="615553"/>
          </a:xfrm>
          <a:prstGeom prst="rect">
            <a:avLst/>
          </a:prstGeom>
        </p:spPr>
        <p:txBody>
          <a:bodyPr wrap="square">
            <a:spAutoFit/>
          </a:bodyPr>
          <a:lstStyle/>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Analyse</a:t>
            </a:r>
          </a:p>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Profilage</a:t>
            </a:r>
            <a:endParaRPr lang="fr-FR" sz="800" i="1" dirty="0">
              <a:solidFill>
                <a:srgbClr val="080808"/>
              </a:solidFill>
              <a:latin typeface="Calibri" panose="020F0502020204030204" pitchFamily="34" charset="0"/>
              <a:ea typeface="ＭＳ Ｐゴシック"/>
              <a:cs typeface="Calibri" panose="020F0502020204030204" pitchFamily="34" charset="0"/>
            </a:endParaRPr>
          </a:p>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Scoring automatisé</a:t>
            </a:r>
            <a:endParaRPr lang="fr-FR" sz="800" i="1" dirty="0">
              <a:solidFill>
                <a:srgbClr val="080808"/>
              </a:solidFill>
              <a:latin typeface="Calibri" panose="020F0502020204030204" pitchFamily="34" charset="0"/>
              <a:ea typeface="ＭＳ Ｐゴシック"/>
              <a:cs typeface="Calibri" panose="020F0502020204030204" pitchFamily="34" charset="0"/>
            </a:endParaRPr>
          </a:p>
        </p:txBody>
      </p:sp>
      <p:sp>
        <p:nvSpPr>
          <p:cNvPr id="81" name="Rectangle 80">
            <a:extLst>
              <a:ext uri="{FF2B5EF4-FFF2-40B4-BE49-F238E27FC236}">
                <a16:creationId xmlns:a16="http://schemas.microsoft.com/office/drawing/2014/main" id="{397F4B3A-C47C-430B-9756-1B6EF85D8A45}"/>
              </a:ext>
            </a:extLst>
          </p:cNvPr>
          <p:cNvSpPr/>
          <p:nvPr/>
        </p:nvSpPr>
        <p:spPr>
          <a:xfrm>
            <a:off x="191964" y="4932712"/>
            <a:ext cx="1512168" cy="538609"/>
          </a:xfrm>
          <a:prstGeom prst="rect">
            <a:avLst/>
          </a:prstGeom>
        </p:spPr>
        <p:txBody>
          <a:bodyPr wrap="square">
            <a:spAutoFit/>
          </a:bodyPr>
          <a:lstStyle/>
          <a:p>
            <a:pPr marL="171450" lvl="1" indent="-171450" algn="just">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Combinaison de données</a:t>
            </a:r>
          </a:p>
          <a:p>
            <a:pPr marL="171450" lvl="1" indent="-171450" algn="just">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Interconnexions entre fichiers</a:t>
            </a:r>
          </a:p>
        </p:txBody>
      </p:sp>
      <p:sp>
        <p:nvSpPr>
          <p:cNvPr id="82" name="Rectangle 81">
            <a:extLst>
              <a:ext uri="{FF2B5EF4-FFF2-40B4-BE49-F238E27FC236}">
                <a16:creationId xmlns:a16="http://schemas.microsoft.com/office/drawing/2014/main" id="{F27B785F-0CE0-4936-9599-AADD895E0AFB}"/>
              </a:ext>
            </a:extLst>
          </p:cNvPr>
          <p:cNvSpPr/>
          <p:nvPr/>
        </p:nvSpPr>
        <p:spPr>
          <a:xfrm>
            <a:off x="1985944" y="2787969"/>
            <a:ext cx="1669066" cy="461665"/>
          </a:xfrm>
          <a:prstGeom prst="rect">
            <a:avLst/>
          </a:prstGeom>
        </p:spPr>
        <p:txBody>
          <a:bodyPr wrap="square">
            <a:spAutoFit/>
          </a:bodyPr>
          <a:lstStyle/>
          <a:p>
            <a:pPr marL="171450" lvl="1" indent="-171450">
              <a:spcAft>
                <a:spcPts val="600"/>
              </a:spcAft>
              <a:buClr>
                <a:srgbClr val="B59AB0">
                  <a:lumMod val="50000"/>
                </a:srgbClr>
              </a:buClr>
              <a:buFont typeface="Wingdings" panose="05000000000000000000" pitchFamily="2" charset="2"/>
              <a:buChar char="§"/>
              <a:defRPr/>
            </a:pPr>
            <a:r>
              <a:rPr lang="fr-FR" sz="800" i="1" dirty="0">
                <a:solidFill>
                  <a:srgbClr val="080808"/>
                </a:solidFill>
                <a:latin typeface="Calibri" panose="020F0502020204030204" pitchFamily="34" charset="0"/>
              </a:rPr>
              <a:t>Traitement pouvant conduire à l’exclusion du bénéfice d’un droit, avantage ou contrat (y-compris mise sur liste noire)</a:t>
            </a:r>
          </a:p>
        </p:txBody>
      </p:sp>
      <p:sp>
        <p:nvSpPr>
          <p:cNvPr id="83" name="Espace réservé du contenu 2">
            <a:extLst>
              <a:ext uri="{FF2B5EF4-FFF2-40B4-BE49-F238E27FC236}">
                <a16:creationId xmlns:a16="http://schemas.microsoft.com/office/drawing/2014/main" id="{E8642CAB-214D-45FF-A240-53DA860F3C21}"/>
              </a:ext>
            </a:extLst>
          </p:cNvPr>
          <p:cNvSpPr txBox="1">
            <a:spLocks/>
          </p:cNvSpPr>
          <p:nvPr/>
        </p:nvSpPr>
        <p:spPr bwMode="gray">
          <a:xfrm>
            <a:off x="179513" y="924874"/>
            <a:ext cx="8748912" cy="771023"/>
          </a:xfrm>
          <a:prstGeom prst="rect">
            <a:avLst/>
          </a:prstGeom>
          <a:solidFill>
            <a:srgbClr val="31BAFD"/>
          </a:solidFill>
          <a:ln w="9525">
            <a:noFill/>
            <a:miter lim="800000"/>
            <a:headEnd/>
            <a:tailEnd/>
          </a:ln>
        </p:spPr>
        <p:txBody>
          <a:bodyPr vert="horz" wrap="square" lIns="0" tIns="0" rIns="0" bIns="0" numCol="1" anchor="ctr" anchorCtr="0" compatLnSpc="1">
            <a:prstTxWarp prst="textNoShape">
              <a:avLst/>
            </a:prstTxWarp>
          </a:bodyPr>
          <a:lst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a:lstStyle>
          <a:p>
            <a:pPr marL="185738" marR="0" lvl="0" indent="0" algn="l" defTabSz="914400" rtl="0" eaLnBrk="0" fontAlgn="base" latinLnBrk="0" hangingPunct="0">
              <a:lnSpc>
                <a:spcPct val="100000"/>
              </a:lnSpc>
              <a:spcBef>
                <a:spcPct val="0"/>
              </a:spcBef>
              <a:spcAft>
                <a:spcPct val="0"/>
              </a:spcAft>
              <a:buClrTx/>
              <a:buSzTx/>
              <a:buFont typeface="Wingdings" pitchFamily="2" charset="2"/>
              <a:buNone/>
              <a:tabLst/>
              <a:defRPr/>
            </a:pPr>
            <a:endParaRPr kumimoji="0" lang="fr-FR" altLang="fr-FR" sz="1600" b="0" i="0" u="none" strike="noStrike" kern="0" cap="none" spc="0" normalizeH="0" baseline="0" noProof="0" dirty="0">
              <a:ln>
                <a:noFill/>
              </a:ln>
              <a:solidFill>
                <a:schemeClr val="bg1"/>
              </a:solidFill>
              <a:effectLst/>
              <a:uLnTx/>
              <a:uFillTx/>
              <a:latin typeface="Arial"/>
              <a:ea typeface="ＭＳ Ｐゴシック"/>
              <a:cs typeface="Arial"/>
            </a:endParaRPr>
          </a:p>
          <a:p>
            <a:pPr marL="185738" marR="0" lvl="0" indent="0" algn="l" defTabSz="914400" rtl="0" eaLnBrk="0" fontAlgn="base" latinLnBrk="0" hangingPunct="0">
              <a:lnSpc>
                <a:spcPct val="100000"/>
              </a:lnSpc>
              <a:spcBef>
                <a:spcPct val="0"/>
              </a:spcBef>
              <a:spcAft>
                <a:spcPct val="0"/>
              </a:spcAft>
              <a:buClrTx/>
              <a:buSzTx/>
              <a:buFont typeface="Wingdings" pitchFamily="2" charset="2"/>
              <a:buNone/>
              <a:tabLst/>
              <a:defRPr/>
            </a:pPr>
            <a:r>
              <a:rPr kumimoji="0" lang="fr-FR" altLang="fr-FR" sz="1400" b="1" i="0" u="none" strike="noStrike" kern="0" cap="none" spc="0" normalizeH="0" baseline="0" noProof="0" dirty="0">
                <a:ln>
                  <a:noFill/>
                </a:ln>
                <a:solidFill>
                  <a:schemeClr val="bg1"/>
                </a:solidFill>
                <a:effectLst/>
                <a:uLnTx/>
                <a:uFillTx/>
                <a:latin typeface="Arial"/>
              </a:rPr>
              <a:t>9 critères permettent de définir l'éligibilité au PIA d’un traitement de données à caractère personnel</a:t>
            </a:r>
            <a:endParaRPr kumimoji="0" lang="fr-FR" altLang="fr-FR" sz="1400" b="0" i="0" u="none" strike="noStrike" kern="0" cap="none" spc="0" normalizeH="0" baseline="0" noProof="0" dirty="0">
              <a:ln>
                <a:noFill/>
              </a:ln>
              <a:solidFill>
                <a:schemeClr val="bg1"/>
              </a:solidFill>
              <a:effectLst/>
              <a:uLnTx/>
              <a:uFillTx/>
              <a:latin typeface="Arial"/>
              <a:ea typeface="ＭＳ Ｐゴシック"/>
              <a:cs typeface="Arial"/>
            </a:endParaRPr>
          </a:p>
          <a:p>
            <a:pPr marL="471488"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fr-FR" altLang="fr-FR" sz="1400" b="1" i="0" u="none" strike="noStrike" kern="0" cap="none" spc="0" normalizeH="0" baseline="0" noProof="0" dirty="0">
                <a:ln>
                  <a:noFill/>
                </a:ln>
                <a:solidFill>
                  <a:schemeClr val="bg1"/>
                </a:solidFill>
                <a:effectLst/>
                <a:uLnTx/>
                <a:uFillTx/>
                <a:latin typeface="Arial"/>
              </a:rPr>
              <a:t>Si 1 critère est rempli : </a:t>
            </a:r>
            <a:r>
              <a:rPr kumimoji="0" lang="fr-FR" altLang="fr-FR" sz="1400" b="0" i="0" u="none" strike="noStrike" kern="0" cap="none" spc="0" normalizeH="0" baseline="0" noProof="0" dirty="0">
                <a:ln>
                  <a:noFill/>
                </a:ln>
                <a:solidFill>
                  <a:schemeClr val="bg1"/>
                </a:solidFill>
                <a:effectLst/>
                <a:uLnTx/>
                <a:uFillTx/>
                <a:latin typeface="Arial"/>
              </a:rPr>
              <a:t>il convient de consulter le bureau DPO</a:t>
            </a:r>
          </a:p>
          <a:p>
            <a:pPr marL="471488"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fr-FR" altLang="fr-FR" sz="1400" b="1" i="0" u="none" strike="noStrike" kern="0" cap="none" spc="0" normalizeH="0" baseline="0" noProof="0" dirty="0">
                <a:ln>
                  <a:noFill/>
                </a:ln>
                <a:solidFill>
                  <a:schemeClr val="bg1"/>
                </a:solidFill>
                <a:effectLst/>
                <a:uLnTx/>
                <a:uFillTx/>
                <a:latin typeface="Arial"/>
              </a:rPr>
              <a:t>Si 2 critères ou plus sont remplis : </a:t>
            </a:r>
            <a:r>
              <a:rPr kumimoji="0" lang="fr-FR" altLang="fr-FR" sz="1400" b="0" i="0" strike="noStrike" kern="0" cap="none" spc="0" normalizeH="0" baseline="0" noProof="0" dirty="0">
                <a:ln>
                  <a:noFill/>
                </a:ln>
                <a:solidFill>
                  <a:schemeClr val="bg1"/>
                </a:solidFill>
                <a:effectLst/>
                <a:uLnTx/>
                <a:uFillTx/>
                <a:latin typeface="Arial"/>
              </a:rPr>
              <a:t>Le PIA est obligatoire </a:t>
            </a:r>
            <a:r>
              <a:rPr kumimoji="0" lang="fr-FR" altLang="fr-FR" sz="1400" b="0" i="0" u="none" strike="noStrike" kern="0" cap="none" spc="0" normalizeH="0" baseline="0" noProof="0" dirty="0">
                <a:ln>
                  <a:noFill/>
                </a:ln>
                <a:solidFill>
                  <a:schemeClr val="bg1"/>
                </a:solidFill>
                <a:effectLst/>
                <a:uLnTx/>
                <a:uFillTx/>
                <a:latin typeface="Arial"/>
              </a:rPr>
              <a:t>(sauf dérogations indiquées page suivante)</a:t>
            </a:r>
            <a:endParaRPr kumimoji="0" lang="fr-FR" altLang="fr-FR" sz="1400" b="0" i="0" u="none" strike="noStrike" kern="0" cap="none" spc="0" normalizeH="0" baseline="0" noProof="0" dirty="0">
              <a:ln>
                <a:noFill/>
              </a:ln>
              <a:solidFill>
                <a:schemeClr val="bg1"/>
              </a:solidFill>
              <a:effectLst/>
              <a:uLnTx/>
              <a:uFillTx/>
              <a:latin typeface="Arial"/>
              <a:cs typeface="Arial"/>
            </a:endParaRPr>
          </a:p>
          <a:p>
            <a:pPr marL="185738" marR="0" lvl="0" indent="0" algn="l" defTabSz="914400" rtl="0" eaLnBrk="0" fontAlgn="base" latinLnBrk="0" hangingPunct="0">
              <a:lnSpc>
                <a:spcPct val="100000"/>
              </a:lnSpc>
              <a:spcBef>
                <a:spcPct val="0"/>
              </a:spcBef>
              <a:spcAft>
                <a:spcPct val="0"/>
              </a:spcAft>
              <a:buClrTx/>
              <a:buSzTx/>
              <a:buFont typeface="Wingdings" pitchFamily="2" charset="2"/>
              <a:buNone/>
              <a:tabLst/>
              <a:defRPr/>
            </a:pPr>
            <a:endParaRPr kumimoji="0" lang="fr-FR" altLang="fr-FR" sz="1600" b="1" i="0" u="none" strike="noStrike" kern="0" cap="none" spc="0" normalizeH="0" baseline="0" noProof="0" dirty="0">
              <a:ln>
                <a:noFill/>
              </a:ln>
              <a:solidFill>
                <a:schemeClr val="bg1"/>
              </a:solidFill>
              <a:effectLst/>
              <a:uLnTx/>
              <a:uFillTx/>
              <a:latin typeface="Arial"/>
              <a:ea typeface="ＭＳ Ｐゴシック"/>
              <a:cs typeface="Arial"/>
            </a:endParaRPr>
          </a:p>
        </p:txBody>
      </p:sp>
      <p:sp>
        <p:nvSpPr>
          <p:cNvPr id="86" name="Rectangle 85">
            <a:extLst>
              <a:ext uri="{FF2B5EF4-FFF2-40B4-BE49-F238E27FC236}">
                <a16:creationId xmlns:a16="http://schemas.microsoft.com/office/drawing/2014/main" id="{47240117-1731-4479-AE31-4C86E4BE61A6}"/>
              </a:ext>
            </a:extLst>
          </p:cNvPr>
          <p:cNvSpPr/>
          <p:nvPr/>
        </p:nvSpPr>
        <p:spPr bwMode="auto">
          <a:xfrm>
            <a:off x="191965" y="5810026"/>
            <a:ext cx="8779158" cy="516026"/>
          </a:xfrm>
          <a:prstGeom prst="rect">
            <a:avLst/>
          </a:prstGeom>
          <a:solidFill>
            <a:srgbClr val="31BAFD"/>
          </a:solidFill>
          <a:ln w="9525" cap="flat" cmpd="sng" algn="ctr">
            <a:noFill/>
            <a:prstDash val="solid"/>
            <a:round/>
            <a:headEnd type="none" w="med" len="med"/>
            <a:tailEnd type="none" w="med" len="med"/>
          </a:ln>
          <a:effectLst/>
          <a:extLst/>
        </p:spPr>
        <p:txBody>
          <a:bodyPr vert="horz" wrap="square" lIns="288000" tIns="0" rIns="0" bIns="0" numCol="1" rtlCol="0" anchor="ctr" anchorCtr="0" compatLnSpc="1">
            <a:prstTxWarp prst="textNoShape">
              <a:avLst/>
            </a:prstTxWarp>
          </a:bodyPr>
          <a:lstStyle/>
          <a:p>
            <a:pPr lvl="0" algn="ctr" fontAlgn="base">
              <a:spcBef>
                <a:spcPct val="0"/>
              </a:spcBef>
              <a:spcAft>
                <a:spcPct val="0"/>
              </a:spcAft>
              <a:defRPr/>
            </a:pPr>
            <a:r>
              <a:rPr lang="fr-FR" sz="1100" b="1" dirty="0">
                <a:solidFill>
                  <a:schemeClr val="bg1"/>
                </a:solidFill>
                <a:latin typeface="Calibri" panose="020F0502020204030204" pitchFamily="34" charset="0"/>
                <a:ea typeface="ＭＳ Ｐゴシック" charset="0"/>
                <a:cs typeface="Calibri" panose="020F0502020204030204" pitchFamily="34" charset="0"/>
              </a:rPr>
              <a:t>Le transfert de données en dehors des pays de l'UE ne représente plus un critère d'évaluation de l'impact sur la vie privée.</a:t>
            </a:r>
          </a:p>
          <a:p>
            <a:pPr lvl="0" algn="ctr" fontAlgn="base">
              <a:spcBef>
                <a:spcPct val="0"/>
              </a:spcBef>
              <a:spcAft>
                <a:spcPct val="0"/>
              </a:spcAft>
              <a:defRPr/>
            </a:pPr>
            <a:r>
              <a:rPr lang="fr-FR" sz="1100" dirty="0">
                <a:solidFill>
                  <a:schemeClr val="bg1"/>
                </a:solidFill>
                <a:latin typeface="Calibri" panose="020F0502020204030204" pitchFamily="34" charset="0"/>
                <a:ea typeface="ＭＳ Ｐゴシック" charset="0"/>
                <a:cs typeface="Calibri" panose="020F0502020204030204" pitchFamily="34" charset="0"/>
              </a:rPr>
              <a:t>Il représente maintenant un facteur aggravant qui doit être pris en compte dans l'évaluation de l'éligibilité au PIA et dans l'établissement des priorités. Il représente également un déclencheur à considérer pour des mesures spécifiques à mettre en œuvre (BCR, cadre juridique, etc.)</a:t>
            </a:r>
            <a:endParaRPr lang="en-US" sz="1100" dirty="0">
              <a:solidFill>
                <a:schemeClr val="bg1"/>
              </a:solidFill>
              <a:latin typeface="Calibri" panose="020F0502020204030204" pitchFamily="34" charset="0"/>
              <a:ea typeface="ＭＳ Ｐゴシック" charset="0"/>
              <a:cs typeface="Calibri" panose="020F0502020204030204" pitchFamily="34" charset="0"/>
            </a:endParaRPr>
          </a:p>
        </p:txBody>
      </p:sp>
      <p:pic>
        <p:nvPicPr>
          <p:cNvPr id="87" name="Image 86">
            <a:extLst>
              <a:ext uri="{FF2B5EF4-FFF2-40B4-BE49-F238E27FC236}">
                <a16:creationId xmlns:a16="http://schemas.microsoft.com/office/drawing/2014/main" id="{0ACE4A11-65D8-448F-8C30-997FF4EB3CE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1990" y="5849626"/>
            <a:ext cx="360000" cy="360000"/>
          </a:xfrm>
          <a:prstGeom prst="rect">
            <a:avLst/>
          </a:prstGeom>
        </p:spPr>
      </p:pic>
    </p:spTree>
    <p:extLst>
      <p:ext uri="{BB962C8B-B14F-4D97-AF65-F5344CB8AC3E}">
        <p14:creationId xmlns:p14="http://schemas.microsoft.com/office/powerpoint/2010/main" val="310537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24"/>
          <p:cNvSpPr txBox="1">
            <a:spLocks/>
          </p:cNvSpPr>
          <p:nvPr>
            <p:custDataLst>
              <p:tags r:id="rId1"/>
            </p:custDataLst>
          </p:nvPr>
        </p:nvSpPr>
        <p:spPr>
          <a:xfrm>
            <a:off x="325438" y="288052"/>
            <a:ext cx="8497887" cy="246221"/>
          </a:xfrm>
          <a:prstGeom prst="rect">
            <a:avLst/>
          </a:prstGeom>
        </p:spPr>
        <p:txBody>
          <a:bodyPr vert="horz" lIns="0" tIns="0" rIns="72000" bIns="0" rtlCol="0" anchor="ctr">
            <a:normAutofit/>
          </a:bodyPr>
          <a:lstStyle/>
          <a:p>
            <a:pPr algn="ctr" fontAlgn="base">
              <a:spcBef>
                <a:spcPct val="0"/>
              </a:spcBef>
              <a:spcAft>
                <a:spcPct val="0"/>
              </a:spcAft>
              <a:defRPr/>
            </a:pPr>
            <a:r>
              <a:rPr lang="fr-FR" sz="1600" cap="all" dirty="0">
                <a:solidFill>
                  <a:srgbClr val="E60028"/>
                </a:solidFill>
              </a:rPr>
              <a:t>sommaire</a:t>
            </a:r>
          </a:p>
        </p:txBody>
      </p:sp>
      <p:sp>
        <p:nvSpPr>
          <p:cNvPr id="85" name="Rectangle 84"/>
          <p:cNvSpPr/>
          <p:nvPr>
            <p:custDataLst>
              <p:tags r:id="rId2"/>
            </p:custDataLst>
          </p:nvPr>
        </p:nvSpPr>
        <p:spPr>
          <a:xfrm>
            <a:off x="323528" y="800708"/>
            <a:ext cx="6300700" cy="3577903"/>
          </a:xfrm>
          <a:prstGeom prst="rect">
            <a:avLst/>
          </a:prstGeom>
        </p:spPr>
        <p:txBody>
          <a:bodyPr wrap="square" rIns="0">
            <a:spAutoFit/>
          </a:bodyPr>
          <a:lstStyle/>
          <a:p>
            <a:pPr marL="285750" marR="0" lvl="0" indent="-285750" defTabSz="914400" eaLnBrk="1" fontAlgn="auto" latinLnBrk="0" hangingPunct="1">
              <a:lnSpc>
                <a:spcPct val="100000"/>
              </a:lnSpc>
              <a:spcAft>
                <a:spcPts val="400"/>
              </a:spcAft>
              <a:buClrTx/>
              <a:buSzTx/>
              <a:buFont typeface="Wingdings" panose="05000000000000000000" pitchFamily="2" charset="2"/>
              <a:buChar char="§"/>
              <a:tabLst/>
              <a:defRPr/>
            </a:pPr>
            <a:r>
              <a:rPr kumimoji="0" lang="fr-FR" sz="1600" b="1" i="0" u="none" strike="noStrike" cap="none" normalizeH="0" baseline="0" noProof="0" dirty="0">
                <a:ln>
                  <a:noFill/>
                </a:ln>
                <a:solidFill>
                  <a:srgbClr val="6E6E87"/>
                </a:solidFill>
                <a:uLnTx/>
                <a:uFillTx/>
              </a:rPr>
              <a:t>Rappel du contexte : RGPD </a:t>
            </a:r>
            <a:r>
              <a:rPr kumimoji="0" lang="fr-FR" sz="1600" b="1" i="0" u="none" strike="noStrike" cap="none" normalizeH="0" baseline="0" noProof="0" dirty="0">
                <a:ln>
                  <a:noFill/>
                </a:ln>
                <a:solidFill>
                  <a:schemeClr val="bg2"/>
                </a:solidFill>
                <a:uLnTx/>
                <a:uFillTx/>
              </a:rPr>
              <a:t>– P3</a:t>
            </a:r>
          </a:p>
          <a:p>
            <a:pPr marL="285750" indent="-285750">
              <a:spcAft>
                <a:spcPts val="300"/>
              </a:spcAft>
              <a:buFont typeface="Wingdings" panose="05000000000000000000" pitchFamily="2" charset="2"/>
              <a:buChar char="§"/>
              <a:defRPr/>
            </a:pPr>
            <a:r>
              <a:rPr lang="fr-FR" sz="1600" b="1" dirty="0">
                <a:solidFill>
                  <a:srgbClr val="6E6E87"/>
                </a:solidFill>
              </a:rPr>
              <a:t>Privacy By Design &amp; Privacy By Default </a:t>
            </a:r>
            <a:r>
              <a:rPr lang="fr-FR" sz="1600" b="1" dirty="0">
                <a:solidFill>
                  <a:schemeClr val="bg2"/>
                </a:solidFill>
              </a:rPr>
              <a:t>– P9</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Registre des traitements </a:t>
            </a:r>
            <a:r>
              <a:rPr lang="fr-FR" sz="1400" b="1" dirty="0">
                <a:solidFill>
                  <a:schemeClr val="bg2"/>
                </a:solidFill>
              </a:rPr>
              <a:t>– P13</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Étude d’impact sur la Vie Privée (PIA) </a:t>
            </a:r>
            <a:r>
              <a:rPr lang="fr-FR" sz="1400" b="1" dirty="0">
                <a:solidFill>
                  <a:schemeClr val="bg2"/>
                </a:solidFill>
              </a:rPr>
              <a:t>– P15</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Critères de sécurité de l’information </a:t>
            </a:r>
            <a:r>
              <a:rPr lang="fr-FR" sz="1400" b="1" dirty="0">
                <a:solidFill>
                  <a:schemeClr val="bg2"/>
                </a:solidFill>
              </a:rPr>
              <a:t>– P21</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Conservation </a:t>
            </a:r>
            <a:r>
              <a:rPr lang="fr-FR" sz="1400" b="1" dirty="0">
                <a:solidFill>
                  <a:schemeClr val="bg2"/>
                </a:solidFill>
              </a:rPr>
              <a:t>– P28</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Limites à la collecte de données </a:t>
            </a:r>
            <a:r>
              <a:rPr lang="fr-FR" sz="1400" b="1" dirty="0">
                <a:solidFill>
                  <a:schemeClr val="bg2"/>
                </a:solidFill>
              </a:rPr>
              <a:t>– P36</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Gestion des droits individuels </a:t>
            </a:r>
            <a:r>
              <a:rPr lang="fr-FR" sz="1400" b="1" dirty="0">
                <a:solidFill>
                  <a:schemeClr val="bg2"/>
                </a:solidFill>
              </a:rPr>
              <a:t>– P37</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Gestion des consentements </a:t>
            </a:r>
            <a:r>
              <a:rPr lang="fr-FR" sz="1400" b="1" dirty="0">
                <a:solidFill>
                  <a:schemeClr val="bg2"/>
                </a:solidFill>
              </a:rPr>
              <a:t>– P38</a:t>
            </a:r>
          </a:p>
          <a:p>
            <a:pPr marL="742950" lvl="1" indent="-285750">
              <a:spcAft>
                <a:spcPts val="200"/>
              </a:spcAft>
              <a:buFont typeface="Wingdings" panose="05000000000000000000" pitchFamily="2" charset="2"/>
              <a:buChar char="§"/>
              <a:defRPr/>
            </a:pPr>
            <a:r>
              <a:rPr lang="fr-FR" sz="1400" dirty="0">
                <a:solidFill>
                  <a:schemeClr val="bg1">
                    <a:lumMod val="50000"/>
                  </a:schemeClr>
                </a:solidFill>
              </a:rPr>
              <a:t>Gestion des violations de données </a:t>
            </a:r>
            <a:r>
              <a:rPr lang="fr-FR" sz="1400" b="1" dirty="0">
                <a:solidFill>
                  <a:schemeClr val="bg2"/>
                </a:solidFill>
              </a:rPr>
              <a:t>– P39</a:t>
            </a:r>
          </a:p>
          <a:p>
            <a:pPr marL="285750" lvl="1" indent="-285750">
              <a:spcAft>
                <a:spcPts val="400"/>
              </a:spcAft>
              <a:buFont typeface="Wingdings" panose="05000000000000000000" pitchFamily="2" charset="2"/>
              <a:buChar char="§"/>
              <a:defRPr/>
            </a:pPr>
            <a:r>
              <a:rPr lang="fr-FR" sz="1600" b="1" dirty="0">
                <a:solidFill>
                  <a:srgbClr val="6E6E87"/>
                </a:solidFill>
              </a:rPr>
              <a:t>Résumé </a:t>
            </a:r>
            <a:r>
              <a:rPr lang="fr-FR" sz="1600" b="1" dirty="0">
                <a:solidFill>
                  <a:schemeClr val="bg2"/>
                </a:solidFill>
              </a:rPr>
              <a:t>– P40</a:t>
            </a:r>
          </a:p>
          <a:p>
            <a:pPr marL="285750" lvl="1" indent="-285750">
              <a:spcAft>
                <a:spcPts val="600"/>
              </a:spcAft>
              <a:buFont typeface="Wingdings" panose="05000000000000000000" pitchFamily="2" charset="2"/>
              <a:buChar char="§"/>
              <a:defRPr/>
            </a:pPr>
            <a:r>
              <a:rPr lang="fr-FR" sz="1600" b="1" dirty="0">
                <a:solidFill>
                  <a:srgbClr val="6E6E87"/>
                </a:solidFill>
              </a:rPr>
              <a:t>Glossaire &amp; Annexes </a:t>
            </a:r>
            <a:r>
              <a:rPr lang="fr-FR" sz="1600" b="1" dirty="0">
                <a:solidFill>
                  <a:schemeClr val="bg2"/>
                </a:solidFill>
              </a:rPr>
              <a:t>– P42 &amp; P44</a:t>
            </a:r>
            <a:endParaRPr lang="fr-FR" sz="1600" b="1" dirty="0">
              <a:solidFill>
                <a:srgbClr val="6E6E87"/>
              </a:solidFill>
            </a:endParaRPr>
          </a:p>
          <a:p>
            <a:pPr marL="276225" lvl="1">
              <a:spcBef>
                <a:spcPts val="600"/>
              </a:spcBef>
              <a:spcAft>
                <a:spcPts val="600"/>
              </a:spcAft>
              <a:defRPr/>
            </a:pPr>
            <a:endParaRPr lang="fr-FR" sz="1400" dirty="0">
              <a:solidFill>
                <a:srgbClr val="6E6E87"/>
              </a:solidFill>
            </a:endParaRPr>
          </a:p>
        </p:txBody>
      </p:sp>
      <p:pic>
        <p:nvPicPr>
          <p:cNvPr id="89" name="Picture 2" descr="C:\Users\X161790\AppData\Local\Microsoft\Windows\Temporary Internet Files\Content.Outlook\61IZ7RNK\Perspectives 2012.jpg"/>
          <p:cNvPicPr>
            <a:picLocks noChangeAspect="1" noChangeArrowheads="1"/>
          </p:cNvPicPr>
          <p:nvPr>
            <p:custDataLst>
              <p:tags r:id="rId3"/>
            </p:custDataLst>
          </p:nvPr>
        </p:nvPicPr>
        <p:blipFill>
          <a:blip r:embed="rId10" cstate="print"/>
          <a:srcRect t="19149" r="3476" b="46593"/>
          <a:stretch>
            <a:fillRect/>
          </a:stretch>
        </p:blipFill>
        <p:spPr bwMode="auto">
          <a:xfrm rot="16200000">
            <a:off x="5163108" y="2400434"/>
            <a:ext cx="5586029" cy="2375757"/>
          </a:xfrm>
          <a:prstGeom prst="rect">
            <a:avLst/>
          </a:prstGeom>
          <a:noFill/>
        </p:spPr>
      </p:pic>
      <p:pic>
        <p:nvPicPr>
          <p:cNvPr id="5" name="Image 4">
            <a:extLst>
              <a:ext uri="{FF2B5EF4-FFF2-40B4-BE49-F238E27FC236}">
                <a16:creationId xmlns:a16="http://schemas.microsoft.com/office/drawing/2014/main" id="{83D81FAC-3697-4DB6-961A-127A5EDA4A8C}"/>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3508" y="5599480"/>
            <a:ext cx="360000" cy="360000"/>
          </a:xfrm>
          <a:prstGeom prst="rect">
            <a:avLst/>
          </a:prstGeom>
        </p:spPr>
      </p:pic>
      <p:pic>
        <p:nvPicPr>
          <p:cNvPr id="6" name="Image 5">
            <a:extLst>
              <a:ext uri="{FF2B5EF4-FFF2-40B4-BE49-F238E27FC236}">
                <a16:creationId xmlns:a16="http://schemas.microsoft.com/office/drawing/2014/main" id="{F5A78A58-0ED1-41D2-85A7-655728816AA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43508" y="5939899"/>
            <a:ext cx="360000" cy="360000"/>
          </a:xfrm>
          <a:prstGeom prst="rect">
            <a:avLst/>
          </a:prstGeom>
        </p:spPr>
      </p:pic>
      <p:sp>
        <p:nvSpPr>
          <p:cNvPr id="2" name="ZoneTexte 1">
            <a:extLst>
              <a:ext uri="{FF2B5EF4-FFF2-40B4-BE49-F238E27FC236}">
                <a16:creationId xmlns:a16="http://schemas.microsoft.com/office/drawing/2014/main" id="{C2F99943-F04C-42C6-ADDF-C6162C6D51C8}"/>
              </a:ext>
            </a:extLst>
          </p:cNvPr>
          <p:cNvSpPr txBox="1"/>
          <p:nvPr>
            <p:custDataLst>
              <p:tags r:id="rId6"/>
            </p:custDataLst>
          </p:nvPr>
        </p:nvSpPr>
        <p:spPr>
          <a:xfrm>
            <a:off x="647564" y="5589240"/>
            <a:ext cx="5796644" cy="380480"/>
          </a:xfrm>
          <a:prstGeom prst="rect">
            <a:avLst/>
          </a:prstGeom>
          <a:noFill/>
        </p:spPr>
        <p:txBody>
          <a:bodyPr wrap="square" lIns="36000" tIns="36000" rIns="36000" bIns="36000" rtlCol="0">
            <a:spAutoFit/>
          </a:bodyPr>
          <a:lstStyle/>
          <a:p>
            <a:r>
              <a:rPr lang="fr-FR" sz="1000" dirty="0">
                <a:latin typeface="Arial" pitchFamily="34" charset="0"/>
              </a:rPr>
              <a:t>Vous retrouverez, dans certaines slides de ce support, une icône « Glossaire ». Elle vous permettra, à l’aide d’un simple clic, d’accéder directement à la définition du terme associé.</a:t>
            </a:r>
          </a:p>
        </p:txBody>
      </p:sp>
      <p:sp>
        <p:nvSpPr>
          <p:cNvPr id="8" name="ZoneTexte 7">
            <a:extLst>
              <a:ext uri="{FF2B5EF4-FFF2-40B4-BE49-F238E27FC236}">
                <a16:creationId xmlns:a16="http://schemas.microsoft.com/office/drawing/2014/main" id="{92043912-7829-47A1-922A-C1C014401567}"/>
              </a:ext>
            </a:extLst>
          </p:cNvPr>
          <p:cNvSpPr txBox="1"/>
          <p:nvPr>
            <p:custDataLst>
              <p:tags r:id="rId7"/>
            </p:custDataLst>
          </p:nvPr>
        </p:nvSpPr>
        <p:spPr>
          <a:xfrm>
            <a:off x="647524" y="5958336"/>
            <a:ext cx="6120720" cy="380480"/>
          </a:xfrm>
          <a:prstGeom prst="rect">
            <a:avLst/>
          </a:prstGeom>
          <a:noFill/>
        </p:spPr>
        <p:txBody>
          <a:bodyPr wrap="square" lIns="36000" tIns="36000" rIns="36000" bIns="36000" rtlCol="0">
            <a:spAutoFit/>
          </a:bodyPr>
          <a:lstStyle/>
          <a:p>
            <a:r>
              <a:rPr lang="fr-FR" sz="1000" dirty="0">
                <a:latin typeface="Arial" pitchFamily="34" charset="0"/>
              </a:rPr>
              <a:t>Vous retrouverez, dans certaines slides de ce support, cette icône. Elle indique la présence d’un lien hypertexte dans la slide et vous permettra d’accéder, à l’aide d’un simple clic, à plus de détails sur le sujet.</a:t>
            </a:r>
          </a:p>
        </p:txBody>
      </p:sp>
      <p:sp>
        <p:nvSpPr>
          <p:cNvPr id="3" name="Rectangle 2">
            <a:extLst>
              <a:ext uri="{FF2B5EF4-FFF2-40B4-BE49-F238E27FC236}">
                <a16:creationId xmlns:a16="http://schemas.microsoft.com/office/drawing/2014/main" id="{5A6E0CCD-7A1A-452C-9D07-0974DEFB53FF}"/>
              </a:ext>
            </a:extLst>
          </p:cNvPr>
          <p:cNvSpPr/>
          <p:nvPr/>
        </p:nvSpPr>
        <p:spPr>
          <a:xfrm>
            <a:off x="323528" y="3933056"/>
            <a:ext cx="6444716" cy="1620180"/>
          </a:xfrm>
          <a:prstGeom prst="rect">
            <a:avLst/>
          </a:prstGeom>
          <a:solidFill>
            <a:schemeClr val="accent6"/>
          </a:solid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a:spcAft>
                <a:spcPts val="600"/>
              </a:spcAft>
            </a:pPr>
            <a:r>
              <a:rPr lang="fr-FR" sz="1200" b="1" dirty="0"/>
              <a:t>Le présent document est une synthèse des éléments à connaître </a:t>
            </a:r>
            <a:r>
              <a:rPr lang="fr-FR" sz="1200" dirty="0"/>
              <a:t>au sujet de RGPD, et plus généralement des thèmes de la sécurité et de la protection des données à caractère personnel. </a:t>
            </a:r>
          </a:p>
          <a:p>
            <a:pPr>
              <a:spcAft>
                <a:spcPts val="600"/>
              </a:spcAft>
            </a:pPr>
            <a:r>
              <a:rPr lang="fr-FR" sz="1200" b="1" dirty="0"/>
              <a:t>Ce kit a été établi dans le but de servir de boîte à outils personnalisable par ses utilisateurs</a:t>
            </a:r>
            <a:r>
              <a:rPr lang="fr-FR" sz="1200" dirty="0"/>
              <a:t>, en fonction des éléments clés de Privacy By Design qu’ils souhaiteront reprendre.</a:t>
            </a:r>
          </a:p>
          <a:p>
            <a:pPr>
              <a:spcAft>
                <a:spcPts val="600"/>
              </a:spcAft>
            </a:pPr>
            <a:r>
              <a:rPr lang="fr-FR" sz="1200" b="1" dirty="0"/>
              <a:t>Il s’agit d’un tronc commun d’informations pratiques pour la formation des chefs de projets. </a:t>
            </a:r>
          </a:p>
          <a:p>
            <a:r>
              <a:rPr lang="fr-FR" sz="1200" b="1" dirty="0"/>
              <a:t>Il est donc adressé aux personnes suivantes : </a:t>
            </a:r>
            <a:r>
              <a:rPr lang="fr-FR" sz="1200" dirty="0"/>
              <a:t>chefs de projets métier ; chefs de projets informatiques ; responsables d’applications ; propriétaires d’applications ; architectes.</a:t>
            </a:r>
          </a:p>
        </p:txBody>
      </p:sp>
    </p:spTree>
    <p:extLst>
      <p:ext uri="{BB962C8B-B14F-4D97-AF65-F5344CB8AC3E}">
        <p14:creationId xmlns:p14="http://schemas.microsoft.com/office/powerpoint/2010/main" val="408243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404664"/>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3"/>
          <a:stretch>
            <a:fillRect/>
          </a:stretch>
        </p:blipFill>
        <p:spPr>
          <a:xfrm>
            <a:off x="8388424" y="130851"/>
            <a:ext cx="540000" cy="540000"/>
          </a:xfrm>
          <a:prstGeom prst="rect">
            <a:avLst/>
          </a:prstGeom>
        </p:spPr>
      </p:pic>
      <p:sp>
        <p:nvSpPr>
          <p:cNvPr id="26" name="TextBox 17">
            <a:extLst>
              <a:ext uri="{FF2B5EF4-FFF2-40B4-BE49-F238E27FC236}">
                <a16:creationId xmlns:a16="http://schemas.microsoft.com/office/drawing/2014/main" id="{A06EBE5A-9C4A-4B52-8EDC-B1560A06596B}"/>
              </a:ext>
            </a:extLst>
          </p:cNvPr>
          <p:cNvSpPr txBox="1"/>
          <p:nvPr/>
        </p:nvSpPr>
        <p:spPr>
          <a:xfrm>
            <a:off x="327053" y="7574"/>
            <a:ext cx="7917355"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31BAFD"/>
                </a:solidFill>
                <a:latin typeface="+mj-lt"/>
              </a:rPr>
              <a:t>Étude d’impact sur la Vie Privée (PIA) - Orientations PIA / Dérogations concernant   les collaborateurs </a:t>
            </a:r>
            <a:endParaRPr lang="fr-FR" dirty="0">
              <a:solidFill>
                <a:srgbClr val="31BAFD"/>
              </a:solidFill>
              <a:latin typeface="+mj-lt"/>
            </a:endParaRPr>
          </a:p>
        </p:txBody>
      </p:sp>
      <p:sp>
        <p:nvSpPr>
          <p:cNvPr id="84" name="Rectangle 83">
            <a:extLst>
              <a:ext uri="{FF2B5EF4-FFF2-40B4-BE49-F238E27FC236}">
                <a16:creationId xmlns:a16="http://schemas.microsoft.com/office/drawing/2014/main" id="{2035DEA0-87F6-4560-ABDC-149B2B0D33EC}"/>
              </a:ext>
            </a:extLst>
          </p:cNvPr>
          <p:cNvSpPr/>
          <p:nvPr/>
        </p:nvSpPr>
        <p:spPr bwMode="auto">
          <a:xfrm>
            <a:off x="152976" y="2527671"/>
            <a:ext cx="4166938" cy="2413497"/>
          </a:xfrm>
          <a:prstGeom prst="rect">
            <a:avLst/>
          </a:prstGeom>
          <a:solidFill>
            <a:srgbClr val="FFFFFF"/>
          </a:solidFill>
          <a:ln w="19050" cap="flat" cmpd="sng" algn="ctr">
            <a:solidFill>
              <a:srgbClr val="4ABC96"/>
            </a:solidFill>
            <a:prstDash val="solid"/>
            <a:round/>
            <a:headEnd type="none" w="med" len="med"/>
            <a:tailEnd type="none" w="med" len="med"/>
          </a:ln>
          <a:effectLst/>
          <a:extLst/>
        </p:spPr>
        <p:txBody>
          <a:bodyPr vert="horz" wrap="square" lIns="72000" tIns="108000" rIns="72000" bIns="36000" numCol="1" rtlCol="0" anchor="t" anchorCtr="0" compatLnSpc="1">
            <a:prstTxWarp prst="textNoShape">
              <a:avLst/>
            </a:prstTxWarp>
          </a:bodyPr>
          <a:lstStyle/>
          <a:p>
            <a:pPr marL="0" marR="0" lvl="2" indent="0"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90488" algn="ctr" defTabSz="914400" eaLnBrk="1" fontAlgn="base" latinLnBrk="0" hangingPunct="1">
              <a:lnSpc>
                <a:spcPct val="100000"/>
              </a:lnSpc>
              <a:spcBef>
                <a:spcPct val="0"/>
              </a:spcBef>
              <a:spcAft>
                <a:spcPct val="0"/>
              </a:spcAft>
              <a:buClrTx/>
              <a:buSzTx/>
              <a:buFontTx/>
              <a:buNone/>
              <a:tabLst/>
              <a:defRPr/>
            </a:pPr>
            <a:endParaRPr kumimoji="0" lang="fr-FR" sz="500" b="1"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eaLnBrk="1" fontAlgn="base" latinLnBrk="0" hangingPunct="1">
              <a:lnSpc>
                <a:spcPct val="100000"/>
              </a:lnSpc>
              <a:spcBef>
                <a:spcPct val="0"/>
              </a:spcBef>
              <a:spcAft>
                <a:spcPct val="0"/>
              </a:spcAft>
              <a:buClrTx/>
              <a:buSzTx/>
              <a:buFontTx/>
              <a:buNone/>
              <a:tabLst/>
              <a:defRPr/>
            </a:pP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Si le traitement remplit exactement ces deux critères :</a:t>
            </a: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a:p>
            <a:pPr marL="0" marR="0" lvl="2" indent="0" algn="ctr" defTabSz="914400" eaLnBrk="1" fontAlgn="base" latinLnBrk="0" hangingPunct="1">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a typeface="ＭＳ Ｐゴシック"/>
              <a:cs typeface="Arial" charset="0"/>
            </a:endParaRPr>
          </a:p>
        </p:txBody>
      </p:sp>
      <p:sp>
        <p:nvSpPr>
          <p:cNvPr id="85" name="Rectangle 84">
            <a:extLst>
              <a:ext uri="{FF2B5EF4-FFF2-40B4-BE49-F238E27FC236}">
                <a16:creationId xmlns:a16="http://schemas.microsoft.com/office/drawing/2014/main" id="{732B71B7-D93F-48ED-A5EA-742218AE9EEB}"/>
              </a:ext>
            </a:extLst>
          </p:cNvPr>
          <p:cNvSpPr/>
          <p:nvPr/>
        </p:nvSpPr>
        <p:spPr bwMode="auto">
          <a:xfrm>
            <a:off x="143449" y="1776460"/>
            <a:ext cx="8784975" cy="392400"/>
          </a:xfrm>
          <a:prstGeom prst="rect">
            <a:avLst/>
          </a:prstGeom>
          <a:solidFill>
            <a:srgbClr val="6E6E87"/>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Calibri" panose="020F0502020204030204" pitchFamily="34" charset="0"/>
              </a:rPr>
              <a:t>Cette dérogation peut être sujette à des modifications dans les publications des autorités de protection des données</a:t>
            </a:r>
          </a:p>
        </p:txBody>
      </p:sp>
      <p:grpSp>
        <p:nvGrpSpPr>
          <p:cNvPr id="86" name="Groupe 85">
            <a:extLst>
              <a:ext uri="{FF2B5EF4-FFF2-40B4-BE49-F238E27FC236}">
                <a16:creationId xmlns:a16="http://schemas.microsoft.com/office/drawing/2014/main" id="{F349EEEC-21FB-4F44-B1A1-85E4D00545D9}"/>
              </a:ext>
            </a:extLst>
          </p:cNvPr>
          <p:cNvGrpSpPr/>
          <p:nvPr/>
        </p:nvGrpSpPr>
        <p:grpSpPr>
          <a:xfrm>
            <a:off x="2440084" y="3176972"/>
            <a:ext cx="1404547" cy="1585809"/>
            <a:chOff x="985330" y="2657648"/>
            <a:chExt cx="1850417" cy="1914744"/>
          </a:xfrm>
        </p:grpSpPr>
        <p:sp>
          <p:nvSpPr>
            <p:cNvPr id="87" name="Rectangle 86">
              <a:extLst>
                <a:ext uri="{FF2B5EF4-FFF2-40B4-BE49-F238E27FC236}">
                  <a16:creationId xmlns:a16="http://schemas.microsoft.com/office/drawing/2014/main" id="{EB20D737-9090-4609-8D4C-40F6C2DC22EB}"/>
                </a:ext>
              </a:extLst>
            </p:cNvPr>
            <p:cNvSpPr/>
            <p:nvPr/>
          </p:nvSpPr>
          <p:spPr bwMode="auto">
            <a:xfrm>
              <a:off x="1075959" y="2729106"/>
              <a:ext cx="1755624" cy="1843286"/>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8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a:noFill/>
                  </a:ln>
                  <a:solidFill>
                    <a:srgbClr val="6E6E87"/>
                  </a:solidFill>
                  <a:effectLst/>
                  <a:uLnTx/>
                  <a:uFillTx/>
                  <a:latin typeface="Calibri" pitchFamily="34" charset="0"/>
                </a:rPr>
                <a:t>Données relatives à</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a:noFill/>
                  </a:ln>
                  <a:solidFill>
                    <a:srgbClr val="6E6E87"/>
                  </a:solidFill>
                  <a:effectLst/>
                  <a:uLnTx/>
                  <a:uFillTx/>
                  <a:latin typeface="Calibri" pitchFamily="34" charset="0"/>
                </a:rPr>
                <a:t>des personnes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a:noFill/>
                  </a:ln>
                  <a:solidFill>
                    <a:srgbClr val="6E6E87"/>
                  </a:solidFill>
                  <a:effectLst/>
                  <a:uLnTx/>
                  <a:uFillTx/>
                  <a:latin typeface="Calibri" pitchFamily="34" charset="0"/>
                </a:rPr>
                <a:t>vulnérables</a:t>
              </a:r>
            </a:p>
          </p:txBody>
        </p:sp>
        <p:sp>
          <p:nvSpPr>
            <p:cNvPr id="88" name="Ellipse 87">
              <a:extLst>
                <a:ext uri="{FF2B5EF4-FFF2-40B4-BE49-F238E27FC236}">
                  <a16:creationId xmlns:a16="http://schemas.microsoft.com/office/drawing/2014/main" id="{7BA9F794-0A64-4DF7-93CF-4264F3494BA3}"/>
                </a:ext>
              </a:extLst>
            </p:cNvPr>
            <p:cNvSpPr/>
            <p:nvPr/>
          </p:nvSpPr>
          <p:spPr bwMode="auto">
            <a:xfrm>
              <a:off x="985330" y="2657648"/>
              <a:ext cx="202522" cy="202522"/>
            </a:xfrm>
            <a:prstGeom prst="ellipse">
              <a:avLst/>
            </a:prstGeom>
            <a:solidFill>
              <a:srgbClr val="6E6E87"/>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800" b="1" i="0" u="none" strike="noStrike" kern="0" cap="none" spc="0" normalizeH="0" baseline="0" noProof="0" dirty="0">
                  <a:ln>
                    <a:noFill/>
                  </a:ln>
                  <a:solidFill>
                    <a:srgbClr val="FFFFFF"/>
                  </a:solidFill>
                  <a:effectLst/>
                  <a:uLnTx/>
                  <a:uFillTx/>
                  <a:latin typeface="Calibri" panose="020F0502020204030204" pitchFamily="34" charset="0"/>
                </a:rPr>
                <a:t>7</a:t>
              </a:r>
              <a:endParaRPr kumimoji="0" lang="fr-FR" sz="12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pic>
          <p:nvPicPr>
            <p:cNvPr id="89" name="Image 88">
              <a:extLst>
                <a:ext uri="{FF2B5EF4-FFF2-40B4-BE49-F238E27FC236}">
                  <a16:creationId xmlns:a16="http://schemas.microsoft.com/office/drawing/2014/main" id="{207C8DF7-5693-4AB2-AC17-028F9B18E8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5648" y="2794631"/>
              <a:ext cx="360000" cy="360000"/>
            </a:xfrm>
            <a:prstGeom prst="rect">
              <a:avLst/>
            </a:prstGeom>
          </p:spPr>
        </p:pic>
        <p:sp>
          <p:nvSpPr>
            <p:cNvPr id="90" name="Rectangle 89">
              <a:extLst>
                <a:ext uri="{FF2B5EF4-FFF2-40B4-BE49-F238E27FC236}">
                  <a16:creationId xmlns:a16="http://schemas.microsoft.com/office/drawing/2014/main" id="{A60DF40B-53CA-4F09-A761-435EBB94B2A8}"/>
                </a:ext>
              </a:extLst>
            </p:cNvPr>
            <p:cNvSpPr/>
            <p:nvPr/>
          </p:nvSpPr>
          <p:spPr>
            <a:xfrm>
              <a:off x="1241459" y="4052963"/>
              <a:ext cx="1594288" cy="519429"/>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ts val="600"/>
                </a:spcAft>
                <a:buClr>
                  <a:srgbClr val="B59AB0">
                    <a:lumMod val="50000"/>
                  </a:srgbClr>
                </a:buClr>
                <a:buSzTx/>
                <a:buFontTx/>
                <a:buNone/>
                <a:tabLst/>
                <a:defRPr/>
              </a:pPr>
              <a:r>
                <a:rPr kumimoji="0" lang="fr-FR" sz="900" b="1" i="0" u="none" strike="noStrike" kern="0" cap="none" spc="0" normalizeH="0" baseline="0" noProof="0" dirty="0">
                  <a:ln>
                    <a:noFill/>
                  </a:ln>
                  <a:solidFill>
                    <a:srgbClr val="DE0028"/>
                  </a:solidFill>
                  <a:effectLst/>
                  <a:uLnTx/>
                  <a:uFillTx/>
                  <a:latin typeface="Calibri" panose="020F0502020204030204" pitchFamily="34" charset="0"/>
                </a:rPr>
                <a:t>Seulement dans le </a:t>
              </a:r>
              <a:br>
                <a:rPr dirty="0"/>
              </a:br>
              <a:r>
                <a:rPr kumimoji="0" lang="fr-FR" sz="900" b="1" i="0" u="none" strike="noStrike" kern="0" cap="none" spc="0" normalizeH="0" baseline="0" noProof="0" dirty="0">
                  <a:ln>
                    <a:noFill/>
                  </a:ln>
                  <a:solidFill>
                    <a:srgbClr val="DE0028"/>
                  </a:solidFill>
                  <a:effectLst/>
                  <a:uLnTx/>
                  <a:uFillTx/>
                  <a:latin typeface="Calibri" panose="020F0502020204030204" pitchFamily="34" charset="0"/>
                </a:rPr>
                <a:t>cas de collaborateurs</a:t>
              </a:r>
              <a:endParaRPr kumimoji="0" lang="fr-FR" sz="900" b="1" i="0" u="none" strike="noStrike" kern="0" cap="none" spc="0" normalizeH="0" baseline="0" noProof="0" dirty="0">
                <a:ln>
                  <a:noFill/>
                </a:ln>
                <a:solidFill>
                  <a:srgbClr val="DE0028"/>
                </a:solidFill>
                <a:effectLst/>
                <a:uLnTx/>
                <a:uFillTx/>
                <a:latin typeface="Calibri" panose="020F0502020204030204" pitchFamily="34" charset="0"/>
                <a:ea typeface="ＭＳ Ｐゴシック" charset="0"/>
                <a:cs typeface="Calibri" panose="020F0502020204030204" pitchFamily="34" charset="0"/>
              </a:endParaRPr>
            </a:p>
          </p:txBody>
        </p:sp>
      </p:grpSp>
      <p:grpSp>
        <p:nvGrpSpPr>
          <p:cNvPr id="91" name="Groupe 90">
            <a:extLst>
              <a:ext uri="{FF2B5EF4-FFF2-40B4-BE49-F238E27FC236}">
                <a16:creationId xmlns:a16="http://schemas.microsoft.com/office/drawing/2014/main" id="{28CEC469-3C05-49E4-BCEE-7CA64F320128}"/>
              </a:ext>
            </a:extLst>
          </p:cNvPr>
          <p:cNvGrpSpPr/>
          <p:nvPr/>
        </p:nvGrpSpPr>
        <p:grpSpPr>
          <a:xfrm>
            <a:off x="503490" y="3176973"/>
            <a:ext cx="1383919" cy="1402678"/>
            <a:chOff x="4067768" y="2643802"/>
            <a:chExt cx="1946347" cy="1972730"/>
          </a:xfrm>
        </p:grpSpPr>
        <p:sp>
          <p:nvSpPr>
            <p:cNvPr id="92" name="Rectangle 91">
              <a:extLst>
                <a:ext uri="{FF2B5EF4-FFF2-40B4-BE49-F238E27FC236}">
                  <a16:creationId xmlns:a16="http://schemas.microsoft.com/office/drawing/2014/main" id="{1933B2C9-B0B0-4F07-8306-8566B5C4B4C4}"/>
                </a:ext>
              </a:extLst>
            </p:cNvPr>
            <p:cNvSpPr/>
            <p:nvPr/>
          </p:nvSpPr>
          <p:spPr bwMode="auto">
            <a:xfrm>
              <a:off x="4139950" y="2715260"/>
              <a:ext cx="1874165" cy="1901272"/>
            </a:xfrm>
            <a:prstGeom prst="rect">
              <a:avLst/>
            </a:prstGeom>
            <a:solidFill>
              <a:srgbClr val="FFFFFF">
                <a:lumMod val="95000"/>
              </a:srgbClr>
            </a:solidFill>
            <a:ln w="3175" cap="flat" cmpd="sng" algn="ctr">
              <a:solidFill>
                <a:srgbClr val="6E6E87"/>
              </a:solidFill>
              <a:prstDash val="solid"/>
              <a:round/>
              <a:headEnd type="none" w="med" len="med"/>
              <a:tailEnd type="none" w="med" len="med"/>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8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05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a:noFill/>
                  </a:ln>
                  <a:solidFill>
                    <a:srgbClr val="6E6E87"/>
                  </a:solidFill>
                  <a:effectLst/>
                  <a:uLnTx/>
                  <a:uFillTx/>
                  <a:latin typeface="Calibri" pitchFamily="34" charset="0"/>
                </a:rPr>
                <a:t>Collecte de données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none" spc="0" normalizeH="0" baseline="0" noProof="0" dirty="0">
                  <a:ln>
                    <a:noFill/>
                  </a:ln>
                  <a:solidFill>
                    <a:srgbClr val="6E6E87"/>
                  </a:solidFill>
                  <a:effectLst/>
                  <a:uLnTx/>
                  <a:uFillTx/>
                  <a:latin typeface="Calibri" pitchFamily="34" charset="0"/>
                </a:rPr>
                <a:t>personnelles à grande échelle</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900" b="1" i="0" u="none" strike="noStrike" kern="0" cap="none" spc="0" normalizeH="0" baseline="0" noProof="0" dirty="0">
                <a:ln>
                  <a:noFill/>
                </a:ln>
                <a:solidFill>
                  <a:srgbClr val="6E6E87"/>
                </a:solidFill>
                <a:effectLst/>
                <a:uLnTx/>
                <a:uFillTx/>
                <a:latin typeface="Calibri" pitchFamily="34" charset="0"/>
                <a:ea typeface="ＭＳ Ｐゴシック" charset="0"/>
                <a:cs typeface="Calibri" pitchFamily="34" charset="0"/>
              </a:endParaRPr>
            </a:p>
          </p:txBody>
        </p:sp>
        <p:sp>
          <p:nvSpPr>
            <p:cNvPr id="93" name="Ellipse 92">
              <a:extLst>
                <a:ext uri="{FF2B5EF4-FFF2-40B4-BE49-F238E27FC236}">
                  <a16:creationId xmlns:a16="http://schemas.microsoft.com/office/drawing/2014/main" id="{FB2F83C9-48B0-40FD-AFE4-D2E6D8A00A49}"/>
                </a:ext>
              </a:extLst>
            </p:cNvPr>
            <p:cNvSpPr/>
            <p:nvPr/>
          </p:nvSpPr>
          <p:spPr bwMode="auto">
            <a:xfrm>
              <a:off x="4067768" y="2643802"/>
              <a:ext cx="202522" cy="202522"/>
            </a:xfrm>
            <a:prstGeom prst="ellipse">
              <a:avLst/>
            </a:prstGeom>
            <a:solidFill>
              <a:srgbClr val="6E6E87"/>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800" b="1" i="0" u="none" strike="noStrike" kern="0" cap="none" spc="0" normalizeH="0" baseline="0" noProof="0" dirty="0">
                  <a:ln>
                    <a:noFill/>
                  </a:ln>
                  <a:solidFill>
                    <a:srgbClr val="FFFFFF"/>
                  </a:solidFill>
                  <a:effectLst/>
                  <a:uLnTx/>
                  <a:uFillTx/>
                  <a:latin typeface="Calibri" panose="020F0502020204030204" pitchFamily="34" charset="0"/>
                </a:rPr>
                <a:t>5</a:t>
              </a:r>
              <a:endParaRPr kumimoji="0" lang="fr-FR" sz="1200" b="1" i="0" u="none" strike="noStrike" kern="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pic>
          <p:nvPicPr>
            <p:cNvPr id="94" name="Image 93">
              <a:extLst>
                <a:ext uri="{FF2B5EF4-FFF2-40B4-BE49-F238E27FC236}">
                  <a16:creationId xmlns:a16="http://schemas.microsoft.com/office/drawing/2014/main" id="{CDD97AF0-FC69-4410-9D6B-A6802BF9BC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7322" y="3114291"/>
              <a:ext cx="455674" cy="455674"/>
            </a:xfrm>
            <a:prstGeom prst="rect">
              <a:avLst/>
            </a:prstGeom>
          </p:spPr>
        </p:pic>
      </p:grpSp>
      <p:sp>
        <p:nvSpPr>
          <p:cNvPr id="95" name="Flèche : droite 94">
            <a:extLst>
              <a:ext uri="{FF2B5EF4-FFF2-40B4-BE49-F238E27FC236}">
                <a16:creationId xmlns:a16="http://schemas.microsoft.com/office/drawing/2014/main" id="{1BD66B50-15AD-43AA-BE18-8F5B4E37A00B}"/>
              </a:ext>
            </a:extLst>
          </p:cNvPr>
          <p:cNvSpPr/>
          <p:nvPr/>
        </p:nvSpPr>
        <p:spPr bwMode="auto">
          <a:xfrm>
            <a:off x="4535937" y="3482653"/>
            <a:ext cx="297504" cy="234378"/>
          </a:xfrm>
          <a:prstGeom prst="rightArrow">
            <a:avLst/>
          </a:prstGeom>
          <a:solidFill>
            <a:srgbClr val="FFFFFF">
              <a:lumMod val="50000"/>
            </a:srgb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ＭＳ Ｐゴシック" charset="0"/>
              <a:cs typeface="Arial" charset="0"/>
            </a:endParaRPr>
          </a:p>
        </p:txBody>
      </p:sp>
      <p:sp>
        <p:nvSpPr>
          <p:cNvPr id="96" name="Rectangle 95">
            <a:extLst>
              <a:ext uri="{FF2B5EF4-FFF2-40B4-BE49-F238E27FC236}">
                <a16:creationId xmlns:a16="http://schemas.microsoft.com/office/drawing/2014/main" id="{CFD16CF8-F9C0-474D-8807-ED8CEA1C263E}"/>
              </a:ext>
            </a:extLst>
          </p:cNvPr>
          <p:cNvSpPr/>
          <p:nvPr/>
        </p:nvSpPr>
        <p:spPr bwMode="auto">
          <a:xfrm>
            <a:off x="5065721" y="2527276"/>
            <a:ext cx="3859529" cy="2413497"/>
          </a:xfrm>
          <a:prstGeom prst="rect">
            <a:avLst/>
          </a:prstGeom>
          <a:solidFill>
            <a:srgbClr val="FFFFFF"/>
          </a:solidFill>
          <a:ln w="19050" cap="flat" cmpd="sng" algn="ctr">
            <a:solidFill>
              <a:srgbClr val="FFC000"/>
            </a:solidFill>
            <a:prstDash val="solid"/>
            <a:round/>
            <a:headEnd type="none" w="med" len="med"/>
            <a:tailEnd type="none" w="med" len="med"/>
          </a:ln>
          <a:effectLst/>
          <a:extLst/>
        </p:spPr>
        <p:txBody>
          <a:bodyPr vert="horz" wrap="square" lIns="72000" tIns="108000" rIns="72000" bIns="36000" numCol="1" rtlCol="0" anchor="t" anchorCtr="0" compatLnSpc="1">
            <a:prstTxWarp prst="textNoShape">
              <a:avLst/>
            </a:prstTxWarp>
          </a:bodyPr>
          <a:lstStyle/>
          <a:p>
            <a:pPr marL="0" marR="0" lvl="2" indent="0"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80975" marR="0" lvl="2" indent="-90488"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92075" marR="0" lvl="2" indent="-1588" defTabSz="914400" eaLnBrk="1" fontAlgn="base" latinLnBrk="0" hangingPunct="1">
              <a:lnSpc>
                <a:spcPct val="100000"/>
              </a:lnSpc>
              <a:spcBef>
                <a:spcPct val="0"/>
              </a:spcBef>
              <a:spcAft>
                <a:spcPct val="0"/>
              </a:spcAft>
              <a:buClrTx/>
              <a:buSzTx/>
              <a:buFontTx/>
              <a:buNone/>
              <a:tabLst/>
              <a:defRPr/>
            </a:pP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Ces deux critères ne constituent plus un préalable suffisant pour conduire un PIA :</a:t>
            </a:r>
          </a:p>
          <a:p>
            <a:pPr marL="180975" marR="0" lvl="2" indent="-90488"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80975" marR="0" lvl="2" indent="-90488"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71463" marR="0" lvl="2" indent="-180975" defTabSz="91440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200" b="0" i="0" u="none" strike="noStrike" kern="0" cap="none" spc="0" normalizeH="0" baseline="0" noProof="0" dirty="0">
                <a:ln>
                  <a:noFill/>
                </a:ln>
                <a:solidFill>
                  <a:srgbClr val="000000"/>
                </a:solidFill>
                <a:effectLst/>
                <a:uLnTx/>
                <a:uFillTx/>
                <a:latin typeface="Calibri" panose="020F0502020204030204" pitchFamily="34" charset="0"/>
              </a:rPr>
              <a:t>Si le traitement remplit uniquement </a:t>
            </a: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ces deux critères</a:t>
            </a:r>
            <a:r>
              <a:rPr kumimoji="0" lang="fr-FR" sz="1200" b="0" i="0" u="none" strike="noStrike" kern="0" cap="none" spc="0" normalizeH="0" baseline="0" noProof="0" dirty="0">
                <a:ln>
                  <a:noFill/>
                </a:ln>
                <a:solidFill>
                  <a:srgbClr val="000000"/>
                </a:solidFill>
                <a:effectLst/>
                <a:uLnTx/>
                <a:uFillTx/>
                <a:latin typeface="Calibri" panose="020F0502020204030204" pitchFamily="34" charset="0"/>
              </a:rPr>
              <a:t>, il convient de consulter </a:t>
            </a: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l'équipe de protection des données </a:t>
            </a:r>
            <a:r>
              <a:rPr kumimoji="0" lang="fr-FR" sz="1200" b="0" i="0" u="none" strike="noStrike" kern="0" cap="none" spc="0" normalizeH="0" baseline="0" noProof="0" dirty="0">
                <a:ln>
                  <a:noFill/>
                </a:ln>
                <a:solidFill>
                  <a:srgbClr val="000000"/>
                </a:solidFill>
                <a:effectLst/>
                <a:uLnTx/>
                <a:uFillTx/>
                <a:latin typeface="Calibri" panose="020F0502020204030204" pitchFamily="34" charset="0"/>
              </a:rPr>
              <a:t>pour vérifier si un PIA est nécessaire.</a:t>
            </a:r>
          </a:p>
          <a:p>
            <a:pPr marL="271463" marR="0" lvl="2" indent="-180975"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71463" marR="0" lvl="2" indent="-180975" defTabSz="91440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200" b="0" i="0" u="none" strike="noStrike" kern="0" cap="none" spc="0" normalizeH="0" baseline="0" noProof="0" dirty="0">
                <a:ln>
                  <a:noFill/>
                </a:ln>
                <a:solidFill>
                  <a:srgbClr val="000000"/>
                </a:solidFill>
                <a:effectLst/>
                <a:uLnTx/>
                <a:uFillTx/>
                <a:latin typeface="Calibri" panose="020F0502020204030204" pitchFamily="34" charset="0"/>
              </a:rPr>
              <a:t>Si le traitement remplit </a:t>
            </a: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ces deux critères et d’autres</a:t>
            </a:r>
            <a:r>
              <a:rPr kumimoji="0" lang="fr-FR" sz="1200" b="0" i="0" u="none" strike="noStrike" kern="0" cap="none" spc="0" normalizeH="0" baseline="0" noProof="0" dirty="0">
                <a:ln>
                  <a:noFill/>
                </a:ln>
                <a:solidFill>
                  <a:srgbClr val="000000"/>
                </a:solidFill>
                <a:effectLst/>
                <a:uLnTx/>
                <a:uFillTx/>
                <a:latin typeface="Calibri" panose="020F0502020204030204" pitchFamily="34" charset="0"/>
              </a:rPr>
              <a:t>, un </a:t>
            </a:r>
            <a:r>
              <a:rPr kumimoji="0" lang="fr-FR" sz="1200" b="1" i="0" u="none" strike="noStrike" kern="0" cap="none" spc="0" normalizeH="0" baseline="0" noProof="0" dirty="0">
                <a:ln>
                  <a:noFill/>
                </a:ln>
                <a:solidFill>
                  <a:srgbClr val="000000"/>
                </a:solidFill>
                <a:effectLst/>
                <a:uLnTx/>
                <a:uFillTx/>
                <a:latin typeface="Calibri" panose="020F0502020204030204" pitchFamily="34" charset="0"/>
              </a:rPr>
              <a:t>PIA doit être conduit.</a:t>
            </a:r>
          </a:p>
          <a:p>
            <a:pPr marL="0" marR="0" lvl="2" indent="0"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71450" marR="0" lvl="2" indent="-171450" defTabSz="91440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71450" marR="0" lvl="2" indent="-171450" defTabSz="91440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71450" marR="0" lvl="2" indent="-171450" defTabSz="91440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fr-FR" sz="1200" b="0" i="0"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p:txBody>
      </p:sp>
      <p:grpSp>
        <p:nvGrpSpPr>
          <p:cNvPr id="97" name="Groupe 96">
            <a:extLst>
              <a:ext uri="{FF2B5EF4-FFF2-40B4-BE49-F238E27FC236}">
                <a16:creationId xmlns:a16="http://schemas.microsoft.com/office/drawing/2014/main" id="{62815DC7-1ACB-4935-B748-E404678CEF2F}"/>
              </a:ext>
            </a:extLst>
          </p:cNvPr>
          <p:cNvGrpSpPr/>
          <p:nvPr/>
        </p:nvGrpSpPr>
        <p:grpSpPr>
          <a:xfrm>
            <a:off x="6815464" y="2351131"/>
            <a:ext cx="360040" cy="360040"/>
            <a:chOff x="4902501" y="4248634"/>
            <a:chExt cx="360040" cy="360040"/>
          </a:xfrm>
        </p:grpSpPr>
        <p:sp>
          <p:nvSpPr>
            <p:cNvPr id="98" name="Ellipse 97">
              <a:extLst>
                <a:ext uri="{FF2B5EF4-FFF2-40B4-BE49-F238E27FC236}">
                  <a16:creationId xmlns:a16="http://schemas.microsoft.com/office/drawing/2014/main" id="{48BC1B0F-B6F9-41A9-9EB9-8A78EA4FD276}"/>
                </a:ext>
              </a:extLst>
            </p:cNvPr>
            <p:cNvSpPr/>
            <p:nvPr/>
          </p:nvSpPr>
          <p:spPr bwMode="auto">
            <a:xfrm>
              <a:off x="4902501" y="4248634"/>
              <a:ext cx="360040" cy="360040"/>
            </a:xfrm>
            <a:prstGeom prst="ellipse">
              <a:avLst/>
            </a:prstGeom>
            <a:solidFill>
              <a:srgbClr val="FFC000"/>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defRPr/>
              </a:pPr>
              <a:endParaRPr lang="fr-FR">
                <a:solidFill>
                  <a:srgbClr val="000000"/>
                </a:solidFill>
                <a:ea typeface="ＭＳ Ｐゴシック" charset="0"/>
                <a:cs typeface="Arial" charset="0"/>
              </a:endParaRPr>
            </a:p>
          </p:txBody>
        </p:sp>
        <p:pic>
          <p:nvPicPr>
            <p:cNvPr id="99" name="Graphique 98">
              <a:extLst>
                <a:ext uri="{FF2B5EF4-FFF2-40B4-BE49-F238E27FC236}">
                  <a16:creationId xmlns:a16="http://schemas.microsoft.com/office/drawing/2014/main" id="{55ACF166-332F-4C5A-B6FD-72CCC027FF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0436" y="4280487"/>
              <a:ext cx="313818" cy="296333"/>
            </a:xfrm>
            <a:prstGeom prst="rect">
              <a:avLst/>
            </a:prstGeom>
          </p:spPr>
        </p:pic>
      </p:grpSp>
      <p:pic>
        <p:nvPicPr>
          <p:cNvPr id="100" name="Image 99">
            <a:extLst>
              <a:ext uri="{FF2B5EF4-FFF2-40B4-BE49-F238E27FC236}">
                <a16:creationId xmlns:a16="http://schemas.microsoft.com/office/drawing/2014/main" id="{B1C4322B-E5B7-48A9-9F64-C96934EA83F6}"/>
              </a:ext>
            </a:extLst>
          </p:cNvPr>
          <p:cNvPicPr>
            <a:picLocks noChangeAspect="1"/>
          </p:cNvPicPr>
          <p:nvPr/>
        </p:nvPicPr>
        <p:blipFill>
          <a:blip r:embed="rId8"/>
          <a:stretch>
            <a:fillRect/>
          </a:stretch>
        </p:blipFill>
        <p:spPr>
          <a:xfrm>
            <a:off x="2053758" y="2346883"/>
            <a:ext cx="365374" cy="365374"/>
          </a:xfrm>
          <a:prstGeom prst="rect">
            <a:avLst/>
          </a:prstGeom>
        </p:spPr>
      </p:pic>
      <p:pic>
        <p:nvPicPr>
          <p:cNvPr id="101" name="Image 100">
            <a:extLst>
              <a:ext uri="{FF2B5EF4-FFF2-40B4-BE49-F238E27FC236}">
                <a16:creationId xmlns:a16="http://schemas.microsoft.com/office/drawing/2014/main" id="{7D72EC76-1671-417F-8E9F-1C27427407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04865" y="4270855"/>
            <a:ext cx="130872" cy="130872"/>
          </a:xfrm>
          <a:prstGeom prst="rect">
            <a:avLst/>
          </a:prstGeom>
        </p:spPr>
      </p:pic>
      <p:sp>
        <p:nvSpPr>
          <p:cNvPr id="102" name="Rectangle 101">
            <a:extLst>
              <a:ext uri="{FF2B5EF4-FFF2-40B4-BE49-F238E27FC236}">
                <a16:creationId xmlns:a16="http://schemas.microsoft.com/office/drawing/2014/main" id="{DFA71D6F-2E92-40FB-A416-488C0CC1A001}"/>
              </a:ext>
            </a:extLst>
          </p:cNvPr>
          <p:cNvSpPr/>
          <p:nvPr/>
        </p:nvSpPr>
        <p:spPr>
          <a:xfrm>
            <a:off x="2037141" y="3628491"/>
            <a:ext cx="338555" cy="461665"/>
          </a:xfrm>
          <a:prstGeom prst="rect">
            <a:avLst/>
          </a:prstGeom>
        </p:spPr>
        <p:txBody>
          <a:bodyPr wrap="none">
            <a:spAutoFit/>
          </a:bodyPr>
          <a:lstStyle/>
          <a:p>
            <a:pPr algn="ctr" fontAlgn="base">
              <a:spcBef>
                <a:spcPct val="0"/>
              </a:spcBef>
              <a:spcAft>
                <a:spcPct val="0"/>
              </a:spcAft>
              <a:defRPr/>
            </a:pPr>
            <a:r>
              <a:rPr lang="fr-FR" sz="2400" b="1" dirty="0">
                <a:solidFill>
                  <a:srgbClr val="6E6E87"/>
                </a:solidFill>
                <a:latin typeface="Calibri" panose="020F0502020204030204" pitchFamily="34" charset="0"/>
              </a:rPr>
              <a:t>+</a:t>
            </a:r>
            <a:endParaRPr lang="fr-FR" sz="2400" b="1" dirty="0">
              <a:solidFill>
                <a:srgbClr val="6E6E87"/>
              </a:solidFill>
              <a:ea typeface="ＭＳ Ｐゴシック" charset="0"/>
              <a:cs typeface="Arial"/>
            </a:endParaRPr>
          </a:p>
        </p:txBody>
      </p:sp>
      <p:sp>
        <p:nvSpPr>
          <p:cNvPr id="104" name="Espace réservé du contenu 4">
            <a:extLst>
              <a:ext uri="{FF2B5EF4-FFF2-40B4-BE49-F238E27FC236}">
                <a16:creationId xmlns:a16="http://schemas.microsoft.com/office/drawing/2014/main" id="{EDD25D21-4198-4793-BA21-74A92786C479}"/>
              </a:ext>
            </a:extLst>
          </p:cNvPr>
          <p:cNvSpPr txBox="1">
            <a:spLocks/>
          </p:cNvSpPr>
          <p:nvPr/>
        </p:nvSpPr>
        <p:spPr bwMode="gray">
          <a:xfrm>
            <a:off x="143449" y="962925"/>
            <a:ext cx="8784976" cy="629871"/>
          </a:xfrm>
          <a:prstGeom prst="rect">
            <a:avLst/>
          </a:prstGeom>
          <a:solidFill>
            <a:srgbClr val="31BAFD"/>
          </a:solidFill>
          <a:ln w="19050">
            <a:noFill/>
            <a:prstDash val="sysDash"/>
            <a:miter lim="800000"/>
            <a:headEnd/>
            <a:tailEnd/>
          </a:ln>
          <a:effectLst/>
        </p:spPr>
        <p:txBody>
          <a:bodyPr vert="horz" wrap="square" lIns="36000" tIns="36000" rIns="36000" bIns="36000" numCol="1" anchor="ctr" anchorCtr="0" compatLnSpc="1">
            <a:prstTxWarp prst="textNoShape">
              <a:avLst/>
            </a:prstTxWarp>
            <a:noAutofit/>
          </a:bodyPr>
          <a:lst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fr-FR" sz="1300" b="1" i="0" u="none" strike="noStrike" kern="0" cap="none" spc="0" normalizeH="0" baseline="0" noProof="0" dirty="0">
                <a:ln>
                  <a:noFill/>
                </a:ln>
                <a:solidFill>
                  <a:schemeClr val="bg1"/>
                </a:solidFill>
                <a:effectLst/>
                <a:uLnTx/>
                <a:uFillTx/>
                <a:latin typeface="Calibri" panose="020F0502020204030204" pitchFamily="34" charset="0"/>
              </a:rPr>
              <a:t>Les autorités de protection des données fourniront une liste blanche et une liste noire indiquant quels types de traitements nécessitent un PIA.</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fr-FR" sz="1300" b="1" i="0" u="none" strike="noStrike" kern="0" cap="none" spc="0" normalizeH="0" baseline="0" noProof="0" dirty="0">
                <a:ln>
                  <a:noFill/>
                </a:ln>
                <a:solidFill>
                  <a:schemeClr val="bg1"/>
                </a:solidFill>
                <a:effectLst/>
                <a:uLnTx/>
                <a:uFillTx/>
                <a:latin typeface="Calibri" panose="020F0502020204030204" pitchFamily="34" charset="0"/>
              </a:rPr>
              <a:t>À titre d’anticipation et afin de limiter le nombre de PIA par entité, la dérogation suivante peut être observée : </a:t>
            </a:r>
          </a:p>
        </p:txBody>
      </p:sp>
      <p:sp>
        <p:nvSpPr>
          <p:cNvPr id="111" name="Rectangle 110">
            <a:extLst>
              <a:ext uri="{FF2B5EF4-FFF2-40B4-BE49-F238E27FC236}">
                <a16:creationId xmlns:a16="http://schemas.microsoft.com/office/drawing/2014/main" id="{9EFB04CA-1938-4095-AD53-AFFD4B14F075}"/>
              </a:ext>
            </a:extLst>
          </p:cNvPr>
          <p:cNvSpPr/>
          <p:nvPr/>
        </p:nvSpPr>
        <p:spPr bwMode="auto">
          <a:xfrm>
            <a:off x="152976" y="5484872"/>
            <a:ext cx="8784975" cy="392400"/>
          </a:xfrm>
          <a:prstGeom prst="rect">
            <a:avLst/>
          </a:prstGeom>
          <a:solidFill>
            <a:srgbClr val="31BAFD"/>
          </a:solidFill>
          <a:ln w="9525" cap="flat" cmpd="sng" algn="ctr">
            <a:solidFill>
              <a:srgbClr val="31BAFD"/>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Calibri" panose="020F0502020204030204" pitchFamily="34" charset="0"/>
              </a:rPr>
              <a:t>Le programme GDPR Groupe a publié ces critères de manière à définir l’ordre de priorité des PIA.</a:t>
            </a:r>
          </a:p>
        </p:txBody>
      </p:sp>
    </p:spTree>
    <p:extLst>
      <p:ext uri="{BB962C8B-B14F-4D97-AF65-F5344CB8AC3E}">
        <p14:creationId xmlns:p14="http://schemas.microsoft.com/office/powerpoint/2010/main" val="201961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2</a:t>
            </a:r>
            <a:endParaRPr lang="fr-FR" sz="1350" b="1" dirty="0">
              <a:solidFill>
                <a:schemeClr val="tx1"/>
              </a:solidFill>
              <a:cs typeface="Arial" charset="0"/>
            </a:endParaRPr>
          </a:p>
        </p:txBody>
      </p:sp>
      <p:pic>
        <p:nvPicPr>
          <p:cNvPr id="103" name="Image 102">
            <a:extLst>
              <a:ext uri="{FF2B5EF4-FFF2-40B4-BE49-F238E27FC236}">
                <a16:creationId xmlns:a16="http://schemas.microsoft.com/office/drawing/2014/main" id="{C58145EB-C774-446C-AED9-C655EED215C4}"/>
              </a:ext>
            </a:extLst>
          </p:cNvPr>
          <p:cNvPicPr>
            <a:picLocks noChangeAspect="1"/>
          </p:cNvPicPr>
          <p:nvPr/>
        </p:nvPicPr>
        <p:blipFill>
          <a:blip r:embed="rId3"/>
          <a:stretch>
            <a:fillRect/>
          </a:stretch>
        </p:blipFill>
        <p:spPr>
          <a:xfrm>
            <a:off x="8388424" y="130851"/>
            <a:ext cx="540000" cy="540000"/>
          </a:xfrm>
          <a:prstGeom prst="rect">
            <a:avLst/>
          </a:prstGeom>
        </p:spPr>
      </p:pic>
      <p:sp>
        <p:nvSpPr>
          <p:cNvPr id="26" name="TextBox 17">
            <a:extLst>
              <a:ext uri="{FF2B5EF4-FFF2-40B4-BE49-F238E27FC236}">
                <a16:creationId xmlns:a16="http://schemas.microsoft.com/office/drawing/2014/main" id="{A06EBE5A-9C4A-4B52-8EDC-B1560A06596B}"/>
              </a:ext>
            </a:extLst>
          </p:cNvPr>
          <p:cNvSpPr txBox="1"/>
          <p:nvPr/>
        </p:nvSpPr>
        <p:spPr>
          <a:xfrm>
            <a:off x="327053" y="7574"/>
            <a:ext cx="7917355"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31BAFD"/>
                </a:solidFill>
                <a:latin typeface="+mj-lt"/>
              </a:rPr>
              <a:t>Évaluation de l’impact sur la Vie Privée (PIA) – </a:t>
            </a:r>
          </a:p>
          <a:p>
            <a:r>
              <a:rPr lang="fr-FR" b="0" dirty="0">
                <a:solidFill>
                  <a:srgbClr val="31BAFD"/>
                </a:solidFill>
                <a:latin typeface="+mj-lt"/>
              </a:rPr>
              <a:t>Comment définir si un traitement existant nécessite un PIA ?</a:t>
            </a:r>
            <a:endParaRPr lang="fr-FR" dirty="0">
              <a:solidFill>
                <a:srgbClr val="31BAFD"/>
              </a:solidFill>
              <a:latin typeface="+mj-lt"/>
            </a:endParaRPr>
          </a:p>
        </p:txBody>
      </p:sp>
      <p:sp>
        <p:nvSpPr>
          <p:cNvPr id="32" name="Rectangle 31">
            <a:extLst>
              <a:ext uri="{FF2B5EF4-FFF2-40B4-BE49-F238E27FC236}">
                <a16:creationId xmlns:a16="http://schemas.microsoft.com/office/drawing/2014/main" id="{0238C2CB-251D-489C-8F2C-73438FD98509}"/>
              </a:ext>
            </a:extLst>
          </p:cNvPr>
          <p:cNvSpPr/>
          <p:nvPr/>
        </p:nvSpPr>
        <p:spPr bwMode="auto">
          <a:xfrm>
            <a:off x="1453130" y="4090126"/>
            <a:ext cx="1107583" cy="1213666"/>
          </a:xfrm>
          <a:prstGeom prst="rect">
            <a:avLst/>
          </a:prstGeom>
          <a:solidFill>
            <a:srgbClr val="6E6E87">
              <a:lumMod val="40000"/>
              <a:lumOff val="6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Le traitement a fait l’objet d’un pack de conformité de la CNIL, d’une autorisation unique (AU) ou d’une norme simplifiée (NS) au cours des 3 dernières années </a:t>
            </a:r>
          </a:p>
        </p:txBody>
      </p:sp>
      <p:cxnSp>
        <p:nvCxnSpPr>
          <p:cNvPr id="33" name="Connecteur en angle 48">
            <a:extLst>
              <a:ext uri="{FF2B5EF4-FFF2-40B4-BE49-F238E27FC236}">
                <a16:creationId xmlns:a16="http://schemas.microsoft.com/office/drawing/2014/main" id="{6442BC77-6BDE-4A41-869D-6DB8551E1B85}"/>
              </a:ext>
            </a:extLst>
          </p:cNvPr>
          <p:cNvCxnSpPr>
            <a:cxnSpLocks/>
            <a:stCxn id="32" idx="0"/>
            <a:endCxn id="46" idx="1"/>
          </p:cNvCxnSpPr>
          <p:nvPr/>
        </p:nvCxnSpPr>
        <p:spPr bwMode="auto">
          <a:xfrm rot="16200000" flipH="1">
            <a:off x="2405936" y="3691111"/>
            <a:ext cx="31721" cy="829750"/>
          </a:xfrm>
          <a:prstGeom prst="bentConnector4">
            <a:avLst>
              <a:gd name="adj1" fmla="val -720658"/>
              <a:gd name="adj2" fmla="val 83371"/>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4" name="Rectangle 33">
            <a:extLst>
              <a:ext uri="{FF2B5EF4-FFF2-40B4-BE49-F238E27FC236}">
                <a16:creationId xmlns:a16="http://schemas.microsoft.com/office/drawing/2014/main" id="{7A7B802B-417D-4141-8F00-107B5B6EB690}"/>
              </a:ext>
            </a:extLst>
          </p:cNvPr>
          <p:cNvSpPr/>
          <p:nvPr/>
        </p:nvSpPr>
        <p:spPr bwMode="auto">
          <a:xfrm>
            <a:off x="7056276" y="5515765"/>
            <a:ext cx="1833845" cy="523401"/>
          </a:xfrm>
          <a:prstGeom prst="rect">
            <a:avLst/>
          </a:prstGeom>
          <a:solidFill>
            <a:srgbClr val="6E6E87">
              <a:lumMod val="75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0" i="0" u="none" strike="noStrike" kern="0" cap="none" spc="0" normalizeH="0" baseline="0" noProof="0" dirty="0">
                <a:ln>
                  <a:noFill/>
                </a:ln>
                <a:solidFill>
                  <a:srgbClr val="FFFFFF"/>
                </a:solidFill>
                <a:effectLst/>
                <a:uLnTx/>
                <a:uFillTx/>
                <a:latin typeface="Calibri" pitchFamily="34" charset="0"/>
              </a:rPr>
              <a:t>Pas de PIA nécessaire</a:t>
            </a:r>
          </a:p>
        </p:txBody>
      </p:sp>
      <p:sp>
        <p:nvSpPr>
          <p:cNvPr id="35" name="ZoneTexte 34">
            <a:extLst>
              <a:ext uri="{FF2B5EF4-FFF2-40B4-BE49-F238E27FC236}">
                <a16:creationId xmlns:a16="http://schemas.microsoft.com/office/drawing/2014/main" id="{FC56F7D7-280C-46AA-B8E2-2D9539638740}"/>
              </a:ext>
            </a:extLst>
          </p:cNvPr>
          <p:cNvSpPr txBox="1"/>
          <p:nvPr/>
        </p:nvSpPr>
        <p:spPr>
          <a:xfrm>
            <a:off x="5135641" y="3601313"/>
            <a:ext cx="914400" cy="216024"/>
          </a:xfrm>
          <a:prstGeom prst="rect">
            <a:avLst/>
          </a:prstGeom>
          <a:noFill/>
        </p:spPr>
        <p:txBody>
          <a:bodyPr wrap="none" rtlCol="0">
            <a:noAutofit/>
          </a:bodyPr>
          <a:lstStyle/>
          <a:p>
            <a:r>
              <a:rPr lang="fr-FR" sz="900" i="1" dirty="0">
                <a:solidFill>
                  <a:srgbClr val="000000"/>
                </a:solidFill>
                <a:latin typeface="Calibri" pitchFamily="34" charset="0"/>
              </a:rPr>
              <a:t>Non</a:t>
            </a:r>
          </a:p>
        </p:txBody>
      </p:sp>
      <p:sp>
        <p:nvSpPr>
          <p:cNvPr id="36" name="ZoneTexte 35">
            <a:extLst>
              <a:ext uri="{FF2B5EF4-FFF2-40B4-BE49-F238E27FC236}">
                <a16:creationId xmlns:a16="http://schemas.microsoft.com/office/drawing/2014/main" id="{031091A5-EA64-48D1-9071-9A9DF3AAD8F0}"/>
              </a:ext>
            </a:extLst>
          </p:cNvPr>
          <p:cNvSpPr txBox="1"/>
          <p:nvPr/>
        </p:nvSpPr>
        <p:spPr>
          <a:xfrm>
            <a:off x="3277942" y="3495144"/>
            <a:ext cx="914400" cy="216024"/>
          </a:xfrm>
          <a:prstGeom prst="rect">
            <a:avLst/>
          </a:prstGeom>
          <a:noFill/>
        </p:spPr>
        <p:txBody>
          <a:bodyPr wrap="none" rtlCol="0">
            <a:noAutofit/>
          </a:bodyPr>
          <a:lstStyle/>
          <a:p>
            <a:r>
              <a:rPr lang="fr-FR" sz="900" i="1" dirty="0">
                <a:solidFill>
                  <a:srgbClr val="000000"/>
                </a:solidFill>
                <a:latin typeface="Calibri" pitchFamily="34" charset="0"/>
              </a:rPr>
              <a:t>Non</a:t>
            </a:r>
          </a:p>
        </p:txBody>
      </p:sp>
      <p:cxnSp>
        <p:nvCxnSpPr>
          <p:cNvPr id="37" name="Connecteur en angle 48">
            <a:extLst>
              <a:ext uri="{FF2B5EF4-FFF2-40B4-BE49-F238E27FC236}">
                <a16:creationId xmlns:a16="http://schemas.microsoft.com/office/drawing/2014/main" id="{AA36E302-A5BF-4EED-A9A6-4DB09C953F27}"/>
              </a:ext>
            </a:extLst>
          </p:cNvPr>
          <p:cNvCxnSpPr>
            <a:cxnSpLocks/>
            <a:stCxn id="32" idx="2"/>
            <a:endCxn id="39" idx="1"/>
          </p:cNvCxnSpPr>
          <p:nvPr/>
        </p:nvCxnSpPr>
        <p:spPr bwMode="auto">
          <a:xfrm rot="16200000" flipH="1">
            <a:off x="2197600" y="5113114"/>
            <a:ext cx="454005" cy="835360"/>
          </a:xfrm>
          <a:prstGeom prst="bentConnector2">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8" name="Rectangle 37">
            <a:extLst>
              <a:ext uri="{FF2B5EF4-FFF2-40B4-BE49-F238E27FC236}">
                <a16:creationId xmlns:a16="http://schemas.microsoft.com/office/drawing/2014/main" id="{070FC198-D71A-469A-84D8-77CBEC2D550C}"/>
              </a:ext>
            </a:extLst>
          </p:cNvPr>
          <p:cNvSpPr/>
          <p:nvPr/>
        </p:nvSpPr>
        <p:spPr bwMode="auto">
          <a:xfrm>
            <a:off x="4653586" y="3221791"/>
            <a:ext cx="1656184" cy="361335"/>
          </a:xfrm>
          <a:prstGeom prst="rect">
            <a:avLst/>
          </a:prstGeom>
          <a:solidFill>
            <a:srgbClr val="6E6E87">
              <a:lumMod val="60000"/>
              <a:lumOff val="4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Le traitement remplit-il 2 critères ou plus ?</a:t>
            </a:r>
          </a:p>
        </p:txBody>
      </p:sp>
      <p:sp>
        <p:nvSpPr>
          <p:cNvPr id="39" name="Rectangle 38">
            <a:extLst>
              <a:ext uri="{FF2B5EF4-FFF2-40B4-BE49-F238E27FC236}">
                <a16:creationId xmlns:a16="http://schemas.microsoft.com/office/drawing/2014/main" id="{2D2C2292-8C61-49E9-A52A-1D3E5DDDCE97}"/>
              </a:ext>
            </a:extLst>
          </p:cNvPr>
          <p:cNvSpPr/>
          <p:nvPr/>
        </p:nvSpPr>
        <p:spPr bwMode="auto">
          <a:xfrm>
            <a:off x="2842282" y="5388085"/>
            <a:ext cx="1579420" cy="739424"/>
          </a:xfrm>
          <a:prstGeom prst="rect">
            <a:avLst/>
          </a:prstGeom>
          <a:solidFill>
            <a:srgbClr val="6E6E87">
              <a:lumMod val="60000"/>
              <a:lumOff val="4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a moins de 3 ans et n’a fait l’objet d’aucune modification </a:t>
            </a:r>
          </a:p>
        </p:txBody>
      </p:sp>
      <p:cxnSp>
        <p:nvCxnSpPr>
          <p:cNvPr id="40" name="Connecteur en angle 48">
            <a:extLst>
              <a:ext uri="{FF2B5EF4-FFF2-40B4-BE49-F238E27FC236}">
                <a16:creationId xmlns:a16="http://schemas.microsoft.com/office/drawing/2014/main" id="{0EE5562D-3901-446D-9B5A-E494FCF7FDEC}"/>
              </a:ext>
            </a:extLst>
          </p:cNvPr>
          <p:cNvCxnSpPr>
            <a:cxnSpLocks/>
            <a:stCxn id="46" idx="0"/>
            <a:endCxn id="38" idx="1"/>
          </p:cNvCxnSpPr>
          <p:nvPr/>
        </p:nvCxnSpPr>
        <p:spPr bwMode="auto">
          <a:xfrm rot="5400000" flipH="1" flipV="1">
            <a:off x="3982305" y="3046537"/>
            <a:ext cx="315359" cy="1027204"/>
          </a:xfrm>
          <a:prstGeom prst="bentConnector2">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1" name="ZoneTexte 40">
            <a:extLst>
              <a:ext uri="{FF2B5EF4-FFF2-40B4-BE49-F238E27FC236}">
                <a16:creationId xmlns:a16="http://schemas.microsoft.com/office/drawing/2014/main" id="{8C661055-BA71-4A9C-8BA0-AF6569C0575C}"/>
              </a:ext>
            </a:extLst>
          </p:cNvPr>
          <p:cNvSpPr txBox="1"/>
          <p:nvPr/>
        </p:nvSpPr>
        <p:spPr>
          <a:xfrm>
            <a:off x="1708263" y="3848419"/>
            <a:ext cx="914400" cy="216024"/>
          </a:xfrm>
          <a:prstGeom prst="rect">
            <a:avLst/>
          </a:prstGeom>
          <a:noFill/>
        </p:spPr>
        <p:txBody>
          <a:bodyPr wrap="none" rtlCol="0">
            <a:noAutofit/>
          </a:bodyPr>
          <a:lstStyle/>
          <a:p>
            <a:r>
              <a:rPr lang="fr-FR" sz="900" i="1" dirty="0">
                <a:solidFill>
                  <a:srgbClr val="000000"/>
                </a:solidFill>
                <a:latin typeface="Calibri" pitchFamily="34" charset="0"/>
              </a:rPr>
              <a:t>Non</a:t>
            </a:r>
          </a:p>
        </p:txBody>
      </p:sp>
      <p:sp>
        <p:nvSpPr>
          <p:cNvPr id="42" name="ZoneTexte 41">
            <a:extLst>
              <a:ext uri="{FF2B5EF4-FFF2-40B4-BE49-F238E27FC236}">
                <a16:creationId xmlns:a16="http://schemas.microsoft.com/office/drawing/2014/main" id="{87C98D50-4678-4F3A-9CF1-8E960790DE37}"/>
              </a:ext>
            </a:extLst>
          </p:cNvPr>
          <p:cNvSpPr txBox="1"/>
          <p:nvPr/>
        </p:nvSpPr>
        <p:spPr>
          <a:xfrm>
            <a:off x="3286957" y="4539019"/>
            <a:ext cx="914400" cy="216024"/>
          </a:xfrm>
          <a:prstGeom prst="rect">
            <a:avLst/>
          </a:prstGeom>
          <a:noFill/>
        </p:spPr>
        <p:txBody>
          <a:bodyPr wrap="none" rtlCol="0">
            <a:noAutofit/>
          </a:bodyPr>
          <a:lstStyle/>
          <a:p>
            <a:r>
              <a:rPr lang="fr-FR" sz="900" i="1" dirty="0">
                <a:solidFill>
                  <a:srgbClr val="000000"/>
                </a:solidFill>
                <a:latin typeface="Calibri" pitchFamily="34" charset="0"/>
              </a:rPr>
              <a:t>Oui</a:t>
            </a:r>
          </a:p>
        </p:txBody>
      </p:sp>
      <p:cxnSp>
        <p:nvCxnSpPr>
          <p:cNvPr id="43" name="Connecteur en angle 48">
            <a:extLst>
              <a:ext uri="{FF2B5EF4-FFF2-40B4-BE49-F238E27FC236}">
                <a16:creationId xmlns:a16="http://schemas.microsoft.com/office/drawing/2014/main" id="{2ECB15C8-425A-4855-950C-D310D485DF08}"/>
              </a:ext>
            </a:extLst>
          </p:cNvPr>
          <p:cNvCxnSpPr>
            <a:cxnSpLocks/>
            <a:stCxn id="39" idx="3"/>
          </p:cNvCxnSpPr>
          <p:nvPr/>
        </p:nvCxnSpPr>
        <p:spPr bwMode="auto">
          <a:xfrm flipV="1">
            <a:off x="4421702" y="5757796"/>
            <a:ext cx="992541" cy="1"/>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6" name="Rectangle 45">
            <a:extLst>
              <a:ext uri="{FF2B5EF4-FFF2-40B4-BE49-F238E27FC236}">
                <a16:creationId xmlns:a16="http://schemas.microsoft.com/office/drawing/2014/main" id="{47E5CBB1-2542-40B8-8391-4C31AD83EF30}"/>
              </a:ext>
            </a:extLst>
          </p:cNvPr>
          <p:cNvSpPr/>
          <p:nvPr/>
        </p:nvSpPr>
        <p:spPr bwMode="auto">
          <a:xfrm>
            <a:off x="2836672" y="3717818"/>
            <a:ext cx="1579420" cy="808057"/>
          </a:xfrm>
          <a:prstGeom prst="rect">
            <a:avLst/>
          </a:prstGeom>
          <a:solidFill>
            <a:srgbClr val="6E6E87">
              <a:lumMod val="60000"/>
              <a:lumOff val="4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déclaré à la CNIL par le biais du dépôt d’une analyse validée par JUR ou enregistrée dans la fiche CIL</a:t>
            </a:r>
          </a:p>
        </p:txBody>
      </p:sp>
      <p:cxnSp>
        <p:nvCxnSpPr>
          <p:cNvPr id="47" name="Connecteur en angle 48">
            <a:extLst>
              <a:ext uri="{FF2B5EF4-FFF2-40B4-BE49-F238E27FC236}">
                <a16:creationId xmlns:a16="http://schemas.microsoft.com/office/drawing/2014/main" id="{025B227B-D2E5-4A41-A83F-EA2BF0D7AF97}"/>
              </a:ext>
            </a:extLst>
          </p:cNvPr>
          <p:cNvCxnSpPr>
            <a:cxnSpLocks/>
            <a:stCxn id="46" idx="2"/>
            <a:endCxn id="39" idx="0"/>
          </p:cNvCxnSpPr>
          <p:nvPr/>
        </p:nvCxnSpPr>
        <p:spPr bwMode="auto">
          <a:xfrm rot="16200000" flipH="1">
            <a:off x="3198082" y="4954175"/>
            <a:ext cx="862210" cy="5610"/>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Connecteur en angle 48">
            <a:extLst>
              <a:ext uri="{FF2B5EF4-FFF2-40B4-BE49-F238E27FC236}">
                <a16:creationId xmlns:a16="http://schemas.microsoft.com/office/drawing/2014/main" id="{AFC027FB-680D-4391-B497-C864154AEB06}"/>
              </a:ext>
            </a:extLst>
          </p:cNvPr>
          <p:cNvCxnSpPr>
            <a:cxnSpLocks/>
            <a:stCxn id="38" idx="3"/>
            <a:endCxn id="50" idx="1"/>
          </p:cNvCxnSpPr>
          <p:nvPr/>
        </p:nvCxnSpPr>
        <p:spPr bwMode="auto">
          <a:xfrm flipV="1">
            <a:off x="6309770" y="2848950"/>
            <a:ext cx="746507" cy="553509"/>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9" name="ZoneTexte 48">
            <a:extLst>
              <a:ext uri="{FF2B5EF4-FFF2-40B4-BE49-F238E27FC236}">
                <a16:creationId xmlns:a16="http://schemas.microsoft.com/office/drawing/2014/main" id="{AFB21EDD-1712-4CC3-A27E-F955B9A41252}"/>
              </a:ext>
            </a:extLst>
          </p:cNvPr>
          <p:cNvSpPr txBox="1"/>
          <p:nvPr/>
        </p:nvSpPr>
        <p:spPr>
          <a:xfrm>
            <a:off x="6381725" y="3167665"/>
            <a:ext cx="914400" cy="216024"/>
          </a:xfrm>
          <a:prstGeom prst="rect">
            <a:avLst/>
          </a:prstGeom>
          <a:noFill/>
        </p:spPr>
        <p:txBody>
          <a:bodyPr wrap="none" rtlCol="0">
            <a:noAutofit/>
          </a:bodyPr>
          <a:lstStyle/>
          <a:p>
            <a:r>
              <a:rPr lang="fr-FR" sz="900" i="1" dirty="0">
                <a:solidFill>
                  <a:srgbClr val="000000"/>
                </a:solidFill>
                <a:latin typeface="Calibri" pitchFamily="34" charset="0"/>
              </a:rPr>
              <a:t>Oui</a:t>
            </a:r>
          </a:p>
        </p:txBody>
      </p:sp>
      <p:sp>
        <p:nvSpPr>
          <p:cNvPr id="50" name="Rectangle 49">
            <a:extLst>
              <a:ext uri="{FF2B5EF4-FFF2-40B4-BE49-F238E27FC236}">
                <a16:creationId xmlns:a16="http://schemas.microsoft.com/office/drawing/2014/main" id="{CAFA0C66-2AB5-4868-AC9E-0F0A70246399}"/>
              </a:ext>
            </a:extLst>
          </p:cNvPr>
          <p:cNvSpPr/>
          <p:nvPr/>
        </p:nvSpPr>
        <p:spPr bwMode="auto">
          <a:xfrm>
            <a:off x="7056277" y="2625701"/>
            <a:ext cx="1833846" cy="446498"/>
          </a:xfrm>
          <a:prstGeom prst="rect">
            <a:avLst/>
          </a:prstGeom>
          <a:solidFill>
            <a:srgbClr val="6E6E87">
              <a:lumMod val="75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solidFill>
                <a:effectLst/>
                <a:uLnTx/>
                <a:uFillTx/>
                <a:latin typeface="Calibri" pitchFamily="34" charset="0"/>
              </a:rPr>
              <a:t>Un PIA est nécessaire</a:t>
            </a:r>
          </a:p>
        </p:txBody>
      </p:sp>
      <p:sp>
        <p:nvSpPr>
          <p:cNvPr id="51" name="ZoneTexte 50">
            <a:extLst>
              <a:ext uri="{FF2B5EF4-FFF2-40B4-BE49-F238E27FC236}">
                <a16:creationId xmlns:a16="http://schemas.microsoft.com/office/drawing/2014/main" id="{6D4D2EB7-305B-4EE4-A479-C18BCEA139E1}"/>
              </a:ext>
            </a:extLst>
          </p:cNvPr>
          <p:cNvSpPr txBox="1"/>
          <p:nvPr/>
        </p:nvSpPr>
        <p:spPr>
          <a:xfrm>
            <a:off x="1699766" y="5329474"/>
            <a:ext cx="914400" cy="216024"/>
          </a:xfrm>
          <a:prstGeom prst="rect">
            <a:avLst/>
          </a:prstGeom>
          <a:noFill/>
        </p:spPr>
        <p:txBody>
          <a:bodyPr wrap="none" rtlCol="0">
            <a:noAutofit/>
          </a:bodyPr>
          <a:lstStyle/>
          <a:p>
            <a:r>
              <a:rPr lang="fr-FR" sz="900" i="1" dirty="0">
                <a:solidFill>
                  <a:srgbClr val="000000"/>
                </a:solidFill>
                <a:latin typeface="Calibri" pitchFamily="34" charset="0"/>
              </a:rPr>
              <a:t>Oui</a:t>
            </a:r>
          </a:p>
        </p:txBody>
      </p:sp>
      <p:cxnSp>
        <p:nvCxnSpPr>
          <p:cNvPr id="52" name="Connecteur en angle 48">
            <a:extLst>
              <a:ext uri="{FF2B5EF4-FFF2-40B4-BE49-F238E27FC236}">
                <a16:creationId xmlns:a16="http://schemas.microsoft.com/office/drawing/2014/main" id="{3C10894F-A80D-4E34-B313-D7D62BCB5CC2}"/>
              </a:ext>
            </a:extLst>
          </p:cNvPr>
          <p:cNvCxnSpPr>
            <a:cxnSpLocks/>
            <a:stCxn id="38" idx="2"/>
            <a:endCxn id="53" idx="0"/>
          </p:cNvCxnSpPr>
          <p:nvPr/>
        </p:nvCxnSpPr>
        <p:spPr bwMode="auto">
          <a:xfrm rot="5400000">
            <a:off x="4908350" y="4156168"/>
            <a:ext cx="1146371" cy="287"/>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20FBA7BB-D99F-4C49-B51C-E66EA0D98A6F}"/>
              </a:ext>
            </a:extLst>
          </p:cNvPr>
          <p:cNvSpPr/>
          <p:nvPr/>
        </p:nvSpPr>
        <p:spPr bwMode="auto">
          <a:xfrm>
            <a:off x="4653299" y="4729497"/>
            <a:ext cx="1656184" cy="523401"/>
          </a:xfrm>
          <a:prstGeom prst="rect">
            <a:avLst/>
          </a:prstGeom>
          <a:solidFill>
            <a:srgbClr val="6E6E87">
              <a:lumMod val="60000"/>
              <a:lumOff val="4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Le traitement remplit-il au maximum 1 critère ?</a:t>
            </a:r>
          </a:p>
        </p:txBody>
      </p:sp>
      <p:sp>
        <p:nvSpPr>
          <p:cNvPr id="54" name="ZoneTexte 53">
            <a:extLst>
              <a:ext uri="{FF2B5EF4-FFF2-40B4-BE49-F238E27FC236}">
                <a16:creationId xmlns:a16="http://schemas.microsoft.com/office/drawing/2014/main" id="{7A634D5B-FE17-49F0-BD84-BD3FA182E158}"/>
              </a:ext>
            </a:extLst>
          </p:cNvPr>
          <p:cNvSpPr txBox="1"/>
          <p:nvPr/>
        </p:nvSpPr>
        <p:spPr>
          <a:xfrm>
            <a:off x="5239652" y="5329474"/>
            <a:ext cx="914400" cy="216024"/>
          </a:xfrm>
          <a:prstGeom prst="rect">
            <a:avLst/>
          </a:prstGeom>
          <a:noFill/>
        </p:spPr>
        <p:txBody>
          <a:bodyPr wrap="none" rtlCol="0">
            <a:noAutofit/>
          </a:bodyPr>
          <a:lstStyle/>
          <a:p>
            <a:r>
              <a:rPr lang="fr-FR" sz="900" i="1" dirty="0">
                <a:solidFill>
                  <a:srgbClr val="000000"/>
                </a:solidFill>
                <a:latin typeface="Calibri" pitchFamily="34" charset="0"/>
              </a:rPr>
              <a:t>Non</a:t>
            </a:r>
          </a:p>
        </p:txBody>
      </p:sp>
      <p:cxnSp>
        <p:nvCxnSpPr>
          <p:cNvPr id="55" name="Connecteur en angle 48">
            <a:extLst>
              <a:ext uri="{FF2B5EF4-FFF2-40B4-BE49-F238E27FC236}">
                <a16:creationId xmlns:a16="http://schemas.microsoft.com/office/drawing/2014/main" id="{EAE266FC-C357-4A2A-BB2B-38713B747A3C}"/>
              </a:ext>
            </a:extLst>
          </p:cNvPr>
          <p:cNvCxnSpPr>
            <a:cxnSpLocks/>
            <a:stCxn id="53" idx="2"/>
            <a:endCxn id="34" idx="1"/>
          </p:cNvCxnSpPr>
          <p:nvPr/>
        </p:nvCxnSpPr>
        <p:spPr bwMode="auto">
          <a:xfrm rot="16200000" flipH="1">
            <a:off x="6006549" y="4727739"/>
            <a:ext cx="524568" cy="1574885"/>
          </a:xfrm>
          <a:prstGeom prst="bentConnector2">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Connecteur en angle 48">
            <a:extLst>
              <a:ext uri="{FF2B5EF4-FFF2-40B4-BE49-F238E27FC236}">
                <a16:creationId xmlns:a16="http://schemas.microsoft.com/office/drawing/2014/main" id="{062B475B-E825-409C-86FE-63C1127C30A4}"/>
              </a:ext>
            </a:extLst>
          </p:cNvPr>
          <p:cNvCxnSpPr>
            <a:cxnSpLocks/>
            <a:stCxn id="53" idx="3"/>
            <a:endCxn id="58" idx="1"/>
          </p:cNvCxnSpPr>
          <p:nvPr/>
        </p:nvCxnSpPr>
        <p:spPr bwMode="auto">
          <a:xfrm flipV="1">
            <a:off x="6309483" y="4987743"/>
            <a:ext cx="751270" cy="3455"/>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7" name="ZoneTexte 56">
            <a:extLst>
              <a:ext uri="{FF2B5EF4-FFF2-40B4-BE49-F238E27FC236}">
                <a16:creationId xmlns:a16="http://schemas.microsoft.com/office/drawing/2014/main" id="{DF9DD49A-6B17-42F0-BFAC-1438448C294F}"/>
              </a:ext>
            </a:extLst>
          </p:cNvPr>
          <p:cNvSpPr txBox="1"/>
          <p:nvPr/>
        </p:nvSpPr>
        <p:spPr>
          <a:xfrm>
            <a:off x="6399968" y="4738253"/>
            <a:ext cx="914400" cy="216024"/>
          </a:xfrm>
          <a:prstGeom prst="rect">
            <a:avLst/>
          </a:prstGeom>
          <a:noFill/>
        </p:spPr>
        <p:txBody>
          <a:bodyPr wrap="none" rtlCol="0">
            <a:noAutofit/>
          </a:bodyPr>
          <a:lstStyle/>
          <a:p>
            <a:r>
              <a:rPr lang="fr-FR" sz="900" i="1" dirty="0">
                <a:solidFill>
                  <a:srgbClr val="000000"/>
                </a:solidFill>
                <a:latin typeface="Calibri" pitchFamily="34" charset="0"/>
              </a:rPr>
              <a:t>Oui</a:t>
            </a:r>
          </a:p>
        </p:txBody>
      </p:sp>
      <p:sp>
        <p:nvSpPr>
          <p:cNvPr id="58" name="Rectangle 57">
            <a:extLst>
              <a:ext uri="{FF2B5EF4-FFF2-40B4-BE49-F238E27FC236}">
                <a16:creationId xmlns:a16="http://schemas.microsoft.com/office/drawing/2014/main" id="{4C65FCF9-EF59-4887-B503-D1BF1835C662}"/>
              </a:ext>
            </a:extLst>
          </p:cNvPr>
          <p:cNvSpPr/>
          <p:nvPr/>
        </p:nvSpPr>
        <p:spPr bwMode="auto">
          <a:xfrm>
            <a:off x="7060753" y="4722585"/>
            <a:ext cx="1829715" cy="530316"/>
          </a:xfrm>
          <a:prstGeom prst="rect">
            <a:avLst/>
          </a:prstGeom>
          <a:solidFill>
            <a:srgbClr val="6E6E87">
              <a:lumMod val="75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0" i="0" u="none" strike="noStrike" kern="0" cap="none" spc="0" normalizeH="0" baseline="0" noProof="0" dirty="0">
                <a:ln>
                  <a:noFill/>
                </a:ln>
                <a:solidFill>
                  <a:srgbClr val="FFFFFF"/>
                </a:solidFill>
                <a:effectLst/>
                <a:uLnTx/>
                <a:uFillTx/>
                <a:latin typeface="Calibri" pitchFamily="34" charset="0"/>
              </a:rPr>
              <a:t>Consulter le bureau DPO</a:t>
            </a:r>
          </a:p>
        </p:txBody>
      </p:sp>
      <p:sp>
        <p:nvSpPr>
          <p:cNvPr id="65" name="ZoneTexte 64">
            <a:extLst>
              <a:ext uri="{FF2B5EF4-FFF2-40B4-BE49-F238E27FC236}">
                <a16:creationId xmlns:a16="http://schemas.microsoft.com/office/drawing/2014/main" id="{7B4EE29B-4EE3-449F-B1DF-1DAFFE54F0F5}"/>
              </a:ext>
            </a:extLst>
          </p:cNvPr>
          <p:cNvSpPr txBox="1"/>
          <p:nvPr/>
        </p:nvSpPr>
        <p:spPr>
          <a:xfrm>
            <a:off x="4416092" y="5584434"/>
            <a:ext cx="914400" cy="216024"/>
          </a:xfrm>
          <a:prstGeom prst="rect">
            <a:avLst/>
          </a:prstGeom>
          <a:noFill/>
        </p:spPr>
        <p:txBody>
          <a:bodyPr wrap="none" rtlCol="0">
            <a:noAutofit/>
          </a:bodyPr>
          <a:lstStyle/>
          <a:p>
            <a:r>
              <a:rPr lang="fr-FR" sz="900" i="1" dirty="0">
                <a:solidFill>
                  <a:srgbClr val="000000"/>
                </a:solidFill>
                <a:latin typeface="Calibri" pitchFamily="34" charset="0"/>
              </a:rPr>
              <a:t>Oui</a:t>
            </a:r>
          </a:p>
        </p:txBody>
      </p:sp>
      <p:sp>
        <p:nvSpPr>
          <p:cNvPr id="66" name="Rectangle 65">
            <a:extLst>
              <a:ext uri="{FF2B5EF4-FFF2-40B4-BE49-F238E27FC236}">
                <a16:creationId xmlns:a16="http://schemas.microsoft.com/office/drawing/2014/main" id="{D72474FD-6F45-42BD-8F4C-594A88ADEDE3}"/>
              </a:ext>
            </a:extLst>
          </p:cNvPr>
          <p:cNvSpPr/>
          <p:nvPr/>
        </p:nvSpPr>
        <p:spPr bwMode="auto">
          <a:xfrm>
            <a:off x="168341" y="2349883"/>
            <a:ext cx="947796" cy="998149"/>
          </a:xfrm>
          <a:prstGeom prst="rect">
            <a:avLst/>
          </a:prstGeom>
          <a:solidFill>
            <a:srgbClr val="FFC000"/>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chemeClr val="bg1"/>
                </a:solidFill>
                <a:effectLst/>
                <a:uLnTx/>
                <a:uFillTx/>
                <a:latin typeface="Calibri" pitchFamily="34" charset="0"/>
              </a:rPr>
              <a:t>Nouveau</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chemeClr val="bg1"/>
                </a:solidFill>
                <a:effectLst/>
                <a:uLnTx/>
                <a:uFillTx/>
                <a:latin typeface="Calibri" pitchFamily="34" charset="0"/>
              </a:rPr>
              <a:t>projet</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200" b="0" i="0" u="none" strike="noStrike" kern="0" cap="none" spc="0" normalizeH="0" baseline="0" noProof="0" dirty="0">
              <a:ln>
                <a:noFill/>
              </a:ln>
              <a:solidFill>
                <a:schemeClr val="bg1"/>
              </a:solidFill>
              <a:effectLst/>
              <a:uLnTx/>
              <a:uFillTx/>
              <a:latin typeface="Calibri" pitchFamily="34" charset="0"/>
              <a:ea typeface="ＭＳ Ｐゴシック" charset="0"/>
              <a:cs typeface="Arial"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chemeClr val="bg1"/>
                </a:solidFill>
                <a:effectLst/>
                <a:uLnTx/>
                <a:uFillTx/>
                <a:latin typeface="Calibri" pitchFamily="34" charset="0"/>
              </a:rPr>
              <a:t>(après le 25/05/18)</a:t>
            </a:r>
          </a:p>
        </p:txBody>
      </p:sp>
      <p:sp>
        <p:nvSpPr>
          <p:cNvPr id="67" name="Rectangle 66">
            <a:extLst>
              <a:ext uri="{FF2B5EF4-FFF2-40B4-BE49-F238E27FC236}">
                <a16:creationId xmlns:a16="http://schemas.microsoft.com/office/drawing/2014/main" id="{67E8F23B-D0CB-4F18-94EB-16D9EF55B3B0}"/>
              </a:ext>
            </a:extLst>
          </p:cNvPr>
          <p:cNvSpPr/>
          <p:nvPr/>
        </p:nvSpPr>
        <p:spPr bwMode="auto">
          <a:xfrm>
            <a:off x="166974" y="4176303"/>
            <a:ext cx="949163" cy="998147"/>
          </a:xfrm>
          <a:prstGeom prst="rect">
            <a:avLst/>
          </a:prstGeom>
          <a:solidFill>
            <a:srgbClr val="3B6F93"/>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200" b="0" i="0" u="none" strike="noStrike" kern="0" cap="none" spc="0" normalizeH="0" baseline="0" noProof="0" dirty="0">
                <a:ln>
                  <a:noFill/>
                </a:ln>
                <a:solidFill>
                  <a:schemeClr val="bg1"/>
                </a:solidFill>
                <a:effectLst/>
                <a:uLnTx/>
                <a:uFillTx/>
                <a:latin typeface="Calibri" pitchFamily="34" charset="0"/>
              </a:rPr>
              <a:t>Projets historiques</a:t>
            </a:r>
          </a:p>
        </p:txBody>
      </p:sp>
      <p:cxnSp>
        <p:nvCxnSpPr>
          <p:cNvPr id="68" name="Connecteur en angle 48">
            <a:extLst>
              <a:ext uri="{FF2B5EF4-FFF2-40B4-BE49-F238E27FC236}">
                <a16:creationId xmlns:a16="http://schemas.microsoft.com/office/drawing/2014/main" id="{2733C58F-F555-4CDE-BDAB-076FBA8DDA70}"/>
              </a:ext>
            </a:extLst>
          </p:cNvPr>
          <p:cNvCxnSpPr>
            <a:cxnSpLocks/>
            <a:stCxn id="66" idx="3"/>
            <a:endCxn id="72" idx="1"/>
          </p:cNvCxnSpPr>
          <p:nvPr/>
        </p:nvCxnSpPr>
        <p:spPr bwMode="auto">
          <a:xfrm flipV="1">
            <a:off x="1116137" y="2846027"/>
            <a:ext cx="3537163" cy="2931"/>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Connecteur en angle 48">
            <a:extLst>
              <a:ext uri="{FF2B5EF4-FFF2-40B4-BE49-F238E27FC236}">
                <a16:creationId xmlns:a16="http://schemas.microsoft.com/office/drawing/2014/main" id="{E26CB16F-F6CE-4D63-92CD-F81D70E5419F}"/>
              </a:ext>
            </a:extLst>
          </p:cNvPr>
          <p:cNvCxnSpPr>
            <a:cxnSpLocks/>
            <a:stCxn id="67" idx="3"/>
          </p:cNvCxnSpPr>
          <p:nvPr/>
        </p:nvCxnSpPr>
        <p:spPr bwMode="auto">
          <a:xfrm>
            <a:off x="1116137" y="4675377"/>
            <a:ext cx="301469" cy="0"/>
          </a:xfrm>
          <a:prstGeom prst="bentConnector3">
            <a:avLst>
              <a:gd name="adj1" fmla="val 50000"/>
            </a:avLst>
          </a:prstGeom>
          <a:solidFill>
            <a:srgbClr val="6E6E87"/>
          </a:solidFill>
          <a:ln w="9525" cap="flat" cmpd="sng" algn="ctr">
            <a:solidFill>
              <a:srgbClr val="6E6E8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0" name="Rectangle 69">
            <a:extLst>
              <a:ext uri="{FF2B5EF4-FFF2-40B4-BE49-F238E27FC236}">
                <a16:creationId xmlns:a16="http://schemas.microsoft.com/office/drawing/2014/main" id="{3C8D0FB3-17EA-4D78-AE3E-3FCD42207BA5}"/>
              </a:ext>
            </a:extLst>
          </p:cNvPr>
          <p:cNvSpPr/>
          <p:nvPr/>
        </p:nvSpPr>
        <p:spPr bwMode="auto">
          <a:xfrm>
            <a:off x="7942088" y="3353846"/>
            <a:ext cx="921719" cy="446498"/>
          </a:xfrm>
          <a:prstGeom prst="rect">
            <a:avLst/>
          </a:prstGeom>
          <a:solidFill>
            <a:srgbClr val="B59AB0">
              <a:lumMod val="75000"/>
            </a:srgbClr>
          </a:solidFill>
          <a:ln w="28575" cap="flat" cmpd="sng" algn="ctr">
            <a:solidFill>
              <a:srgbClr val="000000"/>
            </a:solidFill>
            <a:prstDash val="sysDot"/>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solidFill>
                <a:effectLst/>
                <a:uLnTx/>
                <a:uFillTx/>
                <a:latin typeface="Calibri" pitchFamily="34" charset="0"/>
              </a:rPr>
              <a:t>Niveau de sécurité DP0 </a:t>
            </a:r>
            <a:r>
              <a:rPr kumimoji="0" lang="en-US" sz="1100" b="0" i="0" u="none" strike="noStrike" kern="0" cap="none" spc="0" normalizeH="0" baseline="0" noProof="0" dirty="0">
                <a:ln>
                  <a:noFill/>
                </a:ln>
                <a:solidFill>
                  <a:srgbClr val="FFFFFF"/>
                </a:solidFill>
                <a:effectLst/>
                <a:uLnTx/>
                <a:uFillTx/>
                <a:latin typeface="Calibri" pitchFamily="34" charset="0"/>
                <a:sym typeface="Wingdings" panose="05000000000000000000" pitchFamily="2" charset="2"/>
              </a:rPr>
              <a:t></a:t>
            </a:r>
            <a:r>
              <a:rPr kumimoji="0" lang="fr-FR" sz="1100" b="0" i="0" u="none" strike="noStrike" kern="0" cap="none" spc="0" normalizeH="0" baseline="0" noProof="0" dirty="0">
                <a:ln>
                  <a:noFill/>
                </a:ln>
                <a:solidFill>
                  <a:srgbClr val="FFFFFF"/>
                </a:solidFill>
                <a:effectLst/>
                <a:uLnTx/>
                <a:uFillTx/>
                <a:latin typeface="Calibri" pitchFamily="34" charset="0"/>
                <a:sym typeface="Wingdings" panose="05000000000000000000" pitchFamily="2" charset="2"/>
              </a:rPr>
              <a:t> DP3</a:t>
            </a:r>
            <a:endParaRPr kumimoji="0" lang="fr-FR" sz="1100" b="0" i="0" u="none" strike="noStrike" kern="0" cap="none" spc="0" normalizeH="0" baseline="0" noProof="0" dirty="0">
              <a:ln>
                <a:noFill/>
              </a:ln>
              <a:solidFill>
                <a:srgbClr val="FFFFFF"/>
              </a:solidFill>
              <a:effectLst/>
              <a:uLnTx/>
              <a:uFillTx/>
              <a:latin typeface="Calibri" pitchFamily="34" charset="0"/>
              <a:ea typeface="ＭＳ Ｐゴシック" charset="0"/>
              <a:cs typeface="Arial" charset="0"/>
            </a:endParaRPr>
          </a:p>
        </p:txBody>
      </p:sp>
      <p:cxnSp>
        <p:nvCxnSpPr>
          <p:cNvPr id="71" name="Connecteur en angle 48">
            <a:extLst>
              <a:ext uri="{FF2B5EF4-FFF2-40B4-BE49-F238E27FC236}">
                <a16:creationId xmlns:a16="http://schemas.microsoft.com/office/drawing/2014/main" id="{BC81A99B-FBC9-45CF-8D21-8D31437C4EBA}"/>
              </a:ext>
            </a:extLst>
          </p:cNvPr>
          <p:cNvCxnSpPr>
            <a:cxnSpLocks/>
            <a:endCxn id="70" idx="1"/>
          </p:cNvCxnSpPr>
          <p:nvPr/>
        </p:nvCxnSpPr>
        <p:spPr bwMode="auto">
          <a:xfrm rot="16200000" flipH="1">
            <a:off x="7451496" y="3086503"/>
            <a:ext cx="504896" cy="476288"/>
          </a:xfrm>
          <a:prstGeom prst="bentConnector2">
            <a:avLst/>
          </a:prstGeom>
          <a:solidFill>
            <a:srgbClr val="6E6E87"/>
          </a:solidFill>
          <a:ln w="9525" cap="flat" cmpd="sng" algn="ctr">
            <a:solidFill>
              <a:srgbClr val="C00000"/>
            </a:solidFill>
            <a:prstDash val="dash"/>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2" name="Rectangle 71">
            <a:extLst>
              <a:ext uri="{FF2B5EF4-FFF2-40B4-BE49-F238E27FC236}">
                <a16:creationId xmlns:a16="http://schemas.microsoft.com/office/drawing/2014/main" id="{772AF9EB-B2CC-42EE-BF35-25E56CCD83B1}"/>
              </a:ext>
            </a:extLst>
          </p:cNvPr>
          <p:cNvSpPr/>
          <p:nvPr/>
        </p:nvSpPr>
        <p:spPr bwMode="auto">
          <a:xfrm>
            <a:off x="4653300" y="2615328"/>
            <a:ext cx="1656184" cy="461397"/>
          </a:xfrm>
          <a:prstGeom prst="rect">
            <a:avLst/>
          </a:prstGeom>
          <a:solidFill>
            <a:srgbClr val="6E6E87">
              <a:lumMod val="40000"/>
              <a:lumOff val="60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Calibri" pitchFamily="34" charset="0"/>
              </a:rPr>
              <a:t>Application des principes Privacy by Design</a:t>
            </a:r>
          </a:p>
        </p:txBody>
      </p:sp>
      <p:sp>
        <p:nvSpPr>
          <p:cNvPr id="74" name="Espace réservé du contenu 2">
            <a:extLst>
              <a:ext uri="{FF2B5EF4-FFF2-40B4-BE49-F238E27FC236}">
                <a16:creationId xmlns:a16="http://schemas.microsoft.com/office/drawing/2014/main" id="{AD79CB74-7BD9-4B5C-BC5B-8A4F1AC205A2}"/>
              </a:ext>
            </a:extLst>
          </p:cNvPr>
          <p:cNvSpPr txBox="1">
            <a:spLocks/>
          </p:cNvSpPr>
          <p:nvPr/>
        </p:nvSpPr>
        <p:spPr bwMode="gray">
          <a:xfrm>
            <a:off x="179513" y="1045237"/>
            <a:ext cx="8710608" cy="552472"/>
          </a:xfrm>
          <a:prstGeom prst="rect">
            <a:avLst/>
          </a:prstGeom>
          <a:solidFill>
            <a:srgbClr val="31BAFD"/>
          </a:solidFill>
          <a:ln w="9525">
            <a:noFill/>
            <a:miter lim="800000"/>
            <a:headEnd/>
            <a:tailEnd/>
          </a:ln>
        </p:spPr>
        <p:txBody>
          <a:bodyPr vert="horz" wrap="square" lIns="0" tIns="0" rIns="0" bIns="0" numCol="1" anchor="ctr" anchorCtr="0" compatLnSpc="1">
            <a:prstTxWarp prst="textNoShape">
              <a:avLst/>
            </a:prstTxWarp>
          </a:bodyPr>
          <a:lst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a:lstStyle>
          <a:p>
            <a:pPr marL="185738" marR="0" lvl="0" indent="0" algn="l" defTabSz="914400" rtl="0" eaLnBrk="0" fontAlgn="base" latinLnBrk="0" hangingPunct="0">
              <a:lnSpc>
                <a:spcPct val="100000"/>
              </a:lnSpc>
              <a:spcBef>
                <a:spcPct val="0"/>
              </a:spcBef>
              <a:spcAft>
                <a:spcPct val="0"/>
              </a:spcAft>
              <a:buClrTx/>
              <a:buSzTx/>
              <a:buFont typeface="Wingdings" pitchFamily="2" charset="2"/>
              <a:buNone/>
              <a:tabLst/>
              <a:defRPr/>
            </a:pPr>
            <a:r>
              <a:rPr kumimoji="0" lang="fr-FR" altLang="fr-FR" sz="1400" b="0" i="0" u="none" strike="noStrike" kern="0" cap="none" spc="0" normalizeH="0" baseline="0" noProof="0" dirty="0">
                <a:ln>
                  <a:noFill/>
                </a:ln>
                <a:solidFill>
                  <a:schemeClr val="bg1"/>
                </a:solidFill>
                <a:effectLst/>
                <a:uLnTx/>
                <a:uFillTx/>
                <a:latin typeface="Arial"/>
              </a:rPr>
              <a:t>Vous trouverez</a:t>
            </a:r>
            <a:r>
              <a:rPr lang="fr-FR"/>
              <a:t> </a:t>
            </a:r>
            <a:r>
              <a:rPr kumimoji="0" lang="fr-FR" altLang="fr-FR" sz="1400" b="0" i="0" u="none" strike="noStrike" kern="0" cap="none" spc="0" normalizeH="0" baseline="0" noProof="0" dirty="0">
                <a:ln>
                  <a:noFill/>
                </a:ln>
                <a:solidFill>
                  <a:schemeClr val="bg1"/>
                </a:solidFill>
                <a:effectLst/>
                <a:uLnTx/>
                <a:uFillTx/>
                <a:latin typeface="Arial"/>
              </a:rPr>
              <a:t>ci-dessous le processus permettant de définir si un traitement existant nécessite un PIA</a:t>
            </a:r>
          </a:p>
          <a:p>
            <a:pPr marL="185738" lvl="0" indent="0">
              <a:spcBef>
                <a:spcPct val="0"/>
              </a:spcBef>
              <a:buClrTx/>
              <a:buNone/>
            </a:pPr>
            <a:r>
              <a:rPr lang="fr-FR" altLang="fr-FR" kern="0" dirty="0">
                <a:solidFill>
                  <a:schemeClr val="bg1"/>
                </a:solidFill>
              </a:rPr>
              <a:t>Le traitement nécessite-t-il un PIA ?</a:t>
            </a:r>
          </a:p>
        </p:txBody>
      </p:sp>
      <p:cxnSp>
        <p:nvCxnSpPr>
          <p:cNvPr id="75" name="Connecteur en angle 48">
            <a:extLst>
              <a:ext uri="{FF2B5EF4-FFF2-40B4-BE49-F238E27FC236}">
                <a16:creationId xmlns:a16="http://schemas.microsoft.com/office/drawing/2014/main" id="{2AD3270A-F409-4134-8F50-A09FD8356A65}"/>
              </a:ext>
            </a:extLst>
          </p:cNvPr>
          <p:cNvCxnSpPr>
            <a:cxnSpLocks/>
            <a:endCxn id="76" idx="1"/>
          </p:cNvCxnSpPr>
          <p:nvPr/>
        </p:nvCxnSpPr>
        <p:spPr bwMode="auto">
          <a:xfrm rot="16200000" flipH="1">
            <a:off x="7072651" y="3293721"/>
            <a:ext cx="1090958" cy="647916"/>
          </a:xfrm>
          <a:prstGeom prst="bentConnector2">
            <a:avLst/>
          </a:prstGeom>
          <a:solidFill>
            <a:srgbClr val="6E6E87"/>
          </a:solidFill>
          <a:ln w="9525"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a:extLst>
              <a:ext uri="{FF2B5EF4-FFF2-40B4-BE49-F238E27FC236}">
                <a16:creationId xmlns:a16="http://schemas.microsoft.com/office/drawing/2014/main" id="{1F755AC5-4AE4-4EFF-8877-721C23E2CC80}"/>
              </a:ext>
            </a:extLst>
          </p:cNvPr>
          <p:cNvSpPr/>
          <p:nvPr/>
        </p:nvSpPr>
        <p:spPr bwMode="auto">
          <a:xfrm>
            <a:off x="7942088" y="3939909"/>
            <a:ext cx="921719" cy="446498"/>
          </a:xfrm>
          <a:prstGeom prst="rect">
            <a:avLst/>
          </a:prstGeom>
          <a:solidFill>
            <a:srgbClr val="6E6E87">
              <a:lumMod val="75000"/>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solidFill>
                <a:effectLst/>
                <a:uLnTx/>
                <a:uFillTx/>
                <a:latin typeface="Calibri" pitchFamily="34" charset="0"/>
              </a:rPr>
              <a:t>Priorisation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FFFFFF"/>
                </a:solidFill>
                <a:effectLst/>
                <a:uLnTx/>
                <a:uFillTx/>
                <a:latin typeface="Calibri" pitchFamily="34" charset="0"/>
              </a:rPr>
              <a:t>du PIA</a:t>
            </a:r>
          </a:p>
        </p:txBody>
      </p:sp>
      <p:cxnSp>
        <p:nvCxnSpPr>
          <p:cNvPr id="3" name="Connecteur droit avec flèche 2">
            <a:extLst>
              <a:ext uri="{FF2B5EF4-FFF2-40B4-BE49-F238E27FC236}">
                <a16:creationId xmlns:a16="http://schemas.microsoft.com/office/drawing/2014/main" id="{ACDDD30F-3DF4-455E-84A8-75095E49BCEE}"/>
              </a:ext>
            </a:extLst>
          </p:cNvPr>
          <p:cNvCxnSpPr>
            <a:stCxn id="72" idx="2"/>
            <a:endCxn id="38" idx="0"/>
          </p:cNvCxnSpPr>
          <p:nvPr/>
        </p:nvCxnSpPr>
        <p:spPr>
          <a:xfrm>
            <a:off x="5481392" y="3076725"/>
            <a:ext cx="286" cy="145066"/>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37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CDCA66BE-EC60-48E4-8D13-30B777925CEE}"/>
              </a:ext>
            </a:extLst>
          </p:cNvPr>
          <p:cNvSpPr/>
          <p:nvPr/>
        </p:nvSpPr>
        <p:spPr>
          <a:xfrm>
            <a:off x="-1" y="930690"/>
            <a:ext cx="9144001" cy="1045947"/>
          </a:xfrm>
          <a:prstGeom prst="rect">
            <a:avLst/>
          </a:prstGeom>
          <a:solidFill>
            <a:srgbClr val="17AB93"/>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101" name="ZoneTexte 100">
            <a:extLst>
              <a:ext uri="{FF2B5EF4-FFF2-40B4-BE49-F238E27FC236}">
                <a16:creationId xmlns:a16="http://schemas.microsoft.com/office/drawing/2014/main" id="{2FC11AB3-FF33-4B89-959D-433A4805CEB1}"/>
              </a:ext>
            </a:extLst>
          </p:cNvPr>
          <p:cNvSpPr txBox="1"/>
          <p:nvPr/>
        </p:nvSpPr>
        <p:spPr>
          <a:xfrm rot="10800000">
            <a:off x="-1224626" y="814835"/>
            <a:ext cx="1871330" cy="923330"/>
          </a:xfrm>
          <a:prstGeom prst="rect">
            <a:avLst/>
          </a:prstGeom>
          <a:noFill/>
        </p:spPr>
        <p:txBody>
          <a:bodyPr wrap="square" rtlCol="0">
            <a:spAutoFit/>
          </a:bodyPr>
          <a:lstStyle/>
          <a:p>
            <a:r>
              <a:rPr lang="fr-FR" sz="5400" dirty="0">
                <a:solidFill>
                  <a:schemeClr val="bg1"/>
                </a:solidFill>
              </a:rPr>
              <a:t> »</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4"/>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sp>
        <p:nvSpPr>
          <p:cNvPr id="104" name="ZoneTexte 103">
            <a:extLst>
              <a:ext uri="{FF2B5EF4-FFF2-40B4-BE49-F238E27FC236}">
                <a16:creationId xmlns:a16="http://schemas.microsoft.com/office/drawing/2014/main" id="{C5B96BA8-A485-4B99-8683-29EBA4D730D3}"/>
              </a:ext>
            </a:extLst>
          </p:cNvPr>
          <p:cNvSpPr txBox="1"/>
          <p:nvPr/>
        </p:nvSpPr>
        <p:spPr>
          <a:xfrm>
            <a:off x="8178524" y="1136563"/>
            <a:ext cx="1226087" cy="923330"/>
          </a:xfrm>
          <a:prstGeom prst="rect">
            <a:avLst/>
          </a:prstGeom>
          <a:noFill/>
        </p:spPr>
        <p:txBody>
          <a:bodyPr wrap="square" rtlCol="0">
            <a:spAutoFit/>
          </a:bodyPr>
          <a:lstStyle/>
          <a:p>
            <a:r>
              <a:rPr lang="fr-FR" sz="5400" dirty="0">
                <a:solidFill>
                  <a:schemeClr val="bg1"/>
                </a:solidFill>
              </a:rPr>
              <a:t> »</a:t>
            </a:r>
          </a:p>
        </p:txBody>
      </p:sp>
      <p:sp>
        <p:nvSpPr>
          <p:cNvPr id="105" name="Rectangle 104">
            <a:extLst>
              <a:ext uri="{FF2B5EF4-FFF2-40B4-BE49-F238E27FC236}">
                <a16:creationId xmlns:a16="http://schemas.microsoft.com/office/drawing/2014/main" id="{841D91A9-3BF3-4D55-B161-BD64AF154454}"/>
              </a:ext>
            </a:extLst>
          </p:cNvPr>
          <p:cNvSpPr/>
          <p:nvPr/>
        </p:nvSpPr>
        <p:spPr>
          <a:xfrm>
            <a:off x="279674" y="908720"/>
            <a:ext cx="8343103" cy="1077218"/>
          </a:xfrm>
          <a:prstGeom prst="rect">
            <a:avLst/>
          </a:prstGeom>
        </p:spPr>
        <p:txBody>
          <a:bodyPr wrap="square">
            <a:spAutoFit/>
          </a:bodyPr>
          <a:lstStyle/>
          <a:p>
            <a:pPr algn="ctr">
              <a:spcBef>
                <a:spcPts val="600"/>
              </a:spcBef>
              <a:spcAft>
                <a:spcPts val="1200"/>
              </a:spcAft>
              <a:buClr>
                <a:srgbClr val="6E6E87"/>
              </a:buClr>
            </a:pPr>
            <a:r>
              <a:rPr lang="fr-FR" sz="1600" b="1" i="1" dirty="0">
                <a:solidFill>
                  <a:schemeClr val="bg1"/>
                </a:solidFill>
                <a:latin typeface="Calibri" panose="020F0502020204030204" pitchFamily="34" charset="0"/>
              </a:rPr>
              <a:t>Le Responsable de traitement prend les mesures techniques et organisationnelles appropriées pour garantir un niveau de sécurité adapté au risque, en tenant compte des finalités du traitement ainsi que des risques et de leur gravité pour les droits et les libertés des personnes physiques.</a:t>
            </a:r>
          </a:p>
        </p:txBody>
      </p:sp>
      <p:sp>
        <p:nvSpPr>
          <p:cNvPr id="13" name="Rectangle 12">
            <a:extLst>
              <a:ext uri="{FF2B5EF4-FFF2-40B4-BE49-F238E27FC236}">
                <a16:creationId xmlns:a16="http://schemas.microsoft.com/office/drawing/2014/main" id="{E6EE4576-AD4C-4ACE-811A-104FA84B8317}"/>
              </a:ext>
            </a:extLst>
          </p:cNvPr>
          <p:cNvSpPr/>
          <p:nvPr/>
        </p:nvSpPr>
        <p:spPr>
          <a:xfrm>
            <a:off x="8604448" y="1216592"/>
            <a:ext cx="564578" cy="253916"/>
          </a:xfrm>
          <a:prstGeom prst="rect">
            <a:avLst/>
          </a:prstGeom>
        </p:spPr>
        <p:txBody>
          <a:bodyPr wrap="none">
            <a:spAutoFit/>
          </a:bodyPr>
          <a:lstStyle/>
          <a:p>
            <a:r>
              <a:rPr lang="fr-FR" sz="1050" b="1" dirty="0">
                <a:solidFill>
                  <a:schemeClr val="bg1"/>
                </a:solidFill>
                <a:latin typeface="Calibri" panose="020F0502020204030204" pitchFamily="34" charset="0"/>
              </a:rPr>
              <a:t>Art. 32</a:t>
            </a:r>
            <a:endParaRPr lang="fr-FR" sz="1050" dirty="0">
              <a:solidFill>
                <a:schemeClr val="bg1"/>
              </a:solidFill>
            </a:endParaRPr>
          </a:p>
        </p:txBody>
      </p:sp>
      <p:pic>
        <p:nvPicPr>
          <p:cNvPr id="26" name="Image 25">
            <a:extLst>
              <a:ext uri="{FF2B5EF4-FFF2-40B4-BE49-F238E27FC236}">
                <a16:creationId xmlns:a16="http://schemas.microsoft.com/office/drawing/2014/main" id="{918FFBC6-5AB4-46E4-AAFB-196A8B09ACC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49327" y="980728"/>
            <a:ext cx="268123" cy="268123"/>
          </a:xfrm>
          <a:prstGeom prst="rect">
            <a:avLst/>
          </a:prstGeom>
        </p:spPr>
      </p:pic>
      <p:sp>
        <p:nvSpPr>
          <p:cNvPr id="35" name="ZoneTexte 34">
            <a:extLst>
              <a:ext uri="{FF2B5EF4-FFF2-40B4-BE49-F238E27FC236}">
                <a16:creationId xmlns:a16="http://schemas.microsoft.com/office/drawing/2014/main" id="{57B154E8-5801-4864-9E46-97EEAEDE7A31}"/>
              </a:ext>
            </a:extLst>
          </p:cNvPr>
          <p:cNvSpPr txBox="1"/>
          <p:nvPr/>
        </p:nvSpPr>
        <p:spPr>
          <a:xfrm>
            <a:off x="121648" y="2528900"/>
            <a:ext cx="2599798" cy="3380395"/>
          </a:xfrm>
          <a:prstGeom prst="rect">
            <a:avLst/>
          </a:prstGeom>
          <a:solidFill>
            <a:srgbClr val="FFFFFF">
              <a:lumMod val="95000"/>
            </a:srgbClr>
          </a:solidFill>
        </p:spPr>
        <p:txBody>
          <a:bodyPr wrap="square" rtlCol="0" anchor="ctr" anchorCtr="0">
            <a:normAutofit fontScale="92500" lnSpcReduction="10000"/>
          </a:bodyPr>
          <a:lstStyle/>
          <a:p>
            <a:pPr marL="342900" lvl="0" indent="-342900">
              <a:buFont typeface="Wingdings" panose="05000000000000000000" pitchFamily="2" charset="2"/>
              <a:buChar char="§"/>
            </a:pPr>
            <a:r>
              <a:rPr lang="fr-FR" sz="1300" b="1" kern="0" dirty="0">
                <a:solidFill>
                  <a:srgbClr val="080808"/>
                </a:solidFill>
              </a:rPr>
              <a:t>Les applications sensibles au niveau Groupe + RGPD </a:t>
            </a:r>
            <a:r>
              <a:rPr lang="fr-FR" sz="1300" kern="0" dirty="0">
                <a:solidFill>
                  <a:srgbClr val="080808"/>
                </a:solidFill>
              </a:rPr>
              <a:t>doivent appliquer les </a:t>
            </a:r>
            <a:r>
              <a:rPr lang="fr-FR" sz="1300" b="1" kern="0" dirty="0">
                <a:solidFill>
                  <a:srgbClr val="080808"/>
                </a:solidFill>
              </a:rPr>
              <a:t>18 critères Groupe + les critères DLP</a:t>
            </a:r>
          </a:p>
          <a:p>
            <a:pPr marL="342900" lvl="0" indent="-342900">
              <a:buFont typeface="Wingdings" panose="05000000000000000000" pitchFamily="2" charset="2"/>
              <a:buChar char="§"/>
            </a:pPr>
            <a:endParaRPr lang="fr-FR" sz="1300" kern="0" dirty="0">
              <a:solidFill>
                <a:srgbClr val="080808"/>
              </a:solidFill>
              <a:ea typeface="ＭＳ Ｐゴシック"/>
              <a:cs typeface="Arial" charset="0"/>
            </a:endParaRPr>
          </a:p>
          <a:p>
            <a:pPr marL="342900" lvl="0" indent="-342900">
              <a:buFont typeface="Wingdings" panose="05000000000000000000" pitchFamily="2" charset="2"/>
              <a:buChar char="§"/>
            </a:pPr>
            <a:r>
              <a:rPr lang="fr-FR" sz="1300" b="1" kern="0" dirty="0">
                <a:solidFill>
                  <a:srgbClr val="080808"/>
                </a:solidFill>
              </a:rPr>
              <a:t>Les applications non sensibles au niveau Groupe mais sensibles au niveau RGPD </a:t>
            </a:r>
            <a:r>
              <a:rPr lang="fr-FR" sz="1300" kern="0" dirty="0">
                <a:solidFill>
                  <a:srgbClr val="080808"/>
                </a:solidFill>
              </a:rPr>
              <a:t>doivent appliquer les </a:t>
            </a:r>
            <a:r>
              <a:rPr lang="fr-FR" sz="1300" b="1" kern="0" dirty="0">
                <a:solidFill>
                  <a:srgbClr val="080808"/>
                </a:solidFill>
              </a:rPr>
              <a:t>5 (+1) critères prioritaires de sécurité du Groupe</a:t>
            </a:r>
          </a:p>
          <a:p>
            <a:pPr marL="342900" lvl="0" indent="-342900">
              <a:buFont typeface="Wingdings" panose="05000000000000000000" pitchFamily="2" charset="2"/>
              <a:buChar char="§"/>
            </a:pPr>
            <a:endParaRPr lang="fr-FR" sz="1300" kern="0" dirty="0">
              <a:solidFill>
                <a:srgbClr val="080808"/>
              </a:solidFill>
              <a:ea typeface="ＭＳ Ｐゴシック"/>
              <a:cs typeface="Arial" charset="0"/>
            </a:endParaRPr>
          </a:p>
          <a:p>
            <a:pPr marL="342900" marR="0" lvl="0" indent="-342900" defTabSz="914400" eaLnBrk="1" fontAlgn="auto" latinLnBrk="0" hangingPunct="1">
              <a:buClrTx/>
              <a:buSzTx/>
              <a:buFont typeface="Wingdings" panose="05000000000000000000" pitchFamily="2" charset="2"/>
              <a:buChar char="§"/>
              <a:tabLst/>
              <a:defRPr/>
            </a:pPr>
            <a:r>
              <a:rPr kumimoji="0" lang="fr-FR" sz="1300" b="0" i="0" u="none" strike="noStrike" kern="0" cap="none" spc="0" normalizeH="0" baseline="0" noProof="0" dirty="0">
                <a:ln>
                  <a:noFill/>
                </a:ln>
                <a:solidFill>
                  <a:srgbClr val="080808"/>
                </a:solidFill>
                <a:effectLst/>
                <a:uLnTx/>
                <a:uFillTx/>
              </a:rPr>
              <a:t>Ces critères sont actuellement </a:t>
            </a:r>
            <a:r>
              <a:rPr kumimoji="0" lang="fr-FR" sz="1300" b="1" i="0" u="none" strike="noStrike" kern="0" cap="none" spc="0" normalizeH="0" baseline="0" noProof="0" dirty="0">
                <a:ln>
                  <a:noFill/>
                </a:ln>
                <a:solidFill>
                  <a:srgbClr val="080808"/>
                </a:solidFill>
                <a:effectLst/>
                <a:uLnTx/>
                <a:uFillTx/>
              </a:rPr>
              <a:t>mis en œuvre par les équipes locales ISS (BSC, ITEC, ITIM) </a:t>
            </a:r>
            <a:r>
              <a:rPr kumimoji="0" lang="fr-FR" sz="1300" b="0" i="0" u="none" strike="noStrike" kern="0" cap="none" spc="0" normalizeH="0" baseline="0" noProof="0" dirty="0">
                <a:ln>
                  <a:noFill/>
                </a:ln>
                <a:solidFill>
                  <a:srgbClr val="080808"/>
                </a:solidFill>
                <a:effectLst/>
                <a:uLnTx/>
                <a:uFillTx/>
              </a:rPr>
              <a:t>ou par l’éditeur pour les solutions SaaS</a:t>
            </a:r>
          </a:p>
        </p:txBody>
      </p:sp>
      <p:sp>
        <p:nvSpPr>
          <p:cNvPr id="37" name="ZoneTexte 36">
            <a:extLst>
              <a:ext uri="{FF2B5EF4-FFF2-40B4-BE49-F238E27FC236}">
                <a16:creationId xmlns:a16="http://schemas.microsoft.com/office/drawing/2014/main" id="{C09986CB-F0D7-4ECA-8DBA-4C2273A8284C}"/>
              </a:ext>
            </a:extLst>
          </p:cNvPr>
          <p:cNvSpPr txBox="1"/>
          <p:nvPr/>
        </p:nvSpPr>
        <p:spPr>
          <a:xfrm>
            <a:off x="112123" y="2143149"/>
            <a:ext cx="2609323" cy="288000"/>
          </a:xfrm>
          <a:prstGeom prst="rect">
            <a:avLst/>
          </a:prstGeom>
          <a:solidFill>
            <a:srgbClr val="B9D2E3">
              <a:lumMod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rgbClr val="FFFFFF"/>
                </a:solidFill>
                <a:effectLst/>
                <a:uLnTx/>
                <a:uFillTx/>
              </a:rPr>
              <a:t>Projets historiques*</a:t>
            </a:r>
            <a:endParaRPr kumimoji="0" lang="fr-FR" sz="1400" b="1" i="0" u="none" strike="noStrike" kern="0" cap="none" spc="0" normalizeH="0" baseline="0" noProof="0" dirty="0">
              <a:ln>
                <a:noFill/>
              </a:ln>
              <a:solidFill>
                <a:srgbClr val="FFFFFF"/>
              </a:solidFill>
              <a:effectLst/>
              <a:uLnTx/>
              <a:uFillTx/>
              <a:ea typeface="ＭＳ Ｐゴシック"/>
              <a:cs typeface="Calibri" panose="020F0502020204030204" pitchFamily="34" charset="0"/>
            </a:endParaRPr>
          </a:p>
        </p:txBody>
      </p:sp>
      <p:sp>
        <p:nvSpPr>
          <p:cNvPr id="38" name="ZoneTexte 37">
            <a:extLst>
              <a:ext uri="{FF2B5EF4-FFF2-40B4-BE49-F238E27FC236}">
                <a16:creationId xmlns:a16="http://schemas.microsoft.com/office/drawing/2014/main" id="{2B1923CC-D4F5-42A4-AB65-A2AFAF7A0B97}"/>
              </a:ext>
            </a:extLst>
          </p:cNvPr>
          <p:cNvSpPr txBox="1"/>
          <p:nvPr/>
        </p:nvSpPr>
        <p:spPr>
          <a:xfrm>
            <a:off x="2832568" y="2528900"/>
            <a:ext cx="2963568" cy="3380395"/>
          </a:xfrm>
          <a:prstGeom prst="rect">
            <a:avLst/>
          </a:prstGeom>
          <a:solidFill>
            <a:srgbClr val="FFFFFF">
              <a:lumMod val="95000"/>
            </a:srgbClr>
          </a:solidFill>
        </p:spPr>
        <p:txBody>
          <a:bodyPr wrap="square" rtlCol="0" anchor="ctr" anchorCtr="0">
            <a:normAutofit fontScale="92500" lnSpcReduction="20000"/>
          </a:bodyPr>
          <a:lstStyle/>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r>
              <a:rPr kumimoji="0" lang="fr-FR" sz="1300" b="0" i="0" u="none" strike="noStrike" kern="0" cap="none" spc="0" normalizeH="0" baseline="0" noProof="0" dirty="0">
                <a:ln>
                  <a:noFill/>
                </a:ln>
                <a:solidFill>
                  <a:srgbClr val="080808"/>
                </a:solidFill>
                <a:effectLst/>
                <a:uLnTx/>
                <a:uFillTx/>
              </a:rPr>
              <a:t>Le champ d’application des principes Privacy By Design couvre </a:t>
            </a:r>
            <a:r>
              <a:rPr kumimoji="0" lang="fr-FR" sz="1300" b="1" i="0" u="none" strike="noStrike" kern="0" cap="none" spc="0" normalizeH="0" baseline="0" noProof="0" dirty="0">
                <a:ln>
                  <a:noFill/>
                </a:ln>
                <a:solidFill>
                  <a:srgbClr val="080808"/>
                </a:solidFill>
                <a:effectLst/>
                <a:uLnTx/>
                <a:uFillTx/>
              </a:rPr>
              <a:t>toutes les nouvelles applications </a:t>
            </a:r>
            <a:r>
              <a:rPr kumimoji="0" lang="fr-FR" sz="1300" b="0" i="0" u="none" strike="noStrike" kern="0" cap="none" spc="0" normalizeH="0" baseline="0" noProof="0" dirty="0">
                <a:ln>
                  <a:noFill/>
                </a:ln>
                <a:solidFill>
                  <a:srgbClr val="080808"/>
                </a:solidFill>
                <a:effectLst/>
                <a:uLnTx/>
                <a:uFillTx/>
              </a:rPr>
              <a:t>mises en production après le 25 mai 2018. </a:t>
            </a:r>
          </a:p>
          <a:p>
            <a:pPr marR="0" lvl="0" defTabSz="914400" eaLnBrk="1" fontAlgn="auto" latinLnBrk="0" hangingPunct="1">
              <a:spcBef>
                <a:spcPts val="0"/>
              </a:spcBef>
              <a:spcAft>
                <a:spcPts val="0"/>
              </a:spcAft>
              <a:buClrTx/>
              <a:buSzTx/>
              <a:tabLst/>
              <a:defRPr/>
            </a:pPr>
            <a:endParaRPr kumimoji="0" lang="fr-FR" sz="1300" b="0" i="0" u="none" strike="noStrike" kern="0" cap="none" spc="0" normalizeH="0" baseline="0" noProof="0" dirty="0">
              <a:ln>
                <a:noFill/>
              </a:ln>
              <a:solidFill>
                <a:srgbClr val="080808"/>
              </a:solidFill>
              <a:effectLst/>
              <a:uLnTx/>
              <a:uFillTx/>
              <a:ea typeface="ＭＳ Ｐゴシック"/>
              <a:cs typeface="Arial" charset="0"/>
            </a:endParaRPr>
          </a:p>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r>
              <a:rPr kumimoji="0" lang="fr-FR" sz="1300" b="1" i="0" u="none" strike="noStrike" kern="0" cap="none" spc="0" normalizeH="0" baseline="0" noProof="0" dirty="0">
                <a:ln>
                  <a:noFill/>
                </a:ln>
                <a:solidFill>
                  <a:srgbClr val="080808"/>
                </a:solidFill>
                <a:effectLst/>
                <a:uLnTx/>
                <a:uFillTx/>
              </a:rPr>
              <a:t>Chaque nouveau projet inscrit dans le Registre des traitements se verra attribuer un niveau de sensibilité basé sur un PIA </a:t>
            </a:r>
            <a:r>
              <a:rPr kumimoji="0" lang="fr-FR" sz="1300" b="0" i="0" u="none" strike="noStrike" kern="0" cap="none" spc="0" normalizeH="0" baseline="0" noProof="0" dirty="0">
                <a:ln>
                  <a:noFill/>
                </a:ln>
                <a:solidFill>
                  <a:srgbClr val="080808"/>
                </a:solidFill>
                <a:effectLst/>
                <a:uLnTx/>
                <a:uFillTx/>
              </a:rPr>
              <a:t>(de DP0 à DP3)</a:t>
            </a:r>
          </a:p>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endParaRPr kumimoji="0" lang="fr-FR" sz="1300" b="0" i="0" u="none" strike="noStrike" kern="0" cap="none" spc="0" normalizeH="0" baseline="0" noProof="0" dirty="0">
              <a:ln>
                <a:noFill/>
              </a:ln>
              <a:solidFill>
                <a:srgbClr val="080808"/>
              </a:solidFill>
              <a:effectLst/>
              <a:uLnTx/>
              <a:uFillTx/>
              <a:ea typeface="ＭＳ Ｐゴシック"/>
              <a:cs typeface="Arial" charset="0"/>
            </a:endParaRPr>
          </a:p>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r>
              <a:rPr kumimoji="0" lang="fr-FR" sz="1300" b="0" i="0" u="none" strike="noStrike" kern="0" cap="none" spc="0" normalizeH="0" baseline="0" noProof="0" dirty="0">
                <a:ln>
                  <a:noFill/>
                </a:ln>
                <a:solidFill>
                  <a:srgbClr val="080808"/>
                </a:solidFill>
                <a:effectLst/>
                <a:uLnTx/>
                <a:uFillTx/>
              </a:rPr>
              <a:t>Chaque niveau </a:t>
            </a:r>
            <a:r>
              <a:rPr kumimoji="0" lang="fr-FR" sz="1300" b="1" i="0" u="none" strike="noStrike" kern="0" cap="none" spc="0" normalizeH="0" baseline="0" noProof="0" dirty="0">
                <a:ln>
                  <a:noFill/>
                </a:ln>
                <a:solidFill>
                  <a:srgbClr val="080808"/>
                </a:solidFill>
                <a:effectLst/>
                <a:uLnTx/>
                <a:uFillTx/>
              </a:rPr>
              <a:t>implique un nombre différent de critères de sécurité à mettre en place</a:t>
            </a:r>
            <a:r>
              <a:rPr kumimoji="0" lang="fr-FR" sz="1300" b="0" i="0" u="none" strike="noStrike" kern="0" cap="none" spc="0" normalizeH="0" baseline="0" noProof="0" dirty="0">
                <a:ln>
                  <a:noFill/>
                </a:ln>
                <a:solidFill>
                  <a:srgbClr val="080808"/>
                </a:solidFill>
                <a:effectLst/>
                <a:uLnTx/>
                <a:uFillTx/>
              </a:rPr>
              <a:t> au sein de l’application.</a:t>
            </a:r>
          </a:p>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endParaRPr kumimoji="0" lang="fr-FR" sz="1300" b="0" i="0" u="none" strike="noStrike" kern="0" cap="none" spc="0" normalizeH="0" baseline="0" noProof="0" dirty="0">
              <a:ln>
                <a:noFill/>
              </a:ln>
              <a:solidFill>
                <a:srgbClr val="080808"/>
              </a:solidFill>
              <a:effectLst/>
              <a:uLnTx/>
              <a:uFillTx/>
              <a:ea typeface="ＭＳ Ｐゴシック"/>
              <a:cs typeface="Arial" charset="0"/>
            </a:endParaRPr>
          </a:p>
          <a:p>
            <a:pPr marL="285750" marR="0" lvl="0" indent="-285750" defTabSz="914400" eaLnBrk="1" fontAlgn="auto" latinLnBrk="0" hangingPunct="1">
              <a:spcBef>
                <a:spcPts val="0"/>
              </a:spcBef>
              <a:spcAft>
                <a:spcPts val="0"/>
              </a:spcAft>
              <a:buClrTx/>
              <a:buSzTx/>
              <a:buFont typeface="Wingdings" panose="05000000000000000000" pitchFamily="2" charset="2"/>
              <a:buChar char="§"/>
              <a:tabLst/>
              <a:defRPr/>
            </a:pPr>
            <a:r>
              <a:rPr kumimoji="0" lang="fr-FR" sz="1300" b="0" i="0" u="none" strike="noStrike" kern="0" cap="none" spc="0" normalizeH="0" baseline="0" noProof="0" dirty="0">
                <a:ln>
                  <a:noFill/>
                </a:ln>
                <a:solidFill>
                  <a:srgbClr val="080808"/>
                </a:solidFill>
                <a:effectLst/>
                <a:uLnTx/>
                <a:uFillTx/>
              </a:rPr>
              <a:t>Il appartient au propriétaire de l’application d’allouer une ligne budgétaire dédiée à la mise en sécurité de l’application</a:t>
            </a:r>
            <a:r>
              <a:rPr kumimoji="0" lang="fr-FR" sz="1200" b="0" i="0" u="none" strike="noStrike" kern="0" cap="none" spc="0" normalizeH="0" baseline="0" noProof="0" dirty="0">
                <a:ln>
                  <a:noFill/>
                </a:ln>
                <a:solidFill>
                  <a:srgbClr val="080808"/>
                </a:solidFill>
                <a:effectLst/>
                <a:uLnTx/>
                <a:uFillTx/>
              </a:rPr>
              <a:t>.</a:t>
            </a:r>
          </a:p>
        </p:txBody>
      </p:sp>
      <p:sp>
        <p:nvSpPr>
          <p:cNvPr id="39" name="ZoneTexte 38">
            <a:extLst>
              <a:ext uri="{FF2B5EF4-FFF2-40B4-BE49-F238E27FC236}">
                <a16:creationId xmlns:a16="http://schemas.microsoft.com/office/drawing/2014/main" id="{3FCFD3D6-BFA2-4732-AEA1-EB2FB938F80C}"/>
              </a:ext>
            </a:extLst>
          </p:cNvPr>
          <p:cNvSpPr txBox="1"/>
          <p:nvPr/>
        </p:nvSpPr>
        <p:spPr>
          <a:xfrm>
            <a:off x="2836893" y="2143149"/>
            <a:ext cx="2959243" cy="288000"/>
          </a:xfrm>
          <a:prstGeom prst="rect">
            <a:avLst/>
          </a:prstGeom>
          <a:solidFill>
            <a:srgbClr val="FFC000"/>
          </a:solidFill>
        </p:spPr>
        <p:txBody>
          <a:bodyPr wrap="square" rtlCol="0">
            <a:spAutoFit/>
          </a:bodyPr>
          <a:lstStyle/>
          <a:p>
            <a:pPr algn="ctr"/>
            <a:r>
              <a:rPr lang="fr-FR" sz="1400" b="1" dirty="0">
                <a:solidFill>
                  <a:srgbClr val="FFFFFF"/>
                </a:solidFill>
              </a:rPr>
              <a:t>Nouveaux projets </a:t>
            </a:r>
            <a:endParaRPr lang="fr-FR" sz="1400" b="1" dirty="0">
              <a:solidFill>
                <a:srgbClr val="FFFFFF"/>
              </a:solidFill>
              <a:ea typeface="ＭＳ Ｐゴシック"/>
              <a:cs typeface="Calibri" panose="020F0502020204030204" pitchFamily="34" charset="0"/>
            </a:endParaRPr>
          </a:p>
        </p:txBody>
      </p:sp>
      <p:sp>
        <p:nvSpPr>
          <p:cNvPr id="40" name="Triangle isocèle 39">
            <a:extLst>
              <a:ext uri="{FF2B5EF4-FFF2-40B4-BE49-F238E27FC236}">
                <a16:creationId xmlns:a16="http://schemas.microsoft.com/office/drawing/2014/main" id="{AFE1BA31-2108-4630-B647-BD854C818E37}"/>
              </a:ext>
            </a:extLst>
          </p:cNvPr>
          <p:cNvSpPr/>
          <p:nvPr/>
        </p:nvSpPr>
        <p:spPr bwMode="auto">
          <a:xfrm rot="5400000">
            <a:off x="5103457" y="4085250"/>
            <a:ext cx="1875295" cy="267694"/>
          </a:xfrm>
          <a:prstGeom prst="triangle">
            <a:avLst/>
          </a:prstGeom>
          <a:solidFill>
            <a:schemeClr val="bg1">
              <a:lumMod val="7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41" name="Rectangle 40">
            <a:extLst>
              <a:ext uri="{FF2B5EF4-FFF2-40B4-BE49-F238E27FC236}">
                <a16:creationId xmlns:a16="http://schemas.microsoft.com/office/drawing/2014/main" id="{8993D8ED-D290-40C6-B965-2A4B49574E50}"/>
              </a:ext>
            </a:extLst>
          </p:cNvPr>
          <p:cNvSpPr/>
          <p:nvPr/>
        </p:nvSpPr>
        <p:spPr bwMode="auto">
          <a:xfrm>
            <a:off x="6188062" y="2528900"/>
            <a:ext cx="2735098" cy="3380395"/>
          </a:xfrm>
          <a:prstGeom prst="rect">
            <a:avLst/>
          </a:prstGeom>
          <a:solidFill>
            <a:schemeClr val="bg1">
              <a:lumMod val="95000"/>
              <a:alpha val="74902"/>
            </a:scheme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marL="522288" indent="-342900" fontAlgn="base">
              <a:lnSpc>
                <a:spcPct val="150000"/>
              </a:lnSpc>
              <a:spcBef>
                <a:spcPct val="0"/>
              </a:spcBef>
              <a:spcAft>
                <a:spcPct val="0"/>
              </a:spcAft>
              <a:buFont typeface="+mj-lt"/>
              <a:buAutoNum type="arabicParenR"/>
            </a:pPr>
            <a:r>
              <a:rPr lang="fr-FR" sz="1400" b="1" dirty="0">
                <a:solidFill>
                  <a:srgbClr val="000000"/>
                </a:solidFill>
                <a:latin typeface="+mj-lt"/>
              </a:rPr>
              <a:t>Identification du nouveau projet impliquant le </a:t>
            </a:r>
            <a:r>
              <a:rPr lang="fr-FR" sz="1400" dirty="0"/>
              <a:t>traitement </a:t>
            </a:r>
            <a:r>
              <a:rPr lang="fr-FR" sz="1400" b="1" dirty="0"/>
              <a:t>de données à caractère personnel</a:t>
            </a:r>
            <a:endParaRPr lang="fr-FR" sz="1400" dirty="0">
              <a:solidFill>
                <a:srgbClr val="000000"/>
              </a:solidFill>
              <a:latin typeface="+mj-lt"/>
              <a:ea typeface="ＭＳ Ｐゴシック" charset="0"/>
              <a:cs typeface="Calibri" pitchFamily="34" charset="0"/>
            </a:endParaRPr>
          </a:p>
          <a:p>
            <a:pPr marL="522288" indent="-342900" fontAlgn="base">
              <a:lnSpc>
                <a:spcPct val="150000"/>
              </a:lnSpc>
              <a:spcBef>
                <a:spcPct val="0"/>
              </a:spcBef>
              <a:spcAft>
                <a:spcPct val="0"/>
              </a:spcAft>
              <a:buFont typeface="+mj-lt"/>
              <a:buAutoNum type="arabicParenR"/>
            </a:pPr>
            <a:r>
              <a:rPr lang="fr-FR" sz="1400" b="1" dirty="0">
                <a:solidFill>
                  <a:srgbClr val="000000"/>
                </a:solidFill>
                <a:latin typeface="+mj-lt"/>
              </a:rPr>
              <a:t>Évaluation de l'éligibilité au PIA </a:t>
            </a:r>
            <a:r>
              <a:rPr lang="fr-FR" sz="1400" dirty="0">
                <a:solidFill>
                  <a:srgbClr val="000000"/>
                </a:solidFill>
                <a:latin typeface="+mj-lt"/>
              </a:rPr>
              <a:t> (cf. pages suivantes)</a:t>
            </a:r>
          </a:p>
          <a:p>
            <a:pPr marL="522288" indent="-342900" fontAlgn="base">
              <a:lnSpc>
                <a:spcPct val="150000"/>
              </a:lnSpc>
              <a:spcBef>
                <a:spcPct val="0"/>
              </a:spcBef>
              <a:spcAft>
                <a:spcPct val="0"/>
              </a:spcAft>
              <a:buFont typeface="+mj-lt"/>
              <a:buAutoNum type="arabicParenR"/>
            </a:pPr>
            <a:r>
              <a:rPr lang="fr-FR" sz="1400" b="1" dirty="0">
                <a:solidFill>
                  <a:srgbClr val="000000"/>
                </a:solidFill>
                <a:latin typeface="+mj-lt"/>
              </a:rPr>
              <a:t>Définition du niveau de sécurité de protection des données </a:t>
            </a:r>
            <a:r>
              <a:rPr lang="fr-FR" sz="1400" dirty="0"/>
              <a:t>à appliquer</a:t>
            </a:r>
          </a:p>
        </p:txBody>
      </p:sp>
      <p:sp>
        <p:nvSpPr>
          <p:cNvPr id="42" name="Rectangle 41">
            <a:extLst>
              <a:ext uri="{FF2B5EF4-FFF2-40B4-BE49-F238E27FC236}">
                <a16:creationId xmlns:a16="http://schemas.microsoft.com/office/drawing/2014/main" id="{4FBF7D40-1610-4A09-BB80-BD753C4BFF93}"/>
              </a:ext>
            </a:extLst>
          </p:cNvPr>
          <p:cNvSpPr/>
          <p:nvPr/>
        </p:nvSpPr>
        <p:spPr>
          <a:xfrm>
            <a:off x="6172074" y="2143149"/>
            <a:ext cx="2751085" cy="288000"/>
          </a:xfrm>
          <a:prstGeom prst="rect">
            <a:avLst/>
          </a:prstGeom>
          <a:solidFill>
            <a:schemeClr val="bg2"/>
          </a:solidFill>
        </p:spPr>
        <p:txBody>
          <a:bodyPr wrap="square">
            <a:spAutoFit/>
          </a:bodyPr>
          <a:lstStyle/>
          <a:p>
            <a:pPr algn="ctr"/>
            <a:r>
              <a:rPr lang="fr-FR" sz="1400" b="1" dirty="0">
                <a:solidFill>
                  <a:schemeClr val="bg1"/>
                </a:solidFill>
              </a:rPr>
              <a:t>Chefs de projets</a:t>
            </a:r>
            <a:endParaRPr lang="fr-FR" sz="1400" dirty="0">
              <a:solidFill>
                <a:schemeClr val="bg1"/>
              </a:solidFill>
            </a:endParaRPr>
          </a:p>
        </p:txBody>
      </p:sp>
      <p:sp>
        <p:nvSpPr>
          <p:cNvPr id="18" name="ZoneTexte 17">
            <a:extLst>
              <a:ext uri="{FF2B5EF4-FFF2-40B4-BE49-F238E27FC236}">
                <a16:creationId xmlns:a16="http://schemas.microsoft.com/office/drawing/2014/main" id="{B1918DB0-7436-4049-9FD7-199FF15C8C47}"/>
              </a:ext>
            </a:extLst>
          </p:cNvPr>
          <p:cNvSpPr txBox="1"/>
          <p:nvPr/>
        </p:nvSpPr>
        <p:spPr>
          <a:xfrm>
            <a:off x="35496" y="5985284"/>
            <a:ext cx="5980945" cy="246221"/>
          </a:xfrm>
          <a:prstGeom prst="rect">
            <a:avLst/>
          </a:prstGeom>
          <a:noFill/>
        </p:spPr>
        <p:txBody>
          <a:bodyPr wrap="square" rtlCol="0">
            <a:spAutoFit/>
          </a:bodyPr>
          <a:lstStyle/>
          <a:p>
            <a:r>
              <a:rPr lang="fr-FR" sz="1000" i="1" dirty="0">
                <a:solidFill>
                  <a:srgbClr val="000000"/>
                </a:solidFill>
              </a:rPr>
              <a:t>* Projets historiques : toute application ou projet en production avant le 25 mai 2018</a:t>
            </a:r>
          </a:p>
        </p:txBody>
      </p:sp>
      <p:pic>
        <p:nvPicPr>
          <p:cNvPr id="19" name="Image 18">
            <a:extLst>
              <a:ext uri="{FF2B5EF4-FFF2-40B4-BE49-F238E27FC236}">
                <a16:creationId xmlns:a16="http://schemas.microsoft.com/office/drawing/2014/main" id="{B2DD3D22-EC7D-4EC0-98E8-725C45A53F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1104" y="1988840"/>
            <a:ext cx="505830" cy="505830"/>
          </a:xfrm>
          <a:prstGeom prst="rect">
            <a:avLst/>
          </a:prstGeom>
        </p:spPr>
      </p:pic>
    </p:spTree>
    <p:extLst>
      <p:ext uri="{BB962C8B-B14F-4D97-AF65-F5344CB8AC3E}">
        <p14:creationId xmlns:p14="http://schemas.microsoft.com/office/powerpoint/2010/main" val="109712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A8F94F-5AA0-4954-BBD1-023637543AC4}"/>
              </a:ext>
            </a:extLst>
          </p:cNvPr>
          <p:cNvSpPr/>
          <p:nvPr/>
        </p:nvSpPr>
        <p:spPr bwMode="auto">
          <a:xfrm>
            <a:off x="0" y="908720"/>
            <a:ext cx="9144000" cy="504056"/>
          </a:xfrm>
          <a:prstGeom prst="rect">
            <a:avLst/>
          </a:prstGeom>
          <a:solidFill>
            <a:srgbClr val="3B6F93"/>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17AB93"/>
                </a:solidFill>
                <a:latin typeface="+mj-lt"/>
              </a:rPr>
              <a:t>Critères de sécurité de l’information</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grpSp>
        <p:nvGrpSpPr>
          <p:cNvPr id="2" name="Groupe 1">
            <a:extLst>
              <a:ext uri="{FF2B5EF4-FFF2-40B4-BE49-F238E27FC236}">
                <a16:creationId xmlns:a16="http://schemas.microsoft.com/office/drawing/2014/main" id="{BB11D992-C572-43E1-9ECB-89BDE00F45F2}"/>
              </a:ext>
            </a:extLst>
          </p:cNvPr>
          <p:cNvGrpSpPr/>
          <p:nvPr/>
        </p:nvGrpSpPr>
        <p:grpSpPr>
          <a:xfrm>
            <a:off x="524531" y="1628800"/>
            <a:ext cx="8007909" cy="4248472"/>
            <a:chOff x="-34506" y="1122758"/>
            <a:chExt cx="9288044" cy="5042546"/>
          </a:xfrm>
        </p:grpSpPr>
        <p:sp>
          <p:nvSpPr>
            <p:cNvPr id="61" name="Ellipse 42">
              <a:extLst>
                <a:ext uri="{FF2B5EF4-FFF2-40B4-BE49-F238E27FC236}">
                  <a16:creationId xmlns:a16="http://schemas.microsoft.com/office/drawing/2014/main" id="{E0061FC8-25FA-4475-9C9E-8E66EFBFE0BB}"/>
                </a:ext>
              </a:extLst>
            </p:cNvPr>
            <p:cNvSpPr>
              <a:spLocks noChangeArrowheads="1"/>
            </p:cNvSpPr>
            <p:nvPr/>
          </p:nvSpPr>
          <p:spPr bwMode="auto">
            <a:xfrm>
              <a:off x="2700338" y="1802854"/>
              <a:ext cx="3960812" cy="3959225"/>
            </a:xfrm>
            <a:prstGeom prst="ellipse">
              <a:avLst/>
            </a:prstGeom>
            <a:noFill/>
            <a:ln w="57150"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Arial"/>
              </a:endParaRPr>
            </a:p>
          </p:txBody>
        </p:sp>
        <p:sp>
          <p:nvSpPr>
            <p:cNvPr id="62" name="Rectangle 61">
              <a:extLst>
                <a:ext uri="{FF2B5EF4-FFF2-40B4-BE49-F238E27FC236}">
                  <a16:creationId xmlns:a16="http://schemas.microsoft.com/office/drawing/2014/main" id="{21077201-3FB4-4543-99D1-C08AB84FF870}"/>
                </a:ext>
              </a:extLst>
            </p:cNvPr>
            <p:cNvSpPr/>
            <p:nvPr/>
          </p:nvSpPr>
          <p:spPr>
            <a:xfrm>
              <a:off x="5940425" y="5373141"/>
              <a:ext cx="2663825" cy="467486"/>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1200" cap="none" spc="0" normalizeH="0" baseline="0" noProof="0" dirty="0">
                  <a:ln>
                    <a:noFill/>
                  </a:ln>
                  <a:solidFill>
                    <a:srgbClr val="C40021"/>
                  </a:solidFill>
                  <a:effectLst/>
                  <a:uLnTx/>
                  <a:uFillTx/>
                  <a:latin typeface="Arial" pitchFamily="34" charset="0"/>
                </a:rPr>
                <a:t>5 - Revue annuelle des accès privilégiés des utilisateurs métier</a:t>
              </a:r>
            </a:p>
          </p:txBody>
        </p:sp>
        <p:sp>
          <p:nvSpPr>
            <p:cNvPr id="63" name="Arrow: Pentagon 9">
              <a:extLst>
                <a:ext uri="{FF2B5EF4-FFF2-40B4-BE49-F238E27FC236}">
                  <a16:creationId xmlns:a16="http://schemas.microsoft.com/office/drawing/2014/main" id="{E8F00A1A-E431-4D89-B1CC-46F016EF0A57}"/>
                </a:ext>
              </a:extLst>
            </p:cNvPr>
            <p:cNvSpPr/>
            <p:nvPr/>
          </p:nvSpPr>
          <p:spPr>
            <a:xfrm>
              <a:off x="5307013" y="1774279"/>
              <a:ext cx="360362"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64" name="Rectangle 59">
              <a:extLst>
                <a:ext uri="{FF2B5EF4-FFF2-40B4-BE49-F238E27FC236}">
                  <a16:creationId xmlns:a16="http://schemas.microsoft.com/office/drawing/2014/main" id="{03BF4865-8FD8-4FA8-81D2-4A38758210C1}"/>
                </a:ext>
              </a:extLst>
            </p:cNvPr>
            <p:cNvSpPr>
              <a:spLocks noChangeArrowheads="1"/>
            </p:cNvSpPr>
            <p:nvPr/>
          </p:nvSpPr>
          <p:spPr bwMode="auto">
            <a:xfrm>
              <a:off x="5669544" y="1628230"/>
              <a:ext cx="2510843" cy="493158"/>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1 - Authentification rigoureuse des utilisateurs métier</a:t>
              </a:r>
            </a:p>
          </p:txBody>
        </p:sp>
        <p:grpSp>
          <p:nvGrpSpPr>
            <p:cNvPr id="65" name="Groupe 85">
              <a:extLst>
                <a:ext uri="{FF2B5EF4-FFF2-40B4-BE49-F238E27FC236}">
                  <a16:creationId xmlns:a16="http://schemas.microsoft.com/office/drawing/2014/main" id="{38F0A872-5680-4158-9076-B7C4CA33006A}"/>
                </a:ext>
              </a:extLst>
            </p:cNvPr>
            <p:cNvGrpSpPr>
              <a:grpSpLocks/>
            </p:cNvGrpSpPr>
            <p:nvPr/>
          </p:nvGrpSpPr>
          <p:grpSpPr bwMode="auto">
            <a:xfrm>
              <a:off x="5076825" y="5085804"/>
              <a:ext cx="863600" cy="863600"/>
              <a:chOff x="5364088" y="4149080"/>
              <a:chExt cx="1080000" cy="1080000"/>
            </a:xfrm>
          </p:grpSpPr>
          <p:sp>
            <p:nvSpPr>
              <p:cNvPr id="66" name="Arrow: Pentagon 14">
                <a:extLst>
                  <a:ext uri="{FF2B5EF4-FFF2-40B4-BE49-F238E27FC236}">
                    <a16:creationId xmlns:a16="http://schemas.microsoft.com/office/drawing/2014/main" id="{8290B415-AA4C-4E87-8EB4-143F40646366}"/>
                  </a:ext>
                </a:extLst>
              </p:cNvPr>
              <p:cNvSpPr/>
              <p:nvPr/>
            </p:nvSpPr>
            <p:spPr>
              <a:xfrm>
                <a:off x="5364088" y="4149080"/>
                <a:ext cx="1080000" cy="1080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dirty="0">
                  <a:ln>
                    <a:noFill/>
                  </a:ln>
                  <a:solidFill>
                    <a:srgbClr val="000000"/>
                  </a:solidFill>
                  <a:effectLst/>
                  <a:uLnTx/>
                  <a:uFillTx/>
                  <a:latin typeface="Arial"/>
                  <a:ea typeface="ＭＳ Ｐゴシック"/>
                  <a:cs typeface="Arial"/>
                </a:endParaRPr>
              </a:p>
            </p:txBody>
          </p:sp>
          <p:sp>
            <p:nvSpPr>
              <p:cNvPr id="67" name="AutoShape 104">
                <a:extLst>
                  <a:ext uri="{FF2B5EF4-FFF2-40B4-BE49-F238E27FC236}">
                    <a16:creationId xmlns:a16="http://schemas.microsoft.com/office/drawing/2014/main" id="{816A4A38-2FE8-4CA3-A690-5B8F0D3644FD}"/>
                  </a:ext>
                </a:extLst>
              </p:cNvPr>
              <p:cNvSpPr>
                <a:spLocks/>
              </p:cNvSpPr>
              <p:nvPr/>
            </p:nvSpPr>
            <p:spPr bwMode="auto">
              <a:xfrm>
                <a:off x="5688088" y="4473080"/>
                <a:ext cx="432000" cy="432000"/>
              </a:xfrm>
              <a:custGeom>
                <a:avLst/>
                <a:gdLst>
                  <a:gd name="T0" fmla="*/ 2147483647 w 21518"/>
                  <a:gd name="T1" fmla="*/ 2147483647 h 21432"/>
                  <a:gd name="T2" fmla="*/ 2147483647 w 21518"/>
                  <a:gd name="T3" fmla="*/ 2147483647 h 21432"/>
                  <a:gd name="T4" fmla="*/ 2147483647 w 21518"/>
                  <a:gd name="T5" fmla="*/ 2147483647 h 21432"/>
                  <a:gd name="T6" fmla="*/ 2147483647 w 21518"/>
                  <a:gd name="T7" fmla="*/ 2147483647 h 21432"/>
                  <a:gd name="T8" fmla="*/ 0 60000 65536"/>
                  <a:gd name="T9" fmla="*/ 0 60000 65536"/>
                  <a:gd name="T10" fmla="*/ 0 60000 65536"/>
                  <a:gd name="T11" fmla="*/ 0 60000 65536"/>
                  <a:gd name="T12" fmla="*/ 0 w 21518"/>
                  <a:gd name="T13" fmla="*/ 0 h 21432"/>
                  <a:gd name="T14" fmla="*/ 21518 w 21518"/>
                  <a:gd name="T15" fmla="*/ 21432 h 21432"/>
                </a:gdLst>
                <a:ahLst/>
                <a:cxnLst>
                  <a:cxn ang="T8">
                    <a:pos x="T0" y="T1"/>
                  </a:cxn>
                  <a:cxn ang="T9">
                    <a:pos x="T2" y="T3"/>
                  </a:cxn>
                  <a:cxn ang="T10">
                    <a:pos x="T4" y="T5"/>
                  </a:cxn>
                  <a:cxn ang="T11">
                    <a:pos x="T6" y="T7"/>
                  </a:cxn>
                </a:cxnLst>
                <a:rect l="T12" t="T13" r="T14" b="T15"/>
                <a:pathLst>
                  <a:path w="21518" h="21432">
                    <a:moveTo>
                      <a:pt x="18959" y="13478"/>
                    </a:moveTo>
                    <a:cubicBezTo>
                      <a:pt x="19078" y="13531"/>
                      <a:pt x="19165" y="13624"/>
                      <a:pt x="19216" y="13755"/>
                    </a:cubicBezTo>
                    <a:cubicBezTo>
                      <a:pt x="19268" y="13884"/>
                      <a:pt x="19272" y="14021"/>
                      <a:pt x="19228" y="14164"/>
                    </a:cubicBezTo>
                    <a:cubicBezTo>
                      <a:pt x="18832" y="15579"/>
                      <a:pt x="18235" y="16805"/>
                      <a:pt x="17439" y="17841"/>
                    </a:cubicBezTo>
                    <a:cubicBezTo>
                      <a:pt x="16642" y="18886"/>
                      <a:pt x="15731" y="19706"/>
                      <a:pt x="14707" y="20308"/>
                    </a:cubicBezTo>
                    <a:cubicBezTo>
                      <a:pt x="13684" y="20911"/>
                      <a:pt x="12578" y="21275"/>
                      <a:pt x="11389" y="21395"/>
                    </a:cubicBezTo>
                    <a:cubicBezTo>
                      <a:pt x="10201" y="21516"/>
                      <a:pt x="9023" y="21336"/>
                      <a:pt x="7856" y="20866"/>
                    </a:cubicBezTo>
                    <a:cubicBezTo>
                      <a:pt x="6847" y="20443"/>
                      <a:pt x="5945" y="19849"/>
                      <a:pt x="5149" y="19068"/>
                    </a:cubicBezTo>
                    <a:cubicBezTo>
                      <a:pt x="4353" y="18292"/>
                      <a:pt x="3683" y="17362"/>
                      <a:pt x="3137" y="16281"/>
                    </a:cubicBezTo>
                    <a:lnTo>
                      <a:pt x="839" y="17623"/>
                    </a:lnTo>
                    <a:cubicBezTo>
                      <a:pt x="518" y="17827"/>
                      <a:pt x="282" y="17853"/>
                      <a:pt x="129" y="17693"/>
                    </a:cubicBezTo>
                    <a:cubicBezTo>
                      <a:pt x="-25" y="17539"/>
                      <a:pt x="-41" y="17250"/>
                      <a:pt x="78" y="16828"/>
                    </a:cubicBezTo>
                    <a:lnTo>
                      <a:pt x="1760" y="10972"/>
                    </a:lnTo>
                    <a:cubicBezTo>
                      <a:pt x="1835" y="10675"/>
                      <a:pt x="1985" y="10476"/>
                      <a:pt x="2200" y="10370"/>
                    </a:cubicBezTo>
                    <a:cubicBezTo>
                      <a:pt x="2416" y="10260"/>
                      <a:pt x="2638" y="10244"/>
                      <a:pt x="2863" y="10314"/>
                    </a:cubicBezTo>
                    <a:lnTo>
                      <a:pt x="7772" y="12327"/>
                    </a:lnTo>
                    <a:cubicBezTo>
                      <a:pt x="8109" y="12470"/>
                      <a:pt x="8280" y="12649"/>
                      <a:pt x="8287" y="12868"/>
                    </a:cubicBezTo>
                    <a:cubicBezTo>
                      <a:pt x="8297" y="13089"/>
                      <a:pt x="8140" y="13302"/>
                      <a:pt x="7819" y="13506"/>
                    </a:cubicBezTo>
                    <a:lnTo>
                      <a:pt x="5552" y="14845"/>
                    </a:lnTo>
                    <a:cubicBezTo>
                      <a:pt x="5948" y="15542"/>
                      <a:pt x="6409" y="16144"/>
                      <a:pt x="6938" y="16648"/>
                    </a:cubicBezTo>
                    <a:cubicBezTo>
                      <a:pt x="7465" y="17155"/>
                      <a:pt x="8063" y="17539"/>
                      <a:pt x="8739" y="17808"/>
                    </a:cubicBezTo>
                    <a:cubicBezTo>
                      <a:pt x="9569" y="18141"/>
                      <a:pt x="10395" y="18264"/>
                      <a:pt x="11222" y="18186"/>
                    </a:cubicBezTo>
                    <a:cubicBezTo>
                      <a:pt x="12049" y="18105"/>
                      <a:pt x="12827" y="17855"/>
                      <a:pt x="13543" y="17432"/>
                    </a:cubicBezTo>
                    <a:cubicBezTo>
                      <a:pt x="14265" y="17015"/>
                      <a:pt x="14900" y="16438"/>
                      <a:pt x="15448" y="15702"/>
                    </a:cubicBezTo>
                    <a:cubicBezTo>
                      <a:pt x="15998" y="14971"/>
                      <a:pt x="16410" y="14111"/>
                      <a:pt x="16687" y="13114"/>
                    </a:cubicBezTo>
                    <a:cubicBezTo>
                      <a:pt x="16734" y="12971"/>
                      <a:pt x="16808" y="12873"/>
                      <a:pt x="16919" y="12823"/>
                    </a:cubicBezTo>
                    <a:cubicBezTo>
                      <a:pt x="17026" y="12767"/>
                      <a:pt x="17141" y="12758"/>
                      <a:pt x="17261" y="12795"/>
                    </a:cubicBezTo>
                    <a:lnTo>
                      <a:pt x="18959" y="13478"/>
                    </a:lnTo>
                    <a:close/>
                    <a:moveTo>
                      <a:pt x="20675" y="3811"/>
                    </a:moveTo>
                    <a:cubicBezTo>
                      <a:pt x="20999" y="3609"/>
                      <a:pt x="21235" y="3581"/>
                      <a:pt x="21390" y="3741"/>
                    </a:cubicBezTo>
                    <a:cubicBezTo>
                      <a:pt x="21542" y="3895"/>
                      <a:pt x="21558" y="4175"/>
                      <a:pt x="21439" y="4576"/>
                    </a:cubicBezTo>
                    <a:lnTo>
                      <a:pt x="19755" y="10462"/>
                    </a:lnTo>
                    <a:cubicBezTo>
                      <a:pt x="19682" y="10756"/>
                      <a:pt x="19535" y="10961"/>
                      <a:pt x="19317" y="11064"/>
                    </a:cubicBezTo>
                    <a:cubicBezTo>
                      <a:pt x="19099" y="11173"/>
                      <a:pt x="18879" y="11190"/>
                      <a:pt x="18656" y="11117"/>
                    </a:cubicBezTo>
                    <a:lnTo>
                      <a:pt x="13745" y="9109"/>
                    </a:lnTo>
                    <a:cubicBezTo>
                      <a:pt x="13408" y="8964"/>
                      <a:pt x="13234" y="8782"/>
                      <a:pt x="13227" y="8563"/>
                    </a:cubicBezTo>
                    <a:cubicBezTo>
                      <a:pt x="13220" y="8345"/>
                      <a:pt x="13370" y="8132"/>
                      <a:pt x="13675" y="7928"/>
                    </a:cubicBezTo>
                    <a:lnTo>
                      <a:pt x="15942" y="6586"/>
                    </a:lnTo>
                    <a:cubicBezTo>
                      <a:pt x="15560" y="5889"/>
                      <a:pt x="15103" y="5287"/>
                      <a:pt x="14569" y="4786"/>
                    </a:cubicBezTo>
                    <a:cubicBezTo>
                      <a:pt x="14033" y="4279"/>
                      <a:pt x="13438" y="3892"/>
                      <a:pt x="12778" y="3626"/>
                    </a:cubicBezTo>
                    <a:cubicBezTo>
                      <a:pt x="11948" y="3293"/>
                      <a:pt x="11119" y="3170"/>
                      <a:pt x="10292" y="3248"/>
                    </a:cubicBezTo>
                    <a:cubicBezTo>
                      <a:pt x="9466" y="3329"/>
                      <a:pt x="8693" y="3581"/>
                      <a:pt x="7974" y="3999"/>
                    </a:cubicBezTo>
                    <a:cubicBezTo>
                      <a:pt x="7252" y="4421"/>
                      <a:pt x="6615" y="4998"/>
                      <a:pt x="6067" y="5732"/>
                    </a:cubicBezTo>
                    <a:cubicBezTo>
                      <a:pt x="5519" y="6463"/>
                      <a:pt x="5107" y="7326"/>
                      <a:pt x="4830" y="8317"/>
                    </a:cubicBezTo>
                    <a:cubicBezTo>
                      <a:pt x="4784" y="8460"/>
                      <a:pt x="4706" y="8558"/>
                      <a:pt x="4598" y="8614"/>
                    </a:cubicBezTo>
                    <a:cubicBezTo>
                      <a:pt x="4491" y="8664"/>
                      <a:pt x="4376" y="8672"/>
                      <a:pt x="4257" y="8639"/>
                    </a:cubicBezTo>
                    <a:lnTo>
                      <a:pt x="2549" y="7953"/>
                    </a:lnTo>
                    <a:cubicBezTo>
                      <a:pt x="2430" y="7902"/>
                      <a:pt x="2345" y="7810"/>
                      <a:pt x="2294" y="7681"/>
                    </a:cubicBezTo>
                    <a:cubicBezTo>
                      <a:pt x="2242" y="7552"/>
                      <a:pt x="2238" y="7415"/>
                      <a:pt x="2282" y="7270"/>
                    </a:cubicBezTo>
                    <a:cubicBezTo>
                      <a:pt x="2678" y="5878"/>
                      <a:pt x="3275" y="4654"/>
                      <a:pt x="4071" y="3604"/>
                    </a:cubicBezTo>
                    <a:cubicBezTo>
                      <a:pt x="4868" y="2554"/>
                      <a:pt x="5779" y="1727"/>
                      <a:pt x="6800" y="1125"/>
                    </a:cubicBezTo>
                    <a:cubicBezTo>
                      <a:pt x="7826" y="520"/>
                      <a:pt x="8927" y="156"/>
                      <a:pt x="10107" y="36"/>
                    </a:cubicBezTo>
                    <a:cubicBezTo>
                      <a:pt x="11290" y="-84"/>
                      <a:pt x="12471" y="95"/>
                      <a:pt x="13654" y="568"/>
                    </a:cubicBezTo>
                    <a:cubicBezTo>
                      <a:pt x="14647" y="988"/>
                      <a:pt x="15548" y="1587"/>
                      <a:pt x="16349" y="2363"/>
                    </a:cubicBezTo>
                    <a:cubicBezTo>
                      <a:pt x="17153" y="3144"/>
                      <a:pt x="17827" y="4071"/>
                      <a:pt x="18373" y="5152"/>
                    </a:cubicBezTo>
                    <a:lnTo>
                      <a:pt x="20675" y="3811"/>
                    </a:lnTo>
                    <a:close/>
                  </a:path>
                </a:pathLst>
              </a:custGeom>
              <a:solidFill>
                <a:schemeClr val="bg1"/>
              </a:solidFill>
              <a:ln w="9525">
                <a:noFill/>
                <a:round/>
                <a:headEnd/>
                <a:tailEnd/>
              </a:ln>
            </p:spPr>
            <p:txBody>
              <a:bodyPr lIns="38100" tIns="38100" rIns="38100" bIns="381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grpSp>
        <p:grpSp>
          <p:nvGrpSpPr>
            <p:cNvPr id="68" name="Groupe 83">
              <a:extLst>
                <a:ext uri="{FF2B5EF4-FFF2-40B4-BE49-F238E27FC236}">
                  <a16:creationId xmlns:a16="http://schemas.microsoft.com/office/drawing/2014/main" id="{0DA4956F-E9F8-434F-85E0-940CC566012B}"/>
                </a:ext>
              </a:extLst>
            </p:cNvPr>
            <p:cNvGrpSpPr>
              <a:grpSpLocks/>
            </p:cNvGrpSpPr>
            <p:nvPr/>
          </p:nvGrpSpPr>
          <p:grpSpPr bwMode="auto">
            <a:xfrm>
              <a:off x="3492500" y="1485354"/>
              <a:ext cx="863600" cy="863600"/>
              <a:chOff x="1763808" y="2780928"/>
              <a:chExt cx="1080000" cy="1080000"/>
            </a:xfrm>
          </p:grpSpPr>
          <p:sp>
            <p:nvSpPr>
              <p:cNvPr id="69" name="Arrow: Pentagon 8">
                <a:extLst>
                  <a:ext uri="{FF2B5EF4-FFF2-40B4-BE49-F238E27FC236}">
                    <a16:creationId xmlns:a16="http://schemas.microsoft.com/office/drawing/2014/main" id="{348B0AE6-9460-4E8C-BB1F-391AB0E34BD3}"/>
                  </a:ext>
                </a:extLst>
              </p:cNvPr>
              <p:cNvSpPr/>
              <p:nvPr/>
            </p:nvSpPr>
            <p:spPr>
              <a:xfrm>
                <a:off x="1763808" y="2780928"/>
                <a:ext cx="1080000" cy="1080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a:ea typeface="ＭＳ Ｐゴシック"/>
                  <a:cs typeface="Arial"/>
                </a:endParaRPr>
              </a:p>
            </p:txBody>
          </p:sp>
          <p:sp>
            <p:nvSpPr>
              <p:cNvPr id="70" name="AutoShape 116">
                <a:extLst>
                  <a:ext uri="{FF2B5EF4-FFF2-40B4-BE49-F238E27FC236}">
                    <a16:creationId xmlns:a16="http://schemas.microsoft.com/office/drawing/2014/main" id="{5DA4474F-3FD2-4BE7-AE4B-51DC7161734C}"/>
                  </a:ext>
                </a:extLst>
              </p:cNvPr>
              <p:cNvSpPr>
                <a:spLocks/>
              </p:cNvSpPr>
              <p:nvPr/>
            </p:nvSpPr>
            <p:spPr bwMode="auto">
              <a:xfrm>
                <a:off x="2087808" y="3104928"/>
                <a:ext cx="432000" cy="432000"/>
              </a:xfrm>
              <a:custGeom>
                <a:avLst/>
                <a:gdLst>
                  <a:gd name="T0" fmla="*/ 2147483647 w 21591"/>
                  <a:gd name="T1" fmla="*/ 2147483647 h 21524"/>
                  <a:gd name="T2" fmla="*/ 2147483647 w 21591"/>
                  <a:gd name="T3" fmla="*/ 2147483647 h 21524"/>
                  <a:gd name="T4" fmla="*/ 2147483647 w 21591"/>
                  <a:gd name="T5" fmla="*/ 2147483647 h 21524"/>
                  <a:gd name="T6" fmla="*/ 2147483647 w 21591"/>
                  <a:gd name="T7" fmla="*/ 2147483647 h 21524"/>
                  <a:gd name="T8" fmla="*/ 0 60000 65536"/>
                  <a:gd name="T9" fmla="*/ 0 60000 65536"/>
                  <a:gd name="T10" fmla="*/ 0 60000 65536"/>
                  <a:gd name="T11" fmla="*/ 0 60000 65536"/>
                  <a:gd name="T12" fmla="*/ 0 w 21591"/>
                  <a:gd name="T13" fmla="*/ 0 h 21524"/>
                  <a:gd name="T14" fmla="*/ 21591 w 21591"/>
                  <a:gd name="T15" fmla="*/ 21524 h 21524"/>
                </a:gdLst>
                <a:ahLst/>
                <a:cxnLst>
                  <a:cxn ang="T8">
                    <a:pos x="T0" y="T1"/>
                  </a:cxn>
                  <a:cxn ang="T9">
                    <a:pos x="T2" y="T3"/>
                  </a:cxn>
                  <a:cxn ang="T10">
                    <a:pos x="T4" y="T5"/>
                  </a:cxn>
                  <a:cxn ang="T11">
                    <a:pos x="T6" y="T7"/>
                  </a:cxn>
                </a:cxnLst>
                <a:rect l="T12" t="T13" r="T14" b="T15"/>
                <a:pathLst>
                  <a:path w="21591" h="21524">
                    <a:moveTo>
                      <a:pt x="17534" y="15668"/>
                    </a:moveTo>
                    <a:cubicBezTo>
                      <a:pt x="17659" y="15575"/>
                      <a:pt x="17784" y="15475"/>
                      <a:pt x="17904" y="15367"/>
                    </a:cubicBezTo>
                    <a:cubicBezTo>
                      <a:pt x="18024" y="15258"/>
                      <a:pt x="18151" y="15129"/>
                      <a:pt x="18283" y="14980"/>
                    </a:cubicBezTo>
                    <a:lnTo>
                      <a:pt x="19793" y="13200"/>
                    </a:lnTo>
                    <a:lnTo>
                      <a:pt x="19793" y="17223"/>
                    </a:lnTo>
                    <a:cubicBezTo>
                      <a:pt x="19793" y="17811"/>
                      <a:pt x="19695" y="18367"/>
                      <a:pt x="19502" y="18883"/>
                    </a:cubicBezTo>
                    <a:cubicBezTo>
                      <a:pt x="19306" y="19401"/>
                      <a:pt x="19044" y="19858"/>
                      <a:pt x="18717" y="20250"/>
                    </a:cubicBezTo>
                    <a:cubicBezTo>
                      <a:pt x="18389" y="20642"/>
                      <a:pt x="18009" y="20953"/>
                      <a:pt x="17581" y="21181"/>
                    </a:cubicBezTo>
                    <a:cubicBezTo>
                      <a:pt x="17150" y="21409"/>
                      <a:pt x="16688" y="21524"/>
                      <a:pt x="16186" y="21524"/>
                    </a:cubicBezTo>
                    <a:lnTo>
                      <a:pt x="3592" y="21524"/>
                    </a:lnTo>
                    <a:cubicBezTo>
                      <a:pt x="3103" y="21524"/>
                      <a:pt x="2633" y="21409"/>
                      <a:pt x="2195" y="21181"/>
                    </a:cubicBezTo>
                    <a:cubicBezTo>
                      <a:pt x="1752" y="20953"/>
                      <a:pt x="1372" y="20639"/>
                      <a:pt x="1052" y="20250"/>
                    </a:cubicBezTo>
                    <a:cubicBezTo>
                      <a:pt x="731" y="19861"/>
                      <a:pt x="477" y="19401"/>
                      <a:pt x="286" y="18883"/>
                    </a:cubicBezTo>
                    <a:cubicBezTo>
                      <a:pt x="95" y="18365"/>
                      <a:pt x="0" y="17811"/>
                      <a:pt x="0" y="17223"/>
                    </a:cubicBezTo>
                    <a:lnTo>
                      <a:pt x="0" y="4300"/>
                    </a:lnTo>
                    <a:cubicBezTo>
                      <a:pt x="0" y="3712"/>
                      <a:pt x="95" y="3152"/>
                      <a:pt x="286" y="2628"/>
                    </a:cubicBezTo>
                    <a:cubicBezTo>
                      <a:pt x="477" y="2098"/>
                      <a:pt x="734" y="1645"/>
                      <a:pt x="1052" y="1261"/>
                    </a:cubicBezTo>
                    <a:cubicBezTo>
                      <a:pt x="1370" y="878"/>
                      <a:pt x="1752" y="573"/>
                      <a:pt x="2195" y="345"/>
                    </a:cubicBezTo>
                    <a:cubicBezTo>
                      <a:pt x="2635" y="119"/>
                      <a:pt x="3103" y="-1"/>
                      <a:pt x="3592" y="-1"/>
                    </a:cubicBezTo>
                    <a:lnTo>
                      <a:pt x="13389" y="-1"/>
                    </a:lnTo>
                    <a:cubicBezTo>
                      <a:pt x="13340" y="292"/>
                      <a:pt x="13318" y="585"/>
                      <a:pt x="13318" y="884"/>
                    </a:cubicBezTo>
                    <a:lnTo>
                      <a:pt x="13318" y="1613"/>
                    </a:lnTo>
                    <a:cubicBezTo>
                      <a:pt x="12038" y="1800"/>
                      <a:pt x="10826" y="2163"/>
                      <a:pt x="9688" y="2708"/>
                    </a:cubicBezTo>
                    <a:lnTo>
                      <a:pt x="3595" y="2708"/>
                    </a:lnTo>
                    <a:cubicBezTo>
                      <a:pt x="3230" y="2708"/>
                      <a:pt x="2914" y="2863"/>
                      <a:pt x="2652" y="3176"/>
                    </a:cubicBezTo>
                    <a:cubicBezTo>
                      <a:pt x="2391" y="3486"/>
                      <a:pt x="2261" y="3864"/>
                      <a:pt x="2261" y="4303"/>
                    </a:cubicBezTo>
                    <a:lnTo>
                      <a:pt x="2261" y="17226"/>
                    </a:lnTo>
                    <a:cubicBezTo>
                      <a:pt x="2261" y="17665"/>
                      <a:pt x="2391" y="18040"/>
                      <a:pt x="2652" y="18356"/>
                    </a:cubicBezTo>
                    <a:cubicBezTo>
                      <a:pt x="2912" y="18663"/>
                      <a:pt x="3228" y="18824"/>
                      <a:pt x="3595" y="18824"/>
                    </a:cubicBezTo>
                    <a:lnTo>
                      <a:pt x="16188" y="18824"/>
                    </a:lnTo>
                    <a:cubicBezTo>
                      <a:pt x="16556" y="18824"/>
                      <a:pt x="16871" y="18663"/>
                      <a:pt x="17140" y="18356"/>
                    </a:cubicBezTo>
                    <a:cubicBezTo>
                      <a:pt x="17405" y="18043"/>
                      <a:pt x="17537" y="17668"/>
                      <a:pt x="17537" y="17226"/>
                    </a:cubicBezTo>
                    <a:lnTo>
                      <a:pt x="17537" y="15668"/>
                    </a:lnTo>
                    <a:lnTo>
                      <a:pt x="17534" y="15668"/>
                    </a:lnTo>
                    <a:close/>
                    <a:moveTo>
                      <a:pt x="21286" y="5913"/>
                    </a:moveTo>
                    <a:cubicBezTo>
                      <a:pt x="21497" y="6147"/>
                      <a:pt x="21599" y="6452"/>
                      <a:pt x="21590" y="6827"/>
                    </a:cubicBezTo>
                    <a:cubicBezTo>
                      <a:pt x="21590" y="7190"/>
                      <a:pt x="21489" y="7491"/>
                      <a:pt x="21286" y="7723"/>
                    </a:cubicBezTo>
                    <a:lnTo>
                      <a:pt x="16693" y="13203"/>
                    </a:lnTo>
                    <a:cubicBezTo>
                      <a:pt x="16372" y="13587"/>
                      <a:pt x="16103" y="13721"/>
                      <a:pt x="15878" y="13604"/>
                    </a:cubicBezTo>
                    <a:cubicBezTo>
                      <a:pt x="15655" y="13487"/>
                      <a:pt x="15545" y="13162"/>
                      <a:pt x="15545" y="12630"/>
                    </a:cubicBezTo>
                    <a:lnTo>
                      <a:pt x="15545" y="8987"/>
                    </a:lnTo>
                    <a:cubicBezTo>
                      <a:pt x="13927" y="8987"/>
                      <a:pt x="12505" y="9186"/>
                      <a:pt x="11274" y="9588"/>
                    </a:cubicBezTo>
                    <a:cubicBezTo>
                      <a:pt x="10043" y="9992"/>
                      <a:pt x="9006" y="10533"/>
                      <a:pt x="8159" y="11227"/>
                    </a:cubicBezTo>
                    <a:cubicBezTo>
                      <a:pt x="7310" y="11909"/>
                      <a:pt x="6649" y="12723"/>
                      <a:pt x="6169" y="13663"/>
                    </a:cubicBezTo>
                    <a:cubicBezTo>
                      <a:pt x="5689" y="14600"/>
                      <a:pt x="5386" y="15607"/>
                      <a:pt x="5261" y="16681"/>
                    </a:cubicBezTo>
                    <a:cubicBezTo>
                      <a:pt x="5227" y="16933"/>
                      <a:pt x="5109" y="17059"/>
                      <a:pt x="4899" y="17059"/>
                    </a:cubicBezTo>
                    <a:cubicBezTo>
                      <a:pt x="4703" y="17059"/>
                      <a:pt x="4591" y="16933"/>
                      <a:pt x="4559" y="16681"/>
                    </a:cubicBezTo>
                    <a:cubicBezTo>
                      <a:pt x="4527" y="16470"/>
                      <a:pt x="4510" y="16266"/>
                      <a:pt x="4510" y="16087"/>
                    </a:cubicBezTo>
                    <a:lnTo>
                      <a:pt x="4510" y="15560"/>
                    </a:lnTo>
                    <a:cubicBezTo>
                      <a:pt x="4510" y="14008"/>
                      <a:pt x="4730" y="12550"/>
                      <a:pt x="5173" y="11180"/>
                    </a:cubicBezTo>
                    <a:cubicBezTo>
                      <a:pt x="5616" y="9810"/>
                      <a:pt x="6289" y="8616"/>
                      <a:pt x="7199" y="7591"/>
                    </a:cubicBezTo>
                    <a:cubicBezTo>
                      <a:pt x="8110" y="6566"/>
                      <a:pt x="9255" y="5761"/>
                      <a:pt x="10638" y="5167"/>
                    </a:cubicBezTo>
                    <a:cubicBezTo>
                      <a:pt x="12018" y="4573"/>
                      <a:pt x="13656" y="4265"/>
                      <a:pt x="15547" y="4251"/>
                    </a:cubicBezTo>
                    <a:lnTo>
                      <a:pt x="15547" y="1012"/>
                    </a:lnTo>
                    <a:cubicBezTo>
                      <a:pt x="15547" y="480"/>
                      <a:pt x="15657" y="158"/>
                      <a:pt x="15880" y="41"/>
                    </a:cubicBezTo>
                    <a:cubicBezTo>
                      <a:pt x="16105" y="-76"/>
                      <a:pt x="16374" y="58"/>
                      <a:pt x="16695" y="439"/>
                    </a:cubicBezTo>
                    <a:lnTo>
                      <a:pt x="21286" y="5913"/>
                    </a:lnTo>
                    <a:close/>
                  </a:path>
                </a:pathLst>
              </a:custGeom>
              <a:solidFill>
                <a:schemeClr val="bg1"/>
              </a:solidFill>
              <a:ln w="9525">
                <a:noFill/>
                <a:round/>
                <a:headEnd/>
                <a:tailEnd/>
              </a:ln>
            </p:spPr>
            <p:txBody>
              <a:bodyPr lIns="38100" tIns="38100" rIns="38100" bIns="381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grpSp>
        <p:sp>
          <p:nvSpPr>
            <p:cNvPr id="71" name="Rectangle 71">
              <a:extLst>
                <a:ext uri="{FF2B5EF4-FFF2-40B4-BE49-F238E27FC236}">
                  <a16:creationId xmlns:a16="http://schemas.microsoft.com/office/drawing/2014/main" id="{2D46CC68-F17A-433D-91F0-64A4BAE84B4B}"/>
                </a:ext>
              </a:extLst>
            </p:cNvPr>
            <p:cNvSpPr>
              <a:spLocks noChangeArrowheads="1"/>
            </p:cNvSpPr>
            <p:nvPr/>
          </p:nvSpPr>
          <p:spPr bwMode="auto">
            <a:xfrm>
              <a:off x="6579182" y="2623591"/>
              <a:ext cx="1943099" cy="684942"/>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a:ln>
                    <a:noFill/>
                  </a:ln>
                  <a:solidFill>
                    <a:schemeClr val="tx1">
                      <a:lumMod val="50000"/>
                      <a:lumOff val="50000"/>
                    </a:schemeClr>
                  </a:solidFill>
                  <a:effectLst/>
                  <a:uLnTx/>
                  <a:uFillTx/>
                  <a:latin typeface="Arial" pitchFamily="34" charset="0"/>
                </a:rPr>
                <a:t>3 - Délégation de l’authentification à un système central</a:t>
              </a:r>
            </a:p>
          </p:txBody>
        </p:sp>
        <p:sp>
          <p:nvSpPr>
            <p:cNvPr id="72" name="Arrow: Pentagon 9">
              <a:extLst>
                <a:ext uri="{FF2B5EF4-FFF2-40B4-BE49-F238E27FC236}">
                  <a16:creationId xmlns:a16="http://schemas.microsoft.com/office/drawing/2014/main" id="{B9FF4A5D-7151-44FC-8677-E396DF0448B2}"/>
                </a:ext>
              </a:extLst>
            </p:cNvPr>
            <p:cNvSpPr/>
            <p:nvPr/>
          </p:nvSpPr>
          <p:spPr>
            <a:xfrm>
              <a:off x="6227763" y="2636291"/>
              <a:ext cx="360362"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73" name="Arrow: Pentagon 9">
              <a:extLst>
                <a:ext uri="{FF2B5EF4-FFF2-40B4-BE49-F238E27FC236}">
                  <a16:creationId xmlns:a16="http://schemas.microsoft.com/office/drawing/2014/main" id="{97F77271-78E8-4DDB-94A0-887B305F4E00}"/>
                </a:ext>
              </a:extLst>
            </p:cNvPr>
            <p:cNvSpPr/>
            <p:nvPr/>
          </p:nvSpPr>
          <p:spPr>
            <a:xfrm>
              <a:off x="2987675" y="2348954"/>
              <a:ext cx="360363"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74" name="Rectangle 68">
              <a:extLst>
                <a:ext uri="{FF2B5EF4-FFF2-40B4-BE49-F238E27FC236}">
                  <a16:creationId xmlns:a16="http://schemas.microsoft.com/office/drawing/2014/main" id="{C478E5DE-070F-4DBC-AE94-D8C90CECB916}"/>
                </a:ext>
              </a:extLst>
            </p:cNvPr>
            <p:cNvSpPr>
              <a:spLocks noChangeArrowheads="1"/>
            </p:cNvSpPr>
            <p:nvPr/>
          </p:nvSpPr>
          <p:spPr bwMode="auto">
            <a:xfrm>
              <a:off x="2023268" y="5520303"/>
              <a:ext cx="1728790" cy="49315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6 - Revue annuelle des accès privilégiés des utilisateurs IT</a:t>
              </a:r>
            </a:p>
          </p:txBody>
        </p:sp>
        <p:sp>
          <p:nvSpPr>
            <p:cNvPr id="75" name="Arrow: Pentagon 9">
              <a:extLst>
                <a:ext uri="{FF2B5EF4-FFF2-40B4-BE49-F238E27FC236}">
                  <a16:creationId xmlns:a16="http://schemas.microsoft.com/office/drawing/2014/main" id="{0EB2800E-5498-4B64-ADB1-0BBBE7E37884}"/>
                </a:ext>
              </a:extLst>
            </p:cNvPr>
            <p:cNvSpPr/>
            <p:nvPr/>
          </p:nvSpPr>
          <p:spPr>
            <a:xfrm>
              <a:off x="3653238" y="5392112"/>
              <a:ext cx="358775"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76" name="Rectangle 55">
              <a:extLst>
                <a:ext uri="{FF2B5EF4-FFF2-40B4-BE49-F238E27FC236}">
                  <a16:creationId xmlns:a16="http://schemas.microsoft.com/office/drawing/2014/main" id="{7A2566C6-FBBE-4E54-813C-A5FDCFDD3D0C}"/>
                </a:ext>
              </a:extLst>
            </p:cNvPr>
            <p:cNvSpPr>
              <a:spLocks noChangeArrowheads="1"/>
            </p:cNvSpPr>
            <p:nvPr/>
          </p:nvSpPr>
          <p:spPr bwMode="auto">
            <a:xfrm>
              <a:off x="6245809" y="2177505"/>
              <a:ext cx="2276471" cy="493158"/>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2 - Authentification rigoureuse des utilisateurs IT</a:t>
              </a:r>
            </a:p>
          </p:txBody>
        </p:sp>
        <p:sp>
          <p:nvSpPr>
            <p:cNvPr id="77" name="Arrow: Pentagon 9">
              <a:extLst>
                <a:ext uri="{FF2B5EF4-FFF2-40B4-BE49-F238E27FC236}">
                  <a16:creationId xmlns:a16="http://schemas.microsoft.com/office/drawing/2014/main" id="{BC40EC76-3BF7-4A4E-8A46-6412A4D12F3E}"/>
                </a:ext>
              </a:extLst>
            </p:cNvPr>
            <p:cNvSpPr/>
            <p:nvPr/>
          </p:nvSpPr>
          <p:spPr>
            <a:xfrm>
              <a:off x="5892800" y="2198141"/>
              <a:ext cx="360363"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78" name="Arrow: Pentagon 9">
              <a:extLst>
                <a:ext uri="{FF2B5EF4-FFF2-40B4-BE49-F238E27FC236}">
                  <a16:creationId xmlns:a16="http://schemas.microsoft.com/office/drawing/2014/main" id="{AB023E97-8228-4F91-B12E-F5DDA7F6C095}"/>
                </a:ext>
              </a:extLst>
            </p:cNvPr>
            <p:cNvSpPr/>
            <p:nvPr/>
          </p:nvSpPr>
          <p:spPr>
            <a:xfrm>
              <a:off x="2655888" y="2926804"/>
              <a:ext cx="358775"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80" name="Rectangle 44">
              <a:extLst>
                <a:ext uri="{FF2B5EF4-FFF2-40B4-BE49-F238E27FC236}">
                  <a16:creationId xmlns:a16="http://schemas.microsoft.com/office/drawing/2014/main" id="{4B5F47F6-FE91-4763-AB68-E77C088A3588}"/>
                </a:ext>
              </a:extLst>
            </p:cNvPr>
            <p:cNvSpPr>
              <a:spLocks noChangeArrowheads="1"/>
            </p:cNvSpPr>
            <p:nvPr/>
          </p:nvSpPr>
          <p:spPr bwMode="auto">
            <a:xfrm>
              <a:off x="7037470" y="3383855"/>
              <a:ext cx="1331012" cy="913256"/>
            </a:xfrm>
            <a:prstGeom prst="rect">
              <a:avLst/>
            </a:prstGeom>
            <a:noFill/>
            <a:ln w="9525">
              <a:noFill/>
              <a:miter lim="800000"/>
              <a:headEnd/>
              <a:tailEnd/>
            </a:ln>
          </p:spPr>
          <p:txBody>
            <a:bodyPr wrap="square">
              <a:spAutoFit/>
            </a:bodyPr>
            <a:lstStyle/>
            <a:p>
              <a:pPr algn="l">
                <a:defRPr/>
              </a:pPr>
              <a:r>
                <a:rPr lang="fr-FR" sz="1100" b="1" dirty="0">
                  <a:solidFill>
                    <a:srgbClr val="C40021"/>
                  </a:solidFill>
                </a:rPr>
                <a:t>4 - Sécurisation des accès IT par rebond*</a:t>
              </a:r>
            </a:p>
          </p:txBody>
        </p:sp>
        <p:sp>
          <p:nvSpPr>
            <p:cNvPr id="81" name="Rectangle 47">
              <a:extLst>
                <a:ext uri="{FF2B5EF4-FFF2-40B4-BE49-F238E27FC236}">
                  <a16:creationId xmlns:a16="http://schemas.microsoft.com/office/drawing/2014/main" id="{81564970-4E9C-41FE-943F-6213E027B624}"/>
                </a:ext>
              </a:extLst>
            </p:cNvPr>
            <p:cNvSpPr>
              <a:spLocks noChangeArrowheads="1"/>
            </p:cNvSpPr>
            <p:nvPr/>
          </p:nvSpPr>
          <p:spPr bwMode="auto">
            <a:xfrm>
              <a:off x="900113" y="3528466"/>
              <a:ext cx="1706562" cy="49315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a:ln>
                    <a:noFill/>
                  </a:ln>
                  <a:solidFill>
                    <a:schemeClr val="tx1">
                      <a:lumMod val="50000"/>
                      <a:lumOff val="50000"/>
                    </a:schemeClr>
                  </a:solidFill>
                  <a:effectLst/>
                  <a:uLnTx/>
                  <a:uFillTx/>
                  <a:latin typeface="Arial" pitchFamily="34" charset="0"/>
                </a:rPr>
                <a:t>7 - Cryptage des flux de données C2</a:t>
              </a:r>
            </a:p>
          </p:txBody>
        </p:sp>
        <p:sp>
          <p:nvSpPr>
            <p:cNvPr id="82" name="Arrow: Pentagon 9">
              <a:extLst>
                <a:ext uri="{FF2B5EF4-FFF2-40B4-BE49-F238E27FC236}">
                  <a16:creationId xmlns:a16="http://schemas.microsoft.com/office/drawing/2014/main" id="{12C931F8-8CC1-4343-9185-A91FFB3D6D38}"/>
                </a:ext>
              </a:extLst>
            </p:cNvPr>
            <p:cNvSpPr/>
            <p:nvPr/>
          </p:nvSpPr>
          <p:spPr>
            <a:xfrm>
              <a:off x="2527300" y="3572916"/>
              <a:ext cx="360363"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83" name="Rectangle 60">
              <a:extLst>
                <a:ext uri="{FF2B5EF4-FFF2-40B4-BE49-F238E27FC236}">
                  <a16:creationId xmlns:a16="http://schemas.microsoft.com/office/drawing/2014/main" id="{7EB0AE9B-546C-4AE5-89A1-FBB1157D01FD}"/>
                </a:ext>
              </a:extLst>
            </p:cNvPr>
            <p:cNvSpPr>
              <a:spLocks noChangeArrowheads="1"/>
            </p:cNvSpPr>
            <p:nvPr/>
          </p:nvSpPr>
          <p:spPr bwMode="auto">
            <a:xfrm>
              <a:off x="971550" y="2896641"/>
              <a:ext cx="1751012" cy="49315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a:ln>
                    <a:noFill/>
                  </a:ln>
                  <a:solidFill>
                    <a:schemeClr val="tx1">
                      <a:lumMod val="50000"/>
                      <a:lumOff val="50000"/>
                    </a:schemeClr>
                  </a:solidFill>
                  <a:effectLst/>
                  <a:uLnTx/>
                  <a:uFillTx/>
                  <a:latin typeface="Arial" pitchFamily="34" charset="0"/>
                </a:rPr>
                <a:t>8 - Cryptage des flux de données C3</a:t>
              </a:r>
            </a:p>
          </p:txBody>
        </p:sp>
        <p:sp>
          <p:nvSpPr>
            <p:cNvPr id="84" name="Rectangle 61">
              <a:extLst>
                <a:ext uri="{FF2B5EF4-FFF2-40B4-BE49-F238E27FC236}">
                  <a16:creationId xmlns:a16="http://schemas.microsoft.com/office/drawing/2014/main" id="{39C7C2D8-51DC-447B-BBEC-A86CDE6C5EE4}"/>
                </a:ext>
              </a:extLst>
            </p:cNvPr>
            <p:cNvSpPr>
              <a:spLocks noChangeArrowheads="1"/>
            </p:cNvSpPr>
            <p:nvPr/>
          </p:nvSpPr>
          <p:spPr bwMode="auto">
            <a:xfrm>
              <a:off x="1331913" y="2293391"/>
              <a:ext cx="1706562" cy="493158"/>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9 - Protection des données C3 inactives</a:t>
              </a:r>
            </a:p>
          </p:txBody>
        </p:sp>
        <p:sp>
          <p:nvSpPr>
            <p:cNvPr id="85" name="Rectangle 84">
              <a:extLst>
                <a:ext uri="{FF2B5EF4-FFF2-40B4-BE49-F238E27FC236}">
                  <a16:creationId xmlns:a16="http://schemas.microsoft.com/office/drawing/2014/main" id="{0BF7B384-29E5-4AB6-B513-7AEADEEB74D1}"/>
                </a:ext>
              </a:extLst>
            </p:cNvPr>
            <p:cNvSpPr/>
            <p:nvPr/>
          </p:nvSpPr>
          <p:spPr>
            <a:xfrm>
              <a:off x="503238" y="1124991"/>
              <a:ext cx="3097212" cy="467486"/>
            </a:xfrm>
            <a:prstGeom prst="rect">
              <a:avLst/>
            </a:prstGeom>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1200" cap="none" spc="0" normalizeH="0" baseline="0" noProof="0" dirty="0">
                  <a:ln>
                    <a:noFill/>
                  </a:ln>
                  <a:solidFill>
                    <a:srgbClr val="C40021"/>
                  </a:solidFill>
                  <a:effectLst/>
                  <a:uLnTx/>
                  <a:uFillTx/>
                  <a:latin typeface="Arial" pitchFamily="34" charset="0"/>
                </a:rPr>
                <a:t>10- Pas d’utilisation des données C2 ou C3 sauf dans les environnements de PRODUCTION </a:t>
              </a:r>
            </a:p>
          </p:txBody>
        </p:sp>
        <p:sp>
          <p:nvSpPr>
            <p:cNvPr id="86" name="Right Brace 50">
              <a:extLst>
                <a:ext uri="{FF2B5EF4-FFF2-40B4-BE49-F238E27FC236}">
                  <a16:creationId xmlns:a16="http://schemas.microsoft.com/office/drawing/2014/main" id="{6502F325-505B-4EE7-9526-A8ED514168F1}"/>
                </a:ext>
              </a:extLst>
            </p:cNvPr>
            <p:cNvSpPr>
              <a:spLocks/>
            </p:cNvSpPr>
            <p:nvPr/>
          </p:nvSpPr>
          <p:spPr bwMode="auto">
            <a:xfrm rot="10800000">
              <a:off x="273050" y="1124991"/>
              <a:ext cx="523875" cy="2879725"/>
            </a:xfrm>
            <a:prstGeom prst="rightBrace">
              <a:avLst>
                <a:gd name="adj1" fmla="val 8322"/>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87" name="TextBox 52">
              <a:extLst>
                <a:ext uri="{FF2B5EF4-FFF2-40B4-BE49-F238E27FC236}">
                  <a16:creationId xmlns:a16="http://schemas.microsoft.com/office/drawing/2014/main" id="{A7920417-E0D9-4C2A-BA8F-BD863D464CAE}"/>
                </a:ext>
              </a:extLst>
            </p:cNvPr>
            <p:cNvSpPr txBox="1"/>
            <p:nvPr/>
          </p:nvSpPr>
          <p:spPr>
            <a:xfrm>
              <a:off x="8679193" y="1576642"/>
              <a:ext cx="340616" cy="3324253"/>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U</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I</a:t>
              </a:r>
              <a:br>
                <a:rPr kumimoji="0" lang="fr-FR" sz="1100" b="1" i="0" u="none" strike="noStrike" kern="0" cap="none" spc="0" normalizeH="0" baseline="0" noProof="0" dirty="0">
                  <a:ln>
                    <a:noFill/>
                  </a:ln>
                  <a:solidFill>
                    <a:srgbClr val="000000"/>
                  </a:solidFill>
                  <a:effectLst/>
                  <a:uLnTx/>
                  <a:uFillTx/>
                  <a:latin typeface="Arial"/>
                </a:rPr>
              </a:br>
              <a:r>
                <a:rPr kumimoji="0" lang="fr-FR" sz="1100" b="1" i="0" u="none" strike="noStrike" kern="0" cap="none" spc="0" normalizeH="0" baseline="0" noProof="0" dirty="0">
                  <a:ln>
                    <a:noFill/>
                  </a:ln>
                  <a:solidFill>
                    <a:srgbClr val="000000"/>
                  </a:solidFill>
                  <a:effectLst/>
                  <a:uLnTx/>
                  <a:uFillTx/>
                  <a:latin typeface="Arial"/>
                </a:rPr>
                <a:t>F</a:t>
              </a:r>
              <a:br>
                <a:rPr kumimoji="0" lang="fr-FR" sz="1100" b="1" i="0" u="none" strike="noStrike" kern="0" cap="none" spc="0" normalizeH="0" baseline="0" noProof="0" dirty="0">
                  <a:ln>
                    <a:noFill/>
                  </a:ln>
                  <a:solidFill>
                    <a:srgbClr val="000000"/>
                  </a:solidFill>
                  <a:effectLst/>
                  <a:uLnTx/>
                  <a:uFillTx/>
                  <a:latin typeface="Arial"/>
                </a:rPr>
              </a:br>
              <a:r>
                <a:rPr kumimoji="0" lang="fr-FR" sz="1100" b="1" i="0" u="none" strike="noStrike" kern="0" cap="none" spc="0" normalizeH="0" baseline="0" noProof="0" dirty="0">
                  <a:ln>
                    <a:noFill/>
                  </a:ln>
                  <a:solidFill>
                    <a:srgbClr val="000000"/>
                  </a:solidFill>
                  <a:effectLst/>
                  <a:uLnTx/>
                  <a:uFillTx/>
                  <a:latin typeface="Arial"/>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I</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N</a:t>
              </a:r>
            </a:p>
          </p:txBody>
        </p:sp>
        <p:sp>
          <p:nvSpPr>
            <p:cNvPr id="88" name="Right Brace 53">
              <a:extLst>
                <a:ext uri="{FF2B5EF4-FFF2-40B4-BE49-F238E27FC236}">
                  <a16:creationId xmlns:a16="http://schemas.microsoft.com/office/drawing/2014/main" id="{F9A27181-0D72-43B6-B482-5C78342E6264}"/>
                </a:ext>
              </a:extLst>
            </p:cNvPr>
            <p:cNvSpPr>
              <a:spLocks/>
            </p:cNvSpPr>
            <p:nvPr/>
          </p:nvSpPr>
          <p:spPr bwMode="auto">
            <a:xfrm>
              <a:off x="8180388" y="1647280"/>
              <a:ext cx="515937" cy="2534132"/>
            </a:xfrm>
            <a:prstGeom prst="rightBrace">
              <a:avLst>
                <a:gd name="adj1" fmla="val 8323"/>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89" name="TextBox 62">
              <a:extLst>
                <a:ext uri="{FF2B5EF4-FFF2-40B4-BE49-F238E27FC236}">
                  <a16:creationId xmlns:a16="http://schemas.microsoft.com/office/drawing/2014/main" id="{3A46E1E0-BF46-4D5A-B7E5-55C84910A620}"/>
                </a:ext>
              </a:extLst>
            </p:cNvPr>
            <p:cNvSpPr txBox="1"/>
            <p:nvPr/>
          </p:nvSpPr>
          <p:spPr>
            <a:xfrm>
              <a:off x="-34506" y="1122758"/>
              <a:ext cx="318305" cy="3726086"/>
            </a:xfrm>
            <a:prstGeom prst="rect">
              <a:avLst/>
            </a:prstGeom>
            <a:noFill/>
          </p:spPr>
          <p:txBody>
            <a:bodyPr vert="horz"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000000"/>
                  </a:solidFill>
                  <a:effectLst/>
                  <a:uLnTx/>
                  <a:uFillTx/>
                  <a:latin typeface="Arial"/>
                </a:rPr>
                <a:t>P</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R</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O</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T</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E</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0" cap="none" spc="0" normalizeH="0" baseline="0" noProof="0" dirty="0">
                  <a:ln>
                    <a:noFill/>
                  </a:ln>
                  <a:solidFill>
                    <a:srgbClr val="000000"/>
                  </a:solidFill>
                  <a:effectLst/>
                  <a:uLnTx/>
                  <a:uFillTx/>
                  <a:latin typeface="Arial"/>
                </a:rPr>
                <a:t>T</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I</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O</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N</a:t>
              </a:r>
              <a:br>
                <a:rPr kumimoji="0" lang="fr-FR" sz="900" b="1" i="0" u="none" strike="noStrike" kern="0" cap="none" spc="0" normalizeH="0" baseline="0" noProof="0" dirty="0">
                  <a:ln>
                    <a:noFill/>
                  </a:ln>
                  <a:solidFill>
                    <a:srgbClr val="000000"/>
                  </a:solidFill>
                  <a:effectLst/>
                  <a:uLnTx/>
                  <a:uFillTx/>
                  <a:latin typeface="Arial"/>
                </a:rPr>
              </a:b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D</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E</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S</a:t>
              </a:r>
              <a:br>
                <a:rPr kumimoji="0" lang="fr-FR" sz="900" b="1" i="0" u="none" strike="noStrike" kern="0" cap="none" spc="0" normalizeH="0" baseline="0" noProof="0" dirty="0">
                  <a:ln>
                    <a:noFill/>
                  </a:ln>
                  <a:solidFill>
                    <a:srgbClr val="000000"/>
                  </a:solidFill>
                  <a:effectLst/>
                  <a:uLnTx/>
                  <a:uFillTx/>
                  <a:latin typeface="Arial"/>
                </a:rPr>
              </a:b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D</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O</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N</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err="1">
                  <a:ln>
                    <a:noFill/>
                  </a:ln>
                  <a:solidFill>
                    <a:srgbClr val="000000"/>
                  </a:solidFill>
                  <a:effectLst/>
                  <a:uLnTx/>
                  <a:uFillTx/>
                  <a:latin typeface="Arial"/>
                </a:rPr>
                <a:t>N</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É</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E</a:t>
              </a:r>
              <a:br>
                <a:rPr kumimoji="0" lang="fr-FR" sz="900" b="1" i="0" u="none" strike="noStrike" kern="0" cap="none" spc="0" normalizeH="0" baseline="0" noProof="0" dirty="0">
                  <a:ln>
                    <a:noFill/>
                  </a:ln>
                  <a:solidFill>
                    <a:srgbClr val="000000"/>
                  </a:solidFill>
                  <a:effectLst/>
                  <a:uLnTx/>
                  <a:uFillTx/>
                  <a:latin typeface="Arial"/>
                </a:rPr>
              </a:br>
              <a:r>
                <a:rPr kumimoji="0" lang="fr-FR" sz="900" b="1" i="0" u="none" strike="noStrike" kern="0" cap="none" spc="0" normalizeH="0" baseline="0" noProof="0" dirty="0">
                  <a:ln>
                    <a:noFill/>
                  </a:ln>
                  <a:solidFill>
                    <a:srgbClr val="000000"/>
                  </a:solidFill>
                  <a:effectLst/>
                  <a:uLnTx/>
                  <a:uFillTx/>
                  <a:latin typeface="Arial"/>
                </a:rPr>
                <a:t>S</a:t>
              </a:r>
            </a:p>
          </p:txBody>
        </p:sp>
        <p:sp>
          <p:nvSpPr>
            <p:cNvPr id="90" name="Right Brace 72">
              <a:extLst>
                <a:ext uri="{FF2B5EF4-FFF2-40B4-BE49-F238E27FC236}">
                  <a16:creationId xmlns:a16="http://schemas.microsoft.com/office/drawing/2014/main" id="{D7E33FAC-695C-4624-A3B2-93DBFB6CED1A}"/>
                </a:ext>
              </a:extLst>
            </p:cNvPr>
            <p:cNvSpPr>
              <a:spLocks/>
            </p:cNvSpPr>
            <p:nvPr/>
          </p:nvSpPr>
          <p:spPr bwMode="auto">
            <a:xfrm rot="10800000">
              <a:off x="1916113" y="5157241"/>
              <a:ext cx="523875" cy="1008063"/>
            </a:xfrm>
            <a:prstGeom prst="rightBrace">
              <a:avLst>
                <a:gd name="adj1" fmla="val 8321"/>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91" name="TextBox 75">
              <a:extLst>
                <a:ext uri="{FF2B5EF4-FFF2-40B4-BE49-F238E27FC236}">
                  <a16:creationId xmlns:a16="http://schemas.microsoft.com/office/drawing/2014/main" id="{AFFA3F3C-873A-4FB0-B9C3-8E5135A81611}"/>
                </a:ext>
              </a:extLst>
            </p:cNvPr>
            <p:cNvSpPr txBox="1"/>
            <p:nvPr/>
          </p:nvSpPr>
          <p:spPr>
            <a:xfrm>
              <a:off x="578455" y="5430439"/>
              <a:ext cx="1327302" cy="467486"/>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GESTION DES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ACCÈS PRIVILÉGIÉS</a:t>
              </a:r>
            </a:p>
          </p:txBody>
        </p:sp>
        <p:sp>
          <p:nvSpPr>
            <p:cNvPr id="92" name="Rectangle 91">
              <a:extLst>
                <a:ext uri="{FF2B5EF4-FFF2-40B4-BE49-F238E27FC236}">
                  <a16:creationId xmlns:a16="http://schemas.microsoft.com/office/drawing/2014/main" id="{A2BA2D6C-3011-49A8-A29B-BB36A76BF1EB}"/>
                </a:ext>
              </a:extLst>
            </p:cNvPr>
            <p:cNvSpPr/>
            <p:nvPr/>
          </p:nvSpPr>
          <p:spPr>
            <a:xfrm>
              <a:off x="6588125" y="4418905"/>
              <a:ext cx="2665413" cy="467486"/>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è"/>
                <a:tabLst/>
                <a:defRPr/>
              </a:pPr>
              <a:r>
                <a:rPr kumimoji="0" lang="fr-FR" sz="1100" b="1" i="0" u="none" strike="noStrike" kern="1200" cap="none" spc="0" normalizeH="0" baseline="0" noProof="0" dirty="0">
                  <a:ln>
                    <a:noFill/>
                  </a:ln>
                  <a:solidFill>
                    <a:srgbClr val="C40021"/>
                  </a:solidFill>
                  <a:effectLst/>
                  <a:uLnTx/>
                  <a:uFillTx/>
                  <a:latin typeface="Arial" pitchFamily="34" charset="0"/>
                  <a:sym typeface="Wingdings" pitchFamily="2" charset="2"/>
                </a:rPr>
                <a:t>Processus de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1200" cap="none" spc="0" normalizeH="0" baseline="0" noProof="0" dirty="0">
                  <a:ln>
                    <a:noFill/>
                  </a:ln>
                  <a:solidFill>
                    <a:srgbClr val="C40021"/>
                  </a:solidFill>
                  <a:effectLst/>
                  <a:uLnTx/>
                  <a:uFillTx/>
                  <a:latin typeface="Arial" pitchFamily="34" charset="0"/>
                  <a:sym typeface="Wingdings" pitchFamily="2" charset="2"/>
                </a:rPr>
                <a:t>    gestion des accès</a:t>
              </a:r>
              <a:endParaRPr kumimoji="0" lang="fr-FR" sz="1100" b="1" i="0" u="none" strike="noStrike" kern="1200" cap="none" spc="0" normalizeH="0" baseline="0" noProof="0" dirty="0">
                <a:ln>
                  <a:noFill/>
                </a:ln>
                <a:solidFill>
                  <a:srgbClr val="C40021"/>
                </a:solidFill>
                <a:effectLst/>
                <a:uLnTx/>
                <a:uFillTx/>
                <a:latin typeface="Arial" pitchFamily="34" charset="0"/>
                <a:ea typeface="ＭＳ Ｐゴシック" pitchFamily="34" charset="-128"/>
                <a:cs typeface="Arial"/>
              </a:endParaRPr>
            </a:p>
          </p:txBody>
        </p:sp>
        <p:pic>
          <p:nvPicPr>
            <p:cNvPr id="93" name="Graphique 92" descr="Partager">
              <a:extLst>
                <a:ext uri="{FF2B5EF4-FFF2-40B4-BE49-F238E27FC236}">
                  <a16:creationId xmlns:a16="http://schemas.microsoft.com/office/drawing/2014/main" id="{06D3871F-1037-4045-B4BB-713A37C98A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926" y="4236427"/>
              <a:ext cx="647827" cy="647827"/>
            </a:xfrm>
            <a:prstGeom prst="rect">
              <a:avLst/>
            </a:prstGeom>
          </p:spPr>
        </p:pic>
        <p:grpSp>
          <p:nvGrpSpPr>
            <p:cNvPr id="94" name="Groupe 93">
              <a:extLst>
                <a:ext uri="{FF2B5EF4-FFF2-40B4-BE49-F238E27FC236}">
                  <a16:creationId xmlns:a16="http://schemas.microsoft.com/office/drawing/2014/main" id="{9637F590-B4A2-4682-97F3-CF76ACF1E2A0}"/>
                </a:ext>
              </a:extLst>
            </p:cNvPr>
            <p:cNvGrpSpPr/>
            <p:nvPr/>
          </p:nvGrpSpPr>
          <p:grpSpPr>
            <a:xfrm>
              <a:off x="6204022" y="3317812"/>
              <a:ext cx="863600" cy="863600"/>
              <a:chOff x="3506886" y="3998119"/>
              <a:chExt cx="863600" cy="863600"/>
            </a:xfrm>
          </p:grpSpPr>
          <p:sp>
            <p:nvSpPr>
              <p:cNvPr id="95" name="Arrow: Pentagon 8">
                <a:extLst>
                  <a:ext uri="{FF2B5EF4-FFF2-40B4-BE49-F238E27FC236}">
                    <a16:creationId xmlns:a16="http://schemas.microsoft.com/office/drawing/2014/main" id="{0D65081F-F27A-4874-9540-CE0416D93BEF}"/>
                  </a:ext>
                </a:extLst>
              </p:cNvPr>
              <p:cNvSpPr/>
              <p:nvPr/>
            </p:nvSpPr>
            <p:spPr bwMode="auto">
              <a:xfrm>
                <a:off x="3506886" y="3998119"/>
                <a:ext cx="863600" cy="8636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Arial"/>
                  <a:ea typeface="ＭＳ Ｐゴシック"/>
                  <a:cs typeface="Arial"/>
                </a:endParaRPr>
              </a:p>
            </p:txBody>
          </p:sp>
          <p:pic>
            <p:nvPicPr>
              <p:cNvPr id="96" name="Graphique 95" descr="Retour">
                <a:extLst>
                  <a:ext uri="{FF2B5EF4-FFF2-40B4-BE49-F238E27FC236}">
                    <a16:creationId xmlns:a16="http://schemas.microsoft.com/office/drawing/2014/main" id="{C0E1C5DF-EBFD-44EF-9CC5-049E9E9915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3468" y="4154487"/>
                <a:ext cx="528638" cy="528638"/>
              </a:xfrm>
              <a:prstGeom prst="rect">
                <a:avLst/>
              </a:prstGeom>
            </p:spPr>
          </p:pic>
        </p:grpSp>
      </p:grpSp>
      <p:sp>
        <p:nvSpPr>
          <p:cNvPr id="49" name="ZoneTexte 48">
            <a:extLst>
              <a:ext uri="{FF2B5EF4-FFF2-40B4-BE49-F238E27FC236}">
                <a16:creationId xmlns:a16="http://schemas.microsoft.com/office/drawing/2014/main" id="{83B37947-9B74-4304-9665-42C81A2425FB}"/>
              </a:ext>
            </a:extLst>
          </p:cNvPr>
          <p:cNvSpPr txBox="1"/>
          <p:nvPr/>
        </p:nvSpPr>
        <p:spPr>
          <a:xfrm>
            <a:off x="1969940" y="960693"/>
            <a:ext cx="5101950" cy="400110"/>
          </a:xfrm>
          <a:prstGeom prst="rect">
            <a:avLst/>
          </a:prstGeom>
          <a:noFill/>
        </p:spPr>
        <p:txBody>
          <a:bodyPr wrap="square" rtlCol="0">
            <a:spAutoFit/>
          </a:bodyPr>
          <a:lstStyle/>
          <a:p>
            <a:pPr algn="ctr"/>
            <a:r>
              <a:rPr lang="fr-FR" sz="2000" b="1" dirty="0">
                <a:solidFill>
                  <a:schemeClr val="bg1"/>
                </a:solidFill>
                <a:latin typeface="Calibri" panose="020F0502020204030204" pitchFamily="34" charset="0"/>
              </a:rPr>
              <a:t>Critères des applications historiques</a:t>
            </a:r>
          </a:p>
        </p:txBody>
      </p:sp>
      <p:sp>
        <p:nvSpPr>
          <p:cNvPr id="45" name="Oval 2">
            <a:extLst>
              <a:ext uri="{FF2B5EF4-FFF2-40B4-BE49-F238E27FC236}">
                <a16:creationId xmlns:a16="http://schemas.microsoft.com/office/drawing/2014/main" id="{E12E9D96-0580-458C-9AC7-BF73C7DB4836}"/>
              </a:ext>
            </a:extLst>
          </p:cNvPr>
          <p:cNvSpPr>
            <a:spLocks/>
          </p:cNvSpPr>
          <p:nvPr/>
        </p:nvSpPr>
        <p:spPr bwMode="gray">
          <a:xfrm>
            <a:off x="3884124" y="3088131"/>
            <a:ext cx="1440000" cy="1440000"/>
          </a:xfrm>
          <a:prstGeom prst="ellipse">
            <a:avLst/>
          </a:prstGeom>
          <a:solidFill>
            <a:schemeClr val="accent6"/>
          </a:solidFill>
          <a:ln w="9525">
            <a:noFill/>
            <a:round/>
            <a:headEnd type="triangle" w="med" len="med"/>
            <a:tailEnd type="triangle" w="med" len="med"/>
          </a:ln>
          <a:effectLst/>
          <a:scene3d>
            <a:camera prst="orthographicFront"/>
            <a:lightRig rig="balanced" dir="t">
              <a:rot lat="0" lon="0" rev="7200000"/>
            </a:lightRig>
          </a:scene3d>
          <a:sp3d prstMaterial="metal"/>
        </p:spPr>
        <p:txBody>
          <a:bodyPr lIns="81639" tIns="252000" rIns="81639" bIns="40820" anchor="ctr" anchorCtr="1"/>
          <a:lstStyle/>
          <a:p>
            <a:pPr lvl="0" algn="ctr" defTabSz="914378" fontAlgn="base">
              <a:spcBef>
                <a:spcPct val="0"/>
              </a:spcBef>
              <a:spcAft>
                <a:spcPct val="0"/>
              </a:spcAft>
              <a:tabLst>
                <a:tab pos="656633" algn="l"/>
                <a:tab pos="1313267" algn="l"/>
              </a:tabLst>
              <a:defRPr/>
            </a:pPr>
            <a:r>
              <a:rPr lang="fr-FR" b="1" kern="0" dirty="0">
                <a:solidFill>
                  <a:srgbClr val="FFFFFF"/>
                </a:solidFill>
                <a:latin typeface="Calibri" panose="020F0502020204030204" pitchFamily="34" charset="0"/>
              </a:rPr>
              <a:t>Critères de sécurité</a:t>
            </a:r>
          </a:p>
          <a:p>
            <a:pPr lvl="0" algn="ctr" defTabSz="914378" fontAlgn="base">
              <a:spcBef>
                <a:spcPct val="0"/>
              </a:spcBef>
              <a:spcAft>
                <a:spcPct val="0"/>
              </a:spcAft>
              <a:tabLst>
                <a:tab pos="656633" algn="l"/>
                <a:tab pos="1313267" algn="l"/>
              </a:tabLst>
              <a:defRPr/>
            </a:pPr>
            <a:r>
              <a:rPr lang="fr-FR" b="1" kern="0" dirty="0">
                <a:solidFill>
                  <a:srgbClr val="FFFFFF"/>
                </a:solidFill>
                <a:latin typeface="Calibri" panose="020F0502020204030204" pitchFamily="34" charset="0"/>
              </a:rPr>
              <a:t>RGPD</a:t>
            </a:r>
          </a:p>
          <a:p>
            <a:pPr lvl="0" algn="ctr" defTabSz="914378" fontAlgn="base">
              <a:spcBef>
                <a:spcPct val="0"/>
              </a:spcBef>
              <a:spcAft>
                <a:spcPct val="0"/>
              </a:spcAft>
              <a:tabLst>
                <a:tab pos="656633" algn="l"/>
                <a:tab pos="1313267" algn="l"/>
              </a:tabLst>
              <a:defRPr/>
            </a:pPr>
            <a:endParaRPr lang="fr-FR" b="1" kern="0" dirty="0">
              <a:solidFill>
                <a:srgbClr val="FFFFFF"/>
              </a:solidFill>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88180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grpSp>
        <p:nvGrpSpPr>
          <p:cNvPr id="2" name="Groupe 1">
            <a:extLst>
              <a:ext uri="{FF2B5EF4-FFF2-40B4-BE49-F238E27FC236}">
                <a16:creationId xmlns:a16="http://schemas.microsoft.com/office/drawing/2014/main" id="{9E1B7196-0A95-42B9-962F-3693A86D2A6C}"/>
              </a:ext>
            </a:extLst>
          </p:cNvPr>
          <p:cNvGrpSpPr/>
          <p:nvPr/>
        </p:nvGrpSpPr>
        <p:grpSpPr>
          <a:xfrm>
            <a:off x="451508" y="1868188"/>
            <a:ext cx="8471650" cy="4189104"/>
            <a:chOff x="-751304" y="966543"/>
            <a:chExt cx="10520752" cy="5413205"/>
          </a:xfrm>
        </p:grpSpPr>
        <p:sp>
          <p:nvSpPr>
            <p:cNvPr id="45" name="Ellipse 42">
              <a:extLst>
                <a:ext uri="{FF2B5EF4-FFF2-40B4-BE49-F238E27FC236}">
                  <a16:creationId xmlns:a16="http://schemas.microsoft.com/office/drawing/2014/main" id="{D2C10099-EB66-48DD-B030-69B0D1ACCD11}"/>
                </a:ext>
              </a:extLst>
            </p:cNvPr>
            <p:cNvSpPr>
              <a:spLocks noChangeArrowheads="1"/>
            </p:cNvSpPr>
            <p:nvPr/>
          </p:nvSpPr>
          <p:spPr bwMode="auto">
            <a:xfrm>
              <a:off x="2700338" y="1658938"/>
              <a:ext cx="3960812" cy="3959225"/>
            </a:xfrm>
            <a:prstGeom prst="ellipse">
              <a:avLst/>
            </a:prstGeom>
            <a:noFill/>
            <a:ln w="57150"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Arial"/>
              </a:endParaRPr>
            </a:p>
          </p:txBody>
        </p:sp>
        <p:grpSp>
          <p:nvGrpSpPr>
            <p:cNvPr id="46" name="Groupe 84">
              <a:extLst>
                <a:ext uri="{FF2B5EF4-FFF2-40B4-BE49-F238E27FC236}">
                  <a16:creationId xmlns:a16="http://schemas.microsoft.com/office/drawing/2014/main" id="{E17964C6-2395-4C18-B861-D66E36744812}"/>
                </a:ext>
              </a:extLst>
            </p:cNvPr>
            <p:cNvGrpSpPr>
              <a:grpSpLocks/>
            </p:cNvGrpSpPr>
            <p:nvPr/>
          </p:nvGrpSpPr>
          <p:grpSpPr bwMode="auto">
            <a:xfrm>
              <a:off x="5959475" y="2316163"/>
              <a:ext cx="863600" cy="863600"/>
              <a:chOff x="3059832" y="4365224"/>
              <a:chExt cx="1080000" cy="1080000"/>
            </a:xfrm>
          </p:grpSpPr>
          <p:sp>
            <p:nvSpPr>
              <p:cNvPr id="47" name="Arrow: Pentagon 10">
                <a:extLst>
                  <a:ext uri="{FF2B5EF4-FFF2-40B4-BE49-F238E27FC236}">
                    <a16:creationId xmlns:a16="http://schemas.microsoft.com/office/drawing/2014/main" id="{48CFFD9E-B9D4-4FC7-A680-1AB792A671E1}"/>
                  </a:ext>
                </a:extLst>
              </p:cNvPr>
              <p:cNvSpPr/>
              <p:nvPr/>
            </p:nvSpPr>
            <p:spPr>
              <a:xfrm>
                <a:off x="3059832" y="4365224"/>
                <a:ext cx="1080000" cy="1080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dirty="0">
                  <a:ln>
                    <a:noFill/>
                  </a:ln>
                  <a:solidFill>
                    <a:srgbClr val="000000"/>
                  </a:solidFill>
                  <a:effectLst/>
                  <a:uLnTx/>
                  <a:uFillTx/>
                  <a:latin typeface="Arial"/>
                  <a:ea typeface="ＭＳ Ｐゴシック"/>
                  <a:cs typeface="Arial"/>
                </a:endParaRPr>
              </a:p>
            </p:txBody>
          </p:sp>
          <p:sp>
            <p:nvSpPr>
              <p:cNvPr id="48" name="AutoShape 15">
                <a:extLst>
                  <a:ext uri="{FF2B5EF4-FFF2-40B4-BE49-F238E27FC236}">
                    <a16:creationId xmlns:a16="http://schemas.microsoft.com/office/drawing/2014/main" id="{82655306-03E2-479D-88E5-F86FA756B6FC}"/>
                  </a:ext>
                </a:extLst>
              </p:cNvPr>
              <p:cNvSpPr>
                <a:spLocks/>
              </p:cNvSpPr>
              <p:nvPr/>
            </p:nvSpPr>
            <p:spPr bwMode="auto">
              <a:xfrm>
                <a:off x="3365832" y="4671224"/>
                <a:ext cx="468000" cy="468000"/>
              </a:xfrm>
              <a:custGeom>
                <a:avLst/>
                <a:gdLst>
                  <a:gd name="T0" fmla="*/ 2147483647 w 21459"/>
                  <a:gd name="T1" fmla="*/ 2147483647 h 21561"/>
                  <a:gd name="T2" fmla="*/ 2147483647 w 21459"/>
                  <a:gd name="T3" fmla="*/ 2147483647 h 21561"/>
                  <a:gd name="T4" fmla="*/ 2147483647 w 21459"/>
                  <a:gd name="T5" fmla="*/ 2147483647 h 21561"/>
                  <a:gd name="T6" fmla="*/ 2147483647 w 21459"/>
                  <a:gd name="T7" fmla="*/ 2147483647 h 21561"/>
                  <a:gd name="T8" fmla="*/ 0 60000 65536"/>
                  <a:gd name="T9" fmla="*/ 0 60000 65536"/>
                  <a:gd name="T10" fmla="*/ 0 60000 65536"/>
                  <a:gd name="T11" fmla="*/ 0 60000 65536"/>
                  <a:gd name="T12" fmla="*/ 0 w 21459"/>
                  <a:gd name="T13" fmla="*/ 0 h 21561"/>
                  <a:gd name="T14" fmla="*/ 21459 w 21459"/>
                  <a:gd name="T15" fmla="*/ 21561 h 21561"/>
                </a:gdLst>
                <a:ahLst/>
                <a:cxnLst>
                  <a:cxn ang="T8">
                    <a:pos x="T0" y="T1"/>
                  </a:cxn>
                  <a:cxn ang="T9">
                    <a:pos x="T2" y="T3"/>
                  </a:cxn>
                  <a:cxn ang="T10">
                    <a:pos x="T4" y="T5"/>
                  </a:cxn>
                  <a:cxn ang="T11">
                    <a:pos x="T6" y="T7"/>
                  </a:cxn>
                </a:cxnLst>
                <a:rect l="T12" t="T13" r="T14" b="T15"/>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chemeClr val="bg1"/>
              </a:solidFill>
              <a:ln w="9525">
                <a:solidFill>
                  <a:srgbClr val="C00000"/>
                </a:solidFill>
                <a:round/>
                <a:headEnd/>
                <a:tailEnd/>
              </a:ln>
            </p:spPr>
            <p:txBody>
              <a:bodyPr lIns="38100" tIns="38100" rIns="38100" bIns="381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grpSp>
        <p:sp>
          <p:nvSpPr>
            <p:cNvPr id="49" name="Arrow: Pentagon 9">
              <a:extLst>
                <a:ext uri="{FF2B5EF4-FFF2-40B4-BE49-F238E27FC236}">
                  <a16:creationId xmlns:a16="http://schemas.microsoft.com/office/drawing/2014/main" id="{593257D4-230C-47FF-BFB8-A280E809FB17}"/>
                </a:ext>
              </a:extLst>
            </p:cNvPr>
            <p:cNvSpPr/>
            <p:nvPr/>
          </p:nvSpPr>
          <p:spPr>
            <a:xfrm>
              <a:off x="5148263" y="5300663"/>
              <a:ext cx="360362"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0" name="Arrow: Pentagon 9">
              <a:extLst>
                <a:ext uri="{FF2B5EF4-FFF2-40B4-BE49-F238E27FC236}">
                  <a16:creationId xmlns:a16="http://schemas.microsoft.com/office/drawing/2014/main" id="{163241D4-60F0-401F-9F33-A5123C123D55}"/>
                </a:ext>
              </a:extLst>
            </p:cNvPr>
            <p:cNvSpPr/>
            <p:nvPr/>
          </p:nvSpPr>
          <p:spPr>
            <a:xfrm>
              <a:off x="3851275" y="1557338"/>
              <a:ext cx="360363" cy="358775"/>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1" name="Arrow: Pentagon 9">
              <a:extLst>
                <a:ext uri="{FF2B5EF4-FFF2-40B4-BE49-F238E27FC236}">
                  <a16:creationId xmlns:a16="http://schemas.microsoft.com/office/drawing/2014/main" id="{AFBD4255-3F18-47D8-A9C8-0DFD559B2CB3}"/>
                </a:ext>
              </a:extLst>
            </p:cNvPr>
            <p:cNvSpPr/>
            <p:nvPr/>
          </p:nvSpPr>
          <p:spPr>
            <a:xfrm>
              <a:off x="3276600" y="1916113"/>
              <a:ext cx="358775"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2" name="Arrow: Pentagon 9">
              <a:extLst>
                <a:ext uri="{FF2B5EF4-FFF2-40B4-BE49-F238E27FC236}">
                  <a16:creationId xmlns:a16="http://schemas.microsoft.com/office/drawing/2014/main" id="{71E001FE-F1F8-4A70-8543-BF3C50A7C4AF}"/>
                </a:ext>
              </a:extLst>
            </p:cNvPr>
            <p:cNvSpPr/>
            <p:nvPr/>
          </p:nvSpPr>
          <p:spPr>
            <a:xfrm>
              <a:off x="3708400" y="5300663"/>
              <a:ext cx="358775"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3" name="Arrow: Pentagon 9">
              <a:extLst>
                <a:ext uri="{FF2B5EF4-FFF2-40B4-BE49-F238E27FC236}">
                  <a16:creationId xmlns:a16="http://schemas.microsoft.com/office/drawing/2014/main" id="{A143F3FF-A5EB-47FD-9451-585C3792C58C}"/>
                </a:ext>
              </a:extLst>
            </p:cNvPr>
            <p:cNvSpPr/>
            <p:nvPr/>
          </p:nvSpPr>
          <p:spPr>
            <a:xfrm>
              <a:off x="2813050" y="2420938"/>
              <a:ext cx="360363" cy="360362"/>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4" name="Arrow: Pentagon 9">
              <a:extLst>
                <a:ext uri="{FF2B5EF4-FFF2-40B4-BE49-F238E27FC236}">
                  <a16:creationId xmlns:a16="http://schemas.microsoft.com/office/drawing/2014/main" id="{43D8B717-16C0-476C-A6A7-4999033B4253}"/>
                </a:ext>
              </a:extLst>
            </p:cNvPr>
            <p:cNvSpPr/>
            <p:nvPr/>
          </p:nvSpPr>
          <p:spPr>
            <a:xfrm>
              <a:off x="4500563" y="5445125"/>
              <a:ext cx="358775"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5" name="Arrow: Pentagon 9">
              <a:extLst>
                <a:ext uri="{FF2B5EF4-FFF2-40B4-BE49-F238E27FC236}">
                  <a16:creationId xmlns:a16="http://schemas.microsoft.com/office/drawing/2014/main" id="{6D376A7E-687F-4E81-972F-D74D0A50406A}"/>
                </a:ext>
              </a:extLst>
            </p:cNvPr>
            <p:cNvSpPr/>
            <p:nvPr/>
          </p:nvSpPr>
          <p:spPr>
            <a:xfrm>
              <a:off x="5670550" y="1844675"/>
              <a:ext cx="358775" cy="360363"/>
            </a:xfrm>
            <a:prstGeom prst="ellipse">
              <a:avLst/>
            </a:prstGeom>
            <a:solidFill>
              <a:schemeClr val="accent4">
                <a:lumMod val="20000"/>
                <a:lumOff val="80000"/>
              </a:schemeClr>
            </a:solidFill>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Arial"/>
                <a:ea typeface="ＭＳ Ｐゴシック"/>
                <a:cs typeface="Arial"/>
              </a:endParaRPr>
            </a:p>
          </p:txBody>
        </p:sp>
        <p:sp>
          <p:nvSpPr>
            <p:cNvPr id="56" name="Rectangle 66">
              <a:extLst>
                <a:ext uri="{FF2B5EF4-FFF2-40B4-BE49-F238E27FC236}">
                  <a16:creationId xmlns:a16="http://schemas.microsoft.com/office/drawing/2014/main" id="{D4ABFEB0-6996-48E8-8D64-D56B4BF174D6}"/>
                </a:ext>
              </a:extLst>
            </p:cNvPr>
            <p:cNvSpPr>
              <a:spLocks noChangeArrowheads="1"/>
            </p:cNvSpPr>
            <p:nvPr/>
          </p:nvSpPr>
          <p:spPr bwMode="auto">
            <a:xfrm>
              <a:off x="6769099" y="2260600"/>
              <a:ext cx="2411414" cy="556797"/>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1200" cap="none" spc="0" normalizeH="0" baseline="0" noProof="0">
                  <a:ln>
                    <a:noFill/>
                  </a:ln>
                  <a:solidFill>
                    <a:srgbClr val="C00000"/>
                  </a:solidFill>
                  <a:effectLst/>
                  <a:uLnTx/>
                  <a:uFillTx/>
                  <a:latin typeface="Arial" pitchFamily="34" charset="0"/>
                </a:rPr>
                <a:t>12 - Journalisation des pistes techniques</a:t>
              </a:r>
            </a:p>
          </p:txBody>
        </p:sp>
        <p:sp>
          <p:nvSpPr>
            <p:cNvPr id="58" name="Rectangle 67">
              <a:extLst>
                <a:ext uri="{FF2B5EF4-FFF2-40B4-BE49-F238E27FC236}">
                  <a16:creationId xmlns:a16="http://schemas.microsoft.com/office/drawing/2014/main" id="{1F3C051C-A1EF-4124-9F8F-CCABC6818A84}"/>
                </a:ext>
              </a:extLst>
            </p:cNvPr>
            <p:cNvSpPr>
              <a:spLocks noChangeArrowheads="1"/>
            </p:cNvSpPr>
            <p:nvPr/>
          </p:nvSpPr>
          <p:spPr bwMode="auto">
            <a:xfrm>
              <a:off x="5957886" y="1743075"/>
              <a:ext cx="3811562" cy="536911"/>
            </a:xfrm>
            <a:prstGeom prst="rect">
              <a:avLst/>
            </a:prstGeom>
            <a:noFill/>
            <a:ln w="9525">
              <a:noFill/>
              <a:miter lim="800000"/>
              <a:headEnd/>
              <a:tailEnd/>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11- Horodatage et journalisation des événements sensibles dans un système central</a:t>
              </a:r>
            </a:p>
          </p:txBody>
        </p:sp>
        <p:sp>
          <p:nvSpPr>
            <p:cNvPr id="79" name="Rectangle 69">
              <a:extLst>
                <a:ext uri="{FF2B5EF4-FFF2-40B4-BE49-F238E27FC236}">
                  <a16:creationId xmlns:a16="http://schemas.microsoft.com/office/drawing/2014/main" id="{F6666A48-ACA0-442B-BFB1-13C80BF330C4}"/>
                </a:ext>
              </a:extLst>
            </p:cNvPr>
            <p:cNvSpPr>
              <a:spLocks noChangeArrowheads="1"/>
            </p:cNvSpPr>
            <p:nvPr/>
          </p:nvSpPr>
          <p:spPr bwMode="auto">
            <a:xfrm>
              <a:off x="5140325" y="5634038"/>
              <a:ext cx="2428874" cy="74571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050" b="0" i="0" u="none" strike="noStrike" kern="1200" cap="none" spc="0" normalizeH="0" baseline="0" noProof="0" dirty="0">
                  <a:ln>
                    <a:noFill/>
                  </a:ln>
                  <a:solidFill>
                    <a:srgbClr val="FF9B9B"/>
                  </a:solidFill>
                  <a:effectLst/>
                  <a:uLnTx/>
                  <a:uFillTx/>
                  <a:latin typeface="Arial" pitchFamily="34" charset="0"/>
                </a:rPr>
                <a:t>13 - Intégration de clauses de sécurité de l’information du Groupe dans chaque contrat</a:t>
              </a:r>
            </a:p>
          </p:txBody>
        </p:sp>
        <p:sp>
          <p:nvSpPr>
            <p:cNvPr id="97" name="Rectangle 81">
              <a:extLst>
                <a:ext uri="{FF2B5EF4-FFF2-40B4-BE49-F238E27FC236}">
                  <a16:creationId xmlns:a16="http://schemas.microsoft.com/office/drawing/2014/main" id="{E839A692-B983-4E69-9115-865F6598E997}"/>
                </a:ext>
              </a:extLst>
            </p:cNvPr>
            <p:cNvSpPr>
              <a:spLocks noChangeArrowheads="1"/>
            </p:cNvSpPr>
            <p:nvPr/>
          </p:nvSpPr>
          <p:spPr bwMode="auto">
            <a:xfrm>
              <a:off x="252287" y="5190601"/>
              <a:ext cx="3321051" cy="536911"/>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0" u="none" strike="noStrike" kern="1200" cap="none" spc="0" normalizeH="0" baseline="0" noProof="0" dirty="0">
                  <a:ln>
                    <a:noFill/>
                  </a:ln>
                  <a:solidFill>
                    <a:srgbClr val="FF9B9B"/>
                  </a:solidFill>
                  <a:effectLst/>
                  <a:uLnTx/>
                  <a:uFillTx/>
                  <a:latin typeface="Arial" pitchFamily="34" charset="0"/>
                </a:rPr>
                <a:t>15- Audit des sites d’hébergement et d’administration avant le déploiement, puis sur une base régulière</a:t>
              </a:r>
            </a:p>
          </p:txBody>
        </p:sp>
        <p:sp>
          <p:nvSpPr>
            <p:cNvPr id="98" name="Rectangle 82">
              <a:extLst>
                <a:ext uri="{FF2B5EF4-FFF2-40B4-BE49-F238E27FC236}">
                  <a16:creationId xmlns:a16="http://schemas.microsoft.com/office/drawing/2014/main" id="{0B3A10BD-596B-4354-BAC2-FE846A734CDA}"/>
                </a:ext>
              </a:extLst>
            </p:cNvPr>
            <p:cNvSpPr>
              <a:spLocks noChangeArrowheads="1"/>
            </p:cNvSpPr>
            <p:nvPr/>
          </p:nvSpPr>
          <p:spPr bwMode="auto">
            <a:xfrm>
              <a:off x="431137" y="2267922"/>
              <a:ext cx="2352675" cy="745710"/>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16- Analyses de vulnérabilité à effectuer régulièrement au niveau de l’application</a:t>
              </a:r>
            </a:p>
          </p:txBody>
        </p:sp>
        <p:sp>
          <p:nvSpPr>
            <p:cNvPr id="99" name="Rectangle 83">
              <a:extLst>
                <a:ext uri="{FF2B5EF4-FFF2-40B4-BE49-F238E27FC236}">
                  <a16:creationId xmlns:a16="http://schemas.microsoft.com/office/drawing/2014/main" id="{AA388E98-A1FB-40E7-90E7-25A131E61AB9}"/>
                </a:ext>
              </a:extLst>
            </p:cNvPr>
            <p:cNvSpPr>
              <a:spLocks noChangeArrowheads="1"/>
            </p:cNvSpPr>
            <p:nvPr/>
          </p:nvSpPr>
          <p:spPr bwMode="auto">
            <a:xfrm>
              <a:off x="599928" y="1524840"/>
              <a:ext cx="2692813" cy="745710"/>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17 - Pentest et revue des codes de l’application à effectuer régulièrement</a:t>
              </a:r>
            </a:p>
          </p:txBody>
        </p:sp>
        <p:sp>
          <p:nvSpPr>
            <p:cNvPr id="100" name="Rectangle 84">
              <a:extLst>
                <a:ext uri="{FF2B5EF4-FFF2-40B4-BE49-F238E27FC236}">
                  <a16:creationId xmlns:a16="http://schemas.microsoft.com/office/drawing/2014/main" id="{4C5745E6-3123-4423-9D7B-AA82CD98DB7B}"/>
                </a:ext>
              </a:extLst>
            </p:cNvPr>
            <p:cNvSpPr>
              <a:spLocks noChangeArrowheads="1"/>
            </p:cNvSpPr>
            <p:nvPr/>
          </p:nvSpPr>
          <p:spPr bwMode="auto">
            <a:xfrm>
              <a:off x="1112693" y="1196975"/>
              <a:ext cx="3700276" cy="328113"/>
            </a:xfrm>
            <a:prstGeom prst="rect">
              <a:avLst/>
            </a:prstGeom>
            <a:noFill/>
            <a:ln w="9525">
              <a:noFill/>
              <a:miter lim="800000"/>
              <a:headEnd/>
              <a:tailEnd/>
            </a:ln>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rPr>
                <a:t>18 - Traitement des principales vulnérabilités</a:t>
              </a:r>
              <a:endParaRPr kumimoji="0" lang="fr-FR" sz="1050" b="0" i="1" u="none" strike="noStrike" kern="1200" cap="none" spc="0" normalizeH="0" baseline="0" noProof="0" dirty="0">
                <a:ln>
                  <a:noFill/>
                </a:ln>
                <a:solidFill>
                  <a:schemeClr val="tx1">
                    <a:lumMod val="50000"/>
                    <a:lumOff val="50000"/>
                  </a:schemeClr>
                </a:solidFill>
                <a:effectLst/>
                <a:uLnTx/>
                <a:uFillTx/>
                <a:latin typeface="Arial" pitchFamily="34" charset="0"/>
                <a:ea typeface="ＭＳ Ｐゴシック" pitchFamily="34" charset="-128"/>
                <a:cs typeface="Arial"/>
              </a:endParaRPr>
            </a:p>
          </p:txBody>
        </p:sp>
        <p:sp>
          <p:nvSpPr>
            <p:cNvPr id="102" name="Right Brace 50">
              <a:extLst>
                <a:ext uri="{FF2B5EF4-FFF2-40B4-BE49-F238E27FC236}">
                  <a16:creationId xmlns:a16="http://schemas.microsoft.com/office/drawing/2014/main" id="{C7B86115-CFB3-4EBF-A0EA-3650DD4FFC9F}"/>
                </a:ext>
              </a:extLst>
            </p:cNvPr>
            <p:cNvSpPr>
              <a:spLocks/>
            </p:cNvSpPr>
            <p:nvPr/>
          </p:nvSpPr>
          <p:spPr bwMode="auto">
            <a:xfrm rot="-5400000">
              <a:off x="7131050" y="-211137"/>
              <a:ext cx="476250" cy="3435350"/>
            </a:xfrm>
            <a:prstGeom prst="rightBrace">
              <a:avLst>
                <a:gd name="adj1" fmla="val 8349"/>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103" name="TextBox 52">
              <a:extLst>
                <a:ext uri="{FF2B5EF4-FFF2-40B4-BE49-F238E27FC236}">
                  <a16:creationId xmlns:a16="http://schemas.microsoft.com/office/drawing/2014/main" id="{C1730485-150F-424D-81B0-90FBC97D833C}"/>
                </a:ext>
              </a:extLst>
            </p:cNvPr>
            <p:cNvSpPr txBox="1"/>
            <p:nvPr/>
          </p:nvSpPr>
          <p:spPr>
            <a:xfrm>
              <a:off x="6399205" y="966543"/>
              <a:ext cx="1933401" cy="338055"/>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GESTION DU JOURNAL</a:t>
              </a:r>
            </a:p>
          </p:txBody>
        </p:sp>
        <p:sp>
          <p:nvSpPr>
            <p:cNvPr id="104" name="Right Brace 53">
              <a:extLst>
                <a:ext uri="{FF2B5EF4-FFF2-40B4-BE49-F238E27FC236}">
                  <a16:creationId xmlns:a16="http://schemas.microsoft.com/office/drawing/2014/main" id="{50EBB18E-F103-40F6-8B9F-4D78393A8118}"/>
                </a:ext>
              </a:extLst>
            </p:cNvPr>
            <p:cNvSpPr>
              <a:spLocks/>
            </p:cNvSpPr>
            <p:nvPr/>
          </p:nvSpPr>
          <p:spPr bwMode="auto">
            <a:xfrm>
              <a:off x="7365905" y="5476460"/>
              <a:ext cx="503239" cy="903288"/>
            </a:xfrm>
            <a:prstGeom prst="rightBrace">
              <a:avLst>
                <a:gd name="adj1" fmla="val 8352"/>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105" name="TextBox 62">
              <a:extLst>
                <a:ext uri="{FF2B5EF4-FFF2-40B4-BE49-F238E27FC236}">
                  <a16:creationId xmlns:a16="http://schemas.microsoft.com/office/drawing/2014/main" id="{CD728233-37E3-4619-9068-DD9164B61C7C}"/>
                </a:ext>
              </a:extLst>
            </p:cNvPr>
            <p:cNvSpPr txBox="1"/>
            <p:nvPr/>
          </p:nvSpPr>
          <p:spPr>
            <a:xfrm>
              <a:off x="8170532" y="5759076"/>
              <a:ext cx="1545207" cy="338055"/>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EXTERNALISATION</a:t>
              </a:r>
            </a:p>
          </p:txBody>
        </p:sp>
        <p:sp>
          <p:nvSpPr>
            <p:cNvPr id="106" name="Right Brace 72">
              <a:extLst>
                <a:ext uri="{FF2B5EF4-FFF2-40B4-BE49-F238E27FC236}">
                  <a16:creationId xmlns:a16="http://schemas.microsoft.com/office/drawing/2014/main" id="{6542C226-59F3-465A-9828-BF97B7B59796}"/>
                </a:ext>
              </a:extLst>
            </p:cNvPr>
            <p:cNvSpPr>
              <a:spLocks/>
            </p:cNvSpPr>
            <p:nvPr/>
          </p:nvSpPr>
          <p:spPr bwMode="auto">
            <a:xfrm rot="10800000">
              <a:off x="211044" y="1052512"/>
              <a:ext cx="512763" cy="1844675"/>
            </a:xfrm>
            <a:prstGeom prst="rightBrace">
              <a:avLst>
                <a:gd name="adj1" fmla="val 8328"/>
                <a:gd name="adj2" fmla="val 50000"/>
              </a:avLst>
            </a:prstGeom>
            <a:noFill/>
            <a:ln w="9525" algn="ctr">
              <a:solidFill>
                <a:srgbClr val="000000"/>
              </a:solidFill>
              <a:round/>
              <a:headEnd/>
              <a:tailEnd/>
            </a:ln>
          </p:spPr>
          <p:txBody>
            <a:bodyPr wrap="none" lIns="0" tIns="0" rIns="0" b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sp>
          <p:nvSpPr>
            <p:cNvPr id="107" name="TextBox 75">
              <a:extLst>
                <a:ext uri="{FF2B5EF4-FFF2-40B4-BE49-F238E27FC236}">
                  <a16:creationId xmlns:a16="http://schemas.microsoft.com/office/drawing/2014/main" id="{C67123CC-959E-44EB-8C50-F9BED89ABA5D}"/>
                </a:ext>
              </a:extLst>
            </p:cNvPr>
            <p:cNvSpPr txBox="1"/>
            <p:nvPr/>
          </p:nvSpPr>
          <p:spPr>
            <a:xfrm>
              <a:off x="-751304" y="1647530"/>
              <a:ext cx="1119191" cy="775538"/>
            </a:xfrm>
            <a:prstGeom prst="rect">
              <a:avLst/>
            </a:prstGeom>
            <a:noFill/>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CYCLE DE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VIE DE LA</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a:rPr>
                <a:t>SÉCURITÉ</a:t>
              </a:r>
            </a:p>
          </p:txBody>
        </p:sp>
        <p:grpSp>
          <p:nvGrpSpPr>
            <p:cNvPr id="108" name="Groupe 82">
              <a:extLst>
                <a:ext uri="{FF2B5EF4-FFF2-40B4-BE49-F238E27FC236}">
                  <a16:creationId xmlns:a16="http://schemas.microsoft.com/office/drawing/2014/main" id="{A6A838A2-646F-475B-86F0-E69C6F06294A}"/>
                </a:ext>
              </a:extLst>
            </p:cNvPr>
            <p:cNvGrpSpPr>
              <a:grpSpLocks/>
            </p:cNvGrpSpPr>
            <p:nvPr/>
          </p:nvGrpSpPr>
          <p:grpSpPr bwMode="auto">
            <a:xfrm>
              <a:off x="11113" y="3716338"/>
              <a:ext cx="863600" cy="865187"/>
              <a:chOff x="2627784" y="1052736"/>
              <a:chExt cx="1080000" cy="1080000"/>
            </a:xfrm>
          </p:grpSpPr>
          <p:sp>
            <p:nvSpPr>
              <p:cNvPr id="109" name="Arrow: Pentagon 11">
                <a:extLst>
                  <a:ext uri="{FF2B5EF4-FFF2-40B4-BE49-F238E27FC236}">
                    <a16:creationId xmlns:a16="http://schemas.microsoft.com/office/drawing/2014/main" id="{404620A0-6647-4E68-A26F-CD07DA16E854}"/>
                  </a:ext>
                </a:extLst>
              </p:cNvPr>
              <p:cNvSpPr/>
              <p:nvPr/>
            </p:nvSpPr>
            <p:spPr>
              <a:xfrm>
                <a:off x="2627784" y="1052736"/>
                <a:ext cx="1080000" cy="1080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700" b="1" i="0" u="none" strike="noStrike" kern="1200" cap="none" spc="0" normalizeH="0" baseline="0" noProof="0" dirty="0">
                  <a:ln>
                    <a:noFill/>
                  </a:ln>
                  <a:solidFill>
                    <a:srgbClr val="000000"/>
                  </a:solidFill>
                  <a:effectLst/>
                  <a:uLnTx/>
                  <a:uFillTx/>
                  <a:latin typeface="Arial"/>
                  <a:ea typeface="ＭＳ Ｐゴシック"/>
                  <a:cs typeface="Arial"/>
                </a:endParaRPr>
              </a:p>
            </p:txBody>
          </p:sp>
          <p:sp>
            <p:nvSpPr>
              <p:cNvPr id="110" name="Freeform 460">
                <a:extLst>
                  <a:ext uri="{FF2B5EF4-FFF2-40B4-BE49-F238E27FC236}">
                    <a16:creationId xmlns:a16="http://schemas.microsoft.com/office/drawing/2014/main" id="{412308AA-C62D-489C-89CA-3E828DB14D55}"/>
                  </a:ext>
                </a:extLst>
              </p:cNvPr>
              <p:cNvSpPr>
                <a:spLocks noChangeArrowheads="1"/>
              </p:cNvSpPr>
              <p:nvPr/>
            </p:nvSpPr>
            <p:spPr bwMode="auto">
              <a:xfrm>
                <a:off x="2915816" y="1322736"/>
                <a:ext cx="540000" cy="540000"/>
              </a:xfrm>
              <a:custGeom>
                <a:avLst/>
                <a:gdLst>
                  <a:gd name="T0" fmla="*/ 2147483647 w 929"/>
                  <a:gd name="T1" fmla="*/ 2147483647 h 930"/>
                  <a:gd name="T2" fmla="*/ 2147483647 w 929"/>
                  <a:gd name="T3" fmla="*/ 2147483647 h 930"/>
                  <a:gd name="T4" fmla="*/ 2147483647 w 929"/>
                  <a:gd name="T5" fmla="*/ 2147483647 h 930"/>
                  <a:gd name="T6" fmla="*/ 2147483647 w 929"/>
                  <a:gd name="T7" fmla="*/ 2147483647 h 930"/>
                  <a:gd name="T8" fmla="*/ 2147483647 w 929"/>
                  <a:gd name="T9" fmla="*/ 2147483647 h 930"/>
                  <a:gd name="T10" fmla="*/ 2147483647 w 929"/>
                  <a:gd name="T11" fmla="*/ 2147483647 h 930"/>
                  <a:gd name="T12" fmla="*/ 2147483647 w 929"/>
                  <a:gd name="T13" fmla="*/ 2147483647 h 930"/>
                  <a:gd name="T14" fmla="*/ 2147483647 w 929"/>
                  <a:gd name="T15" fmla="*/ 2147483647 h 930"/>
                  <a:gd name="T16" fmla="*/ 2147483647 w 929"/>
                  <a:gd name="T17" fmla="*/ 2147483647 h 930"/>
                  <a:gd name="T18" fmla="*/ 2147483647 w 929"/>
                  <a:gd name="T19" fmla="*/ 2147483647 h 930"/>
                  <a:gd name="T20" fmla="*/ 2147483647 w 929"/>
                  <a:gd name="T21" fmla="*/ 2147483647 h 930"/>
                  <a:gd name="T22" fmla="*/ 2147483647 w 929"/>
                  <a:gd name="T23" fmla="*/ 2147483647 h 930"/>
                  <a:gd name="T24" fmla="*/ 2147483647 w 929"/>
                  <a:gd name="T25" fmla="*/ 2147483647 h 930"/>
                  <a:gd name="T26" fmla="*/ 2147483647 w 929"/>
                  <a:gd name="T27" fmla="*/ 2147483647 h 930"/>
                  <a:gd name="T28" fmla="*/ 2147483647 w 929"/>
                  <a:gd name="T29" fmla="*/ 2147483647 h 930"/>
                  <a:gd name="T30" fmla="*/ 2147483647 w 929"/>
                  <a:gd name="T31" fmla="*/ 2147483647 h 930"/>
                  <a:gd name="T32" fmla="*/ 2147483647 w 929"/>
                  <a:gd name="T33" fmla="*/ 2147483647 h 930"/>
                  <a:gd name="T34" fmla="*/ 2147483647 w 929"/>
                  <a:gd name="T35" fmla="*/ 2147483647 h 930"/>
                  <a:gd name="T36" fmla="*/ 2147483647 w 929"/>
                  <a:gd name="T37" fmla="*/ 2147483647 h 930"/>
                  <a:gd name="T38" fmla="*/ 2147483647 w 929"/>
                  <a:gd name="T39" fmla="*/ 2147483647 h 930"/>
                  <a:gd name="T40" fmla="*/ 2147483647 w 929"/>
                  <a:gd name="T41" fmla="*/ 2147483647 h 930"/>
                  <a:gd name="T42" fmla="*/ 2147483647 w 929"/>
                  <a:gd name="T43" fmla="*/ 2147483647 h 930"/>
                  <a:gd name="T44" fmla="*/ 2147483647 w 929"/>
                  <a:gd name="T45" fmla="*/ 2147483647 h 930"/>
                  <a:gd name="T46" fmla="*/ 2147483647 w 929"/>
                  <a:gd name="T47" fmla="*/ 2147483647 h 930"/>
                  <a:gd name="T48" fmla="*/ 2147483647 w 929"/>
                  <a:gd name="T49" fmla="*/ 2147483647 h 930"/>
                  <a:gd name="T50" fmla="*/ 2147483647 w 929"/>
                  <a:gd name="T51" fmla="*/ 2147483647 h 930"/>
                  <a:gd name="T52" fmla="*/ 2147483647 w 929"/>
                  <a:gd name="T53" fmla="*/ 2147483647 h 930"/>
                  <a:gd name="T54" fmla="*/ 2147483647 w 929"/>
                  <a:gd name="T55" fmla="*/ 2147483647 h 930"/>
                  <a:gd name="T56" fmla="*/ 2147483647 w 929"/>
                  <a:gd name="T57" fmla="*/ 2147483647 h 930"/>
                  <a:gd name="T58" fmla="*/ 2147483647 w 929"/>
                  <a:gd name="T59" fmla="*/ 2147483647 h 930"/>
                  <a:gd name="T60" fmla="*/ 2147483647 w 929"/>
                  <a:gd name="T61" fmla="*/ 2147483647 h 930"/>
                  <a:gd name="T62" fmla="*/ 2147483647 w 929"/>
                  <a:gd name="T63" fmla="*/ 2147483647 h 930"/>
                  <a:gd name="T64" fmla="*/ 2147483647 w 929"/>
                  <a:gd name="T65" fmla="*/ 2147483647 h 930"/>
                  <a:gd name="T66" fmla="*/ 2147483647 w 929"/>
                  <a:gd name="T67" fmla="*/ 2147483647 h 930"/>
                  <a:gd name="T68" fmla="*/ 2147483647 w 929"/>
                  <a:gd name="T69" fmla="*/ 2147483647 h 9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29"/>
                  <a:gd name="T106" fmla="*/ 0 h 930"/>
                  <a:gd name="T107" fmla="*/ 929 w 929"/>
                  <a:gd name="T108" fmla="*/ 930 h 9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chemeClr val="bg1"/>
              </a:solidFill>
              <a:ln w="9525">
                <a:noFill/>
                <a:round/>
                <a:headEnd/>
                <a:tailEnd/>
              </a:ln>
            </p:spPr>
            <p:txBody>
              <a:bodyPr wrap="none" lIns="182843" tIns="91422" rIns="182843" bIns="91422"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400" b="0" i="0" u="none" strike="noStrike" kern="1200" cap="none" spc="0" normalizeH="0" baseline="0" noProof="0">
                  <a:ln>
                    <a:noFill/>
                  </a:ln>
                  <a:solidFill>
                    <a:srgbClr val="000000"/>
                  </a:solidFill>
                  <a:effectLst/>
                  <a:uLnTx/>
                  <a:uFillTx/>
                  <a:latin typeface="Arial" pitchFamily="34" charset="0"/>
                  <a:ea typeface="ＭＳ Ｐゴシック" pitchFamily="34" charset="-128"/>
                  <a:cs typeface="Arial"/>
                </a:endParaRPr>
              </a:p>
            </p:txBody>
          </p:sp>
        </p:grpSp>
        <p:sp>
          <p:nvSpPr>
            <p:cNvPr id="111" name="TextBox 33">
              <a:extLst>
                <a:ext uri="{FF2B5EF4-FFF2-40B4-BE49-F238E27FC236}">
                  <a16:creationId xmlns:a16="http://schemas.microsoft.com/office/drawing/2014/main" id="{1C9F88F9-A9D3-4ED7-ACD8-28593351172E}"/>
                </a:ext>
              </a:extLst>
            </p:cNvPr>
            <p:cNvSpPr txBox="1"/>
            <p:nvPr/>
          </p:nvSpPr>
          <p:spPr>
            <a:xfrm>
              <a:off x="855663" y="3905250"/>
              <a:ext cx="1559143" cy="775538"/>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C00000"/>
                  </a:solidFill>
                  <a:effectLst/>
                  <a:uLnTx/>
                  <a:uFillTx/>
                  <a:latin typeface="Arial"/>
                </a:rPr>
                <a:t>Critères ajoutés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C00000"/>
                  </a:solidFill>
                  <a:effectLst/>
                  <a:uLnTx/>
                  <a:uFillTx/>
                  <a:latin typeface="Arial"/>
                </a:rPr>
                <a:t>Processus DLP &amp;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C00000"/>
                  </a:solidFill>
                  <a:effectLst/>
                  <a:uLnTx/>
                  <a:uFillTx/>
                  <a:latin typeface="Arial"/>
                </a:rPr>
                <a:t>Règlement RGPD</a:t>
              </a:r>
            </a:p>
          </p:txBody>
        </p:sp>
      </p:grpSp>
      <p:sp>
        <p:nvSpPr>
          <p:cNvPr id="40" name="ZoneTexte 39">
            <a:extLst>
              <a:ext uri="{FF2B5EF4-FFF2-40B4-BE49-F238E27FC236}">
                <a16:creationId xmlns:a16="http://schemas.microsoft.com/office/drawing/2014/main" id="{67AC031B-E50F-4228-B8F5-81859EA72FA4}"/>
              </a:ext>
            </a:extLst>
          </p:cNvPr>
          <p:cNvSpPr txBox="1"/>
          <p:nvPr/>
        </p:nvSpPr>
        <p:spPr>
          <a:xfrm>
            <a:off x="736926" y="989862"/>
            <a:ext cx="3402621" cy="307777"/>
          </a:xfrm>
          <a:prstGeom prst="rect">
            <a:avLst/>
          </a:prstGeom>
          <a:noFill/>
        </p:spPr>
        <p:txBody>
          <a:bodyPr wrap="square" rtlCol="0">
            <a:spAutoFit/>
          </a:bodyPr>
          <a:lstStyle/>
          <a:p>
            <a:pPr algn="l"/>
            <a:r>
              <a:rPr lang="fr-FR" sz="1400" b="1" dirty="0">
                <a:solidFill>
                  <a:schemeClr val="bg1"/>
                </a:solidFill>
                <a:latin typeface="Calibri" panose="020F0502020204030204" pitchFamily="34" charset="0"/>
              </a:rPr>
              <a:t>Critères des applications historiques</a:t>
            </a:r>
          </a:p>
        </p:txBody>
      </p:sp>
      <p:sp>
        <p:nvSpPr>
          <p:cNvPr id="42" name="Rectangle 70">
            <a:extLst>
              <a:ext uri="{FF2B5EF4-FFF2-40B4-BE49-F238E27FC236}">
                <a16:creationId xmlns:a16="http://schemas.microsoft.com/office/drawing/2014/main" id="{820A54EF-25B6-4F4E-A8AF-E07BFDE257EB}"/>
              </a:ext>
            </a:extLst>
          </p:cNvPr>
          <p:cNvSpPr>
            <a:spLocks noChangeArrowheads="1"/>
          </p:cNvSpPr>
          <p:nvPr/>
        </p:nvSpPr>
        <p:spPr bwMode="auto">
          <a:xfrm>
            <a:off x="1550665" y="5698413"/>
            <a:ext cx="3381375" cy="430887"/>
          </a:xfrm>
          <a:prstGeom prst="rect">
            <a:avLst/>
          </a:prstGeom>
          <a:noFill/>
          <a:ln w="9525">
            <a:noFill/>
            <a:miter lim="800000"/>
            <a:headEnd/>
            <a:tailEnd/>
          </a:ln>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fr-FR" sz="1100" b="0" i="0" u="none" strike="noStrike" kern="1200" cap="none" spc="0" normalizeH="0" baseline="0" noProof="0" dirty="0">
                <a:ln>
                  <a:noFill/>
                </a:ln>
                <a:solidFill>
                  <a:srgbClr val="FF9B9B"/>
                </a:solidFill>
                <a:effectLst/>
                <a:uLnTx/>
                <a:uFillTx/>
                <a:latin typeface="Arial" pitchFamily="34" charset="0"/>
              </a:rPr>
              <a:t>14- Documentation formalisant les exigences de sécurité à remplir par le fournisseur</a:t>
            </a:r>
            <a:endParaRPr kumimoji="0" lang="fr-FR" sz="1100" b="0" i="0" u="none" strike="noStrike" kern="1200" cap="none" spc="0" normalizeH="0" baseline="0" noProof="0" dirty="0">
              <a:ln>
                <a:noFill/>
              </a:ln>
              <a:solidFill>
                <a:srgbClr val="FF9B9B"/>
              </a:solidFill>
              <a:effectLst/>
              <a:uLnTx/>
              <a:uFillTx/>
              <a:latin typeface="Arial" pitchFamily="34" charset="0"/>
              <a:ea typeface="ＭＳ Ｐゴシック" pitchFamily="34" charset="-128"/>
              <a:cs typeface="Arial"/>
            </a:endParaRPr>
          </a:p>
        </p:txBody>
      </p:sp>
      <p:sp>
        <p:nvSpPr>
          <p:cNvPr id="57" name="Rectangle 56">
            <a:extLst>
              <a:ext uri="{FF2B5EF4-FFF2-40B4-BE49-F238E27FC236}">
                <a16:creationId xmlns:a16="http://schemas.microsoft.com/office/drawing/2014/main" id="{931F4C06-2AB2-475D-B2F6-CACA6EF50838}"/>
              </a:ext>
            </a:extLst>
          </p:cNvPr>
          <p:cNvSpPr/>
          <p:nvPr/>
        </p:nvSpPr>
        <p:spPr bwMode="auto">
          <a:xfrm>
            <a:off x="0" y="940643"/>
            <a:ext cx="9144000" cy="652153"/>
          </a:xfrm>
          <a:prstGeom prst="rect">
            <a:avLst/>
          </a:prstGeom>
          <a:solidFill>
            <a:srgbClr val="3B6F93"/>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59" name="ZoneTexte 58">
            <a:extLst>
              <a:ext uri="{FF2B5EF4-FFF2-40B4-BE49-F238E27FC236}">
                <a16:creationId xmlns:a16="http://schemas.microsoft.com/office/drawing/2014/main" id="{6FFB7313-D647-4BC7-9A0B-1F9DABED453A}"/>
              </a:ext>
            </a:extLst>
          </p:cNvPr>
          <p:cNvSpPr txBox="1"/>
          <p:nvPr/>
        </p:nvSpPr>
        <p:spPr>
          <a:xfrm>
            <a:off x="2519772" y="1048670"/>
            <a:ext cx="4140459" cy="400110"/>
          </a:xfrm>
          <a:prstGeom prst="rect">
            <a:avLst/>
          </a:prstGeom>
          <a:noFill/>
        </p:spPr>
        <p:txBody>
          <a:bodyPr wrap="square" rtlCol="0">
            <a:spAutoFit/>
          </a:bodyPr>
          <a:lstStyle/>
          <a:p>
            <a:pPr algn="ctr"/>
            <a:r>
              <a:rPr lang="fr-FR" sz="2000" b="1" dirty="0">
                <a:solidFill>
                  <a:schemeClr val="bg1"/>
                </a:solidFill>
                <a:latin typeface="Calibri" panose="020F0502020204030204" pitchFamily="34" charset="0"/>
              </a:rPr>
              <a:t>Critères des applications historiques</a:t>
            </a:r>
          </a:p>
        </p:txBody>
      </p:sp>
      <p:sp>
        <p:nvSpPr>
          <p:cNvPr id="38" name="Oval 2">
            <a:extLst>
              <a:ext uri="{FF2B5EF4-FFF2-40B4-BE49-F238E27FC236}">
                <a16:creationId xmlns:a16="http://schemas.microsoft.com/office/drawing/2014/main" id="{87C22414-FE03-4ED7-A0F5-550A30C64FDA}"/>
              </a:ext>
            </a:extLst>
          </p:cNvPr>
          <p:cNvSpPr>
            <a:spLocks/>
          </p:cNvSpPr>
          <p:nvPr/>
        </p:nvSpPr>
        <p:spPr bwMode="gray">
          <a:xfrm>
            <a:off x="4099022" y="3188041"/>
            <a:ext cx="1440000" cy="1440000"/>
          </a:xfrm>
          <a:prstGeom prst="ellipse">
            <a:avLst/>
          </a:prstGeom>
          <a:solidFill>
            <a:schemeClr val="accent6"/>
          </a:solidFill>
          <a:ln w="9525">
            <a:noFill/>
            <a:round/>
            <a:headEnd type="triangle" w="med" len="med"/>
            <a:tailEnd type="triangle" w="med" len="med"/>
          </a:ln>
          <a:effectLst/>
          <a:scene3d>
            <a:camera prst="orthographicFront"/>
            <a:lightRig rig="balanced" dir="t">
              <a:rot lat="0" lon="0" rev="7200000"/>
            </a:lightRig>
          </a:scene3d>
          <a:sp3d prstMaterial="metal"/>
        </p:spPr>
        <p:txBody>
          <a:bodyPr lIns="81639" tIns="252000" rIns="81639" bIns="40820" anchor="ctr" anchorCtr="1"/>
          <a:lstStyle/>
          <a:p>
            <a:pPr lvl="0" algn="ctr" defTabSz="914378" fontAlgn="base">
              <a:spcBef>
                <a:spcPct val="0"/>
              </a:spcBef>
              <a:spcAft>
                <a:spcPct val="0"/>
              </a:spcAft>
              <a:tabLst>
                <a:tab pos="656633" algn="l"/>
                <a:tab pos="1313267" algn="l"/>
              </a:tabLst>
              <a:defRPr/>
            </a:pPr>
            <a:r>
              <a:rPr lang="fr-FR" b="1" kern="0" dirty="0">
                <a:solidFill>
                  <a:srgbClr val="FFFFFF"/>
                </a:solidFill>
                <a:latin typeface="Calibri" panose="020F0502020204030204" pitchFamily="34" charset="0"/>
              </a:rPr>
              <a:t>Critères de sécurité</a:t>
            </a:r>
          </a:p>
          <a:p>
            <a:pPr lvl="0" algn="ctr" defTabSz="914378" fontAlgn="base">
              <a:spcBef>
                <a:spcPct val="0"/>
              </a:spcBef>
              <a:spcAft>
                <a:spcPct val="0"/>
              </a:spcAft>
              <a:tabLst>
                <a:tab pos="656633" algn="l"/>
                <a:tab pos="1313267" algn="l"/>
              </a:tabLst>
              <a:defRPr/>
            </a:pPr>
            <a:r>
              <a:rPr lang="fr-FR" b="1" kern="0" dirty="0">
                <a:solidFill>
                  <a:srgbClr val="FFFFFF"/>
                </a:solidFill>
                <a:latin typeface="Calibri" panose="020F0502020204030204" pitchFamily="34" charset="0"/>
              </a:rPr>
              <a:t>RGPD</a:t>
            </a:r>
          </a:p>
          <a:p>
            <a:pPr lvl="0" algn="ctr" defTabSz="914378" fontAlgn="base">
              <a:spcBef>
                <a:spcPct val="0"/>
              </a:spcBef>
              <a:spcAft>
                <a:spcPct val="0"/>
              </a:spcAft>
              <a:tabLst>
                <a:tab pos="656633" algn="l"/>
                <a:tab pos="1313267" algn="l"/>
              </a:tabLst>
              <a:defRPr/>
            </a:pPr>
            <a:endParaRPr lang="fr-FR" b="1" kern="0" dirty="0">
              <a:solidFill>
                <a:srgbClr val="FFFFFF"/>
              </a:solidFill>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3270081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ZoneTexte 100">
            <a:extLst>
              <a:ext uri="{FF2B5EF4-FFF2-40B4-BE49-F238E27FC236}">
                <a16:creationId xmlns:a16="http://schemas.microsoft.com/office/drawing/2014/main" id="{2FC11AB3-FF33-4B89-959D-433A4805CEB1}"/>
              </a:ext>
            </a:extLst>
          </p:cNvPr>
          <p:cNvSpPr txBox="1"/>
          <p:nvPr/>
        </p:nvSpPr>
        <p:spPr>
          <a:xfrm rot="10800000">
            <a:off x="-622911" y="184129"/>
            <a:ext cx="1871330" cy="1446550"/>
          </a:xfrm>
          <a:prstGeom prst="rect">
            <a:avLst/>
          </a:prstGeom>
          <a:noFill/>
        </p:spPr>
        <p:txBody>
          <a:bodyPr wrap="square" rtlCol="0">
            <a:spAutoFit/>
          </a:bodyPr>
          <a:lstStyle/>
          <a:p>
            <a:r>
              <a:rPr lang="fr-FR" sz="8800" dirty="0">
                <a:solidFill>
                  <a:schemeClr val="bg1"/>
                </a:solidFill>
              </a:rPr>
              <a:t> »</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graphicFrame>
        <p:nvGraphicFramePr>
          <p:cNvPr id="26" name="Tableau 25">
            <a:extLst>
              <a:ext uri="{FF2B5EF4-FFF2-40B4-BE49-F238E27FC236}">
                <a16:creationId xmlns:a16="http://schemas.microsoft.com/office/drawing/2014/main" id="{6BCA5AE8-187E-42CA-BF5B-5599B3241CB6}"/>
              </a:ext>
            </a:extLst>
          </p:cNvPr>
          <p:cNvGraphicFramePr>
            <a:graphicFrameLocks noGrp="1"/>
          </p:cNvGraphicFramePr>
          <p:nvPr>
            <p:extLst>
              <p:ext uri="{D42A27DB-BD31-4B8C-83A1-F6EECF244321}">
                <p14:modId xmlns:p14="http://schemas.microsoft.com/office/powerpoint/2010/main" val="2341137581"/>
              </p:ext>
            </p:extLst>
          </p:nvPr>
        </p:nvGraphicFramePr>
        <p:xfrm>
          <a:off x="179512" y="2127494"/>
          <a:ext cx="8712232" cy="3960440"/>
        </p:xfrm>
        <a:graphic>
          <a:graphicData uri="http://schemas.openxmlformats.org/drawingml/2006/table">
            <a:tbl>
              <a:tblPr firstRow="1" bandRow="1">
                <a:tableStyleId>{2D5ABB26-0587-4C30-8999-92F81FD0307C}</a:tableStyleId>
              </a:tblPr>
              <a:tblGrid>
                <a:gridCol w="2088232">
                  <a:extLst>
                    <a:ext uri="{9D8B030D-6E8A-4147-A177-3AD203B41FA5}">
                      <a16:colId xmlns:a16="http://schemas.microsoft.com/office/drawing/2014/main" val="1858085312"/>
                    </a:ext>
                  </a:extLst>
                </a:gridCol>
                <a:gridCol w="972000">
                  <a:extLst>
                    <a:ext uri="{9D8B030D-6E8A-4147-A177-3AD203B41FA5}">
                      <a16:colId xmlns:a16="http://schemas.microsoft.com/office/drawing/2014/main" val="3292860655"/>
                    </a:ext>
                  </a:extLst>
                </a:gridCol>
                <a:gridCol w="972000">
                  <a:extLst>
                    <a:ext uri="{9D8B030D-6E8A-4147-A177-3AD203B41FA5}">
                      <a16:colId xmlns:a16="http://schemas.microsoft.com/office/drawing/2014/main" val="1122760549"/>
                    </a:ext>
                  </a:extLst>
                </a:gridCol>
                <a:gridCol w="972000">
                  <a:extLst>
                    <a:ext uri="{9D8B030D-6E8A-4147-A177-3AD203B41FA5}">
                      <a16:colId xmlns:a16="http://schemas.microsoft.com/office/drawing/2014/main" val="2867169651"/>
                    </a:ext>
                  </a:extLst>
                </a:gridCol>
                <a:gridCol w="972000">
                  <a:extLst>
                    <a:ext uri="{9D8B030D-6E8A-4147-A177-3AD203B41FA5}">
                      <a16:colId xmlns:a16="http://schemas.microsoft.com/office/drawing/2014/main" val="678840211"/>
                    </a:ext>
                  </a:extLst>
                </a:gridCol>
                <a:gridCol w="2736000">
                  <a:extLst>
                    <a:ext uri="{9D8B030D-6E8A-4147-A177-3AD203B41FA5}">
                      <a16:colId xmlns:a16="http://schemas.microsoft.com/office/drawing/2014/main" val="1431865854"/>
                    </a:ext>
                  </a:extLst>
                </a:gridCol>
              </a:tblGrid>
              <a:tr h="792088">
                <a:tc>
                  <a:txBody>
                    <a:bodyPr/>
                    <a:lstStyle/>
                    <a:p>
                      <a:pPr marL="0" indent="0" algn="l" rtl="0" fontAlgn="ctr">
                        <a:buFontTx/>
                        <a:buNone/>
                      </a:pPr>
                      <a:r>
                        <a:rPr lang="en-US" sz="1000" i="0" u="none" strike="noStrike" dirty="0">
                          <a:solidFill>
                            <a:sysClr val="windowText" lastClr="000000"/>
                          </a:solidFill>
                          <a:effectLst/>
                        </a:rPr>
                        <a:t>1. Authentification rigoureuse des utilisateurs métier</a:t>
                      </a:r>
                      <a:endParaRPr lang="fr-FR" sz="1000" b="0" i="0" u="none" strike="noStrike" dirty="0">
                        <a:solidFill>
                          <a:sysClr val="windowText" lastClr="000000"/>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l" defTabSz="457200" rtl="0" eaLnBrk="1" fontAlgn="ctr" latinLnBrk="0" hangingPunct="1">
                        <a:lnSpc>
                          <a:spcPct val="100000"/>
                        </a:lnSpc>
                        <a:spcBef>
                          <a:spcPts val="600"/>
                        </a:spcBef>
                        <a:spcAft>
                          <a:spcPts val="0"/>
                        </a:spcAft>
                        <a:buClrTx/>
                        <a:buSzTx/>
                        <a:buFontTx/>
                        <a:buNone/>
                        <a:tabLst/>
                        <a:defRPr/>
                      </a:pPr>
                      <a:r>
                        <a:rPr kumimoji="0" lang="en-US" sz="1050" b="1" u="none" strike="noStrike" kern="1200" cap="none" spc="0" normalizeH="0" baseline="0" noProof="0" dirty="0">
                          <a:ln>
                            <a:noFill/>
                          </a:ln>
                          <a:solidFill>
                            <a:schemeClr val="tx1"/>
                          </a:solidFill>
                          <a:effectLst/>
                          <a:uLnTx/>
                          <a:uFillTx/>
                        </a:rPr>
                        <a:t>Instruction AUTH </a:t>
                      </a:r>
                      <a:r>
                        <a:rPr kumimoji="0" lang="en-US" sz="1050" b="1" u="none" strike="noStrike" kern="1200" cap="none" spc="0" normalizeH="0" baseline="0" noProof="0" dirty="0">
                          <a:ln>
                            <a:noFill/>
                          </a:ln>
                          <a:solidFill>
                            <a:sysClr val="windowText" lastClr="000000"/>
                          </a:solidFill>
                          <a:effectLst/>
                          <a:uLnTx/>
                          <a:uFillTx/>
                        </a:rPr>
                        <a:t>– Appli. sensibles au niveau Groupe uniquement</a:t>
                      </a:r>
                    </a:p>
                    <a:p>
                      <a:pPr marL="0" marR="0" lvl="0" indent="0" algn="l" defTabSz="457200" rtl="0" eaLnBrk="1" fontAlgn="ctr" latinLnBrk="0" hangingPunct="1">
                        <a:lnSpc>
                          <a:spcPct val="100000"/>
                        </a:lnSpc>
                        <a:spcBef>
                          <a:spcPts val="600"/>
                        </a:spcBef>
                        <a:spcAft>
                          <a:spcPts val="0"/>
                        </a:spcAft>
                        <a:buClrTx/>
                        <a:buSzTx/>
                        <a:buFontTx/>
                        <a:buNone/>
                        <a:tabLst/>
                        <a:defRPr/>
                      </a:pPr>
                      <a:r>
                        <a:rPr kumimoji="0" lang="en-US" sz="1000" i="1" u="none" strike="noStrike" kern="1200" cap="none" spc="0" normalizeH="0" baseline="0" noProof="0" dirty="0">
                          <a:ln>
                            <a:noFill/>
                          </a:ln>
                          <a:solidFill>
                            <a:sysClr val="windowText" lastClr="000000"/>
                          </a:solidFill>
                          <a:effectLst/>
                          <a:uLnTx/>
                          <a:uFillTx/>
                        </a:rPr>
                        <a:t>Renforcer le dispositif de sécurité de l’accès aux données sensibles dans l’application</a:t>
                      </a:r>
                      <a:endParaRPr kumimoji="0" lang="fr-FR" sz="100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85725" marR="9525" marT="9525" marB="0" anchor="ctr">
                    <a:lnL w="12700" cap="flat" cmpd="sng" algn="ctr">
                      <a:solidFill>
                        <a:schemeClr val="accent3">
                          <a:lumMod val="85000"/>
                        </a:schemeClr>
                      </a:solidFill>
                      <a:prstDash val="solid"/>
                      <a:round/>
                      <a:headEnd type="none" w="med" len="med"/>
                      <a:tailEnd type="none" w="med" len="med"/>
                    </a:lnL>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699984499"/>
                  </a:ext>
                </a:extLst>
              </a:tr>
              <a:tr h="792088">
                <a:tc>
                  <a:txBody>
                    <a:bodyPr/>
                    <a:lstStyle/>
                    <a:p>
                      <a:pPr marL="0" indent="0" algn="l" rtl="0" fontAlgn="ctr">
                        <a:buFontTx/>
                        <a:buNone/>
                      </a:pPr>
                      <a:r>
                        <a:rPr lang="en-US" sz="1000" i="0" u="none" strike="noStrike" dirty="0">
                          <a:solidFill>
                            <a:sysClr val="windowText" lastClr="000000"/>
                          </a:solidFill>
                          <a:effectLst/>
                        </a:rPr>
                        <a:t>2. Authentification rigoureuse des utilisateurs IT</a:t>
                      </a:r>
                      <a:endParaRPr lang="fr-FR" sz="1000" b="0" i="0" u="none" strike="noStrike" dirty="0">
                        <a:solidFill>
                          <a:sysClr val="windowText" lastClr="000000"/>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ctr" latinLnBrk="0" hangingPunct="1">
                        <a:lnSpc>
                          <a:spcPct val="100000"/>
                        </a:lnSpc>
                        <a:spcBef>
                          <a:spcPts val="600"/>
                        </a:spcBef>
                        <a:spcAft>
                          <a:spcPts val="0"/>
                        </a:spcAft>
                        <a:buClrTx/>
                        <a:buSzTx/>
                        <a:buFontTx/>
                        <a:buNone/>
                        <a:tabLst/>
                        <a:defRPr/>
                      </a:pPr>
                      <a:r>
                        <a:rPr kumimoji="0" lang="en-US" sz="1050" b="1" u="none" strike="noStrike" kern="1200" cap="none" spc="0" normalizeH="0" baseline="0" noProof="0" dirty="0">
                          <a:ln>
                            <a:noFill/>
                          </a:ln>
                          <a:solidFill>
                            <a:schemeClr val="tx1"/>
                          </a:solidFill>
                          <a:effectLst/>
                          <a:uLnTx/>
                          <a:uFillTx/>
                        </a:rPr>
                        <a:t>Instruction</a:t>
                      </a:r>
                      <a:r>
                        <a:rPr kumimoji="0" lang="en-US" sz="1050" b="1" u="none" strike="noStrike" kern="1200" cap="none" spc="0" normalizeH="0" baseline="0" noProof="0" dirty="0">
                          <a:ln>
                            <a:noFill/>
                          </a:ln>
                          <a:solidFill>
                            <a:schemeClr val="tx1"/>
                          </a:solidFill>
                          <a:effectLst/>
                          <a:uLnTx/>
                          <a:uFillTx/>
                          <a:latin typeface="+mn-lt"/>
                          <a:ea typeface="+mn-ea"/>
                          <a:cs typeface="+mn-cs"/>
                        </a:rPr>
                        <a:t> AUTH </a:t>
                      </a:r>
                      <a:r>
                        <a:rPr kumimoji="0" lang="en-US" sz="1050" b="1" u="none" strike="noStrike" kern="1200" cap="none" spc="0" normalizeH="0" baseline="0" noProof="0" dirty="0">
                          <a:ln>
                            <a:noFill/>
                          </a:ln>
                          <a:solidFill>
                            <a:sysClr val="windowText" lastClr="000000"/>
                          </a:solidFill>
                          <a:effectLst/>
                          <a:uLnTx/>
                          <a:uFillTx/>
                        </a:rPr>
                        <a:t>– Appli. sensibles au niveau Groupe uniquement</a:t>
                      </a:r>
                    </a:p>
                    <a:p>
                      <a:pPr marL="0" marR="0" lvl="0" indent="0" algn="l" defTabSz="457200" rtl="0" eaLnBrk="1" fontAlgn="ctr" latinLnBrk="0" hangingPunct="1">
                        <a:lnSpc>
                          <a:spcPct val="100000"/>
                        </a:lnSpc>
                        <a:spcBef>
                          <a:spcPts val="600"/>
                        </a:spcBef>
                        <a:spcAft>
                          <a:spcPts val="0"/>
                        </a:spcAft>
                        <a:buClrTx/>
                        <a:buSzTx/>
                        <a:buFontTx/>
                        <a:buNone/>
                        <a:tabLst/>
                        <a:defRPr/>
                      </a:pPr>
                      <a:r>
                        <a:rPr kumimoji="0" lang="en-US" sz="1000" i="1" u="none" strike="noStrike" kern="1200" cap="none" spc="0" normalizeH="0" baseline="0" noProof="0" dirty="0">
                          <a:ln>
                            <a:noFill/>
                          </a:ln>
                          <a:solidFill>
                            <a:sysClr val="windowText" lastClr="000000"/>
                          </a:solidFill>
                          <a:effectLst/>
                          <a:uLnTx/>
                          <a:uFillTx/>
                        </a:rPr>
                        <a:t>Renforcer le dispositif de sécurité de tous les accès techniques aux données sensibles</a:t>
                      </a:r>
                      <a:endParaRPr kumimoji="0" lang="fr-FR" sz="1000" b="0" i="1"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7632561"/>
                  </a:ext>
                </a:extLst>
              </a:tr>
              <a:tr h="792088">
                <a:tc>
                  <a:txBody>
                    <a:bodyPr/>
                    <a:lstStyle/>
                    <a:p>
                      <a:pPr marL="0" indent="0" algn="l" rtl="0" fontAlgn="ctr">
                        <a:buFontTx/>
                        <a:buNone/>
                      </a:pPr>
                      <a:r>
                        <a:rPr lang="en-US" sz="1000" i="0" u="none" strike="noStrike" dirty="0">
                          <a:solidFill>
                            <a:sysClr val="windowText" lastClr="000000"/>
                          </a:solidFill>
                          <a:effectLst/>
                        </a:rPr>
                        <a:t>3. Système central d’authentification des délégations</a:t>
                      </a:r>
                      <a:endParaRPr lang="fr-FR" sz="1000" b="0" i="0" u="none" strike="noStrike" dirty="0">
                        <a:solidFill>
                          <a:sysClr val="windowText" lastClr="000000"/>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l" fontAlgn="ctr">
                        <a:spcBef>
                          <a:spcPts val="600"/>
                        </a:spcBef>
                      </a:pPr>
                      <a:r>
                        <a:rPr kumimoji="0" lang="en-US" sz="1050" b="1" u="none" strike="noStrike" kern="1200" cap="none" spc="0" normalizeH="0" baseline="0" noProof="0" dirty="0">
                          <a:ln>
                            <a:noFill/>
                          </a:ln>
                          <a:solidFill>
                            <a:schemeClr val="tx1"/>
                          </a:solidFill>
                          <a:effectLst/>
                          <a:uLnTx/>
                          <a:uFillTx/>
                        </a:rPr>
                        <a:t>Instruction</a:t>
                      </a:r>
                      <a:r>
                        <a:rPr kumimoji="0" lang="en-US" sz="1050" b="1" u="none" strike="noStrike" kern="1200" cap="none" spc="0" normalizeH="0" baseline="0" dirty="0">
                          <a:ln>
                            <a:noFill/>
                          </a:ln>
                          <a:solidFill>
                            <a:schemeClr val="tx1"/>
                          </a:solidFill>
                          <a:effectLst/>
                          <a:uLnTx/>
                          <a:uFillTx/>
                          <a:latin typeface="+mn-lt"/>
                          <a:ea typeface="+mn-ea"/>
                          <a:cs typeface="+mn-cs"/>
                        </a:rPr>
                        <a:t> AUTH</a:t>
                      </a:r>
                    </a:p>
                    <a:p>
                      <a:pPr algn="l" fontAlgn="ctr">
                        <a:spcBef>
                          <a:spcPts val="600"/>
                        </a:spcBef>
                      </a:pPr>
                      <a:r>
                        <a:rPr lang="en-US" sz="1000" i="1" u="none" strike="noStrike" dirty="0">
                          <a:solidFill>
                            <a:sysClr val="windowText" lastClr="000000"/>
                          </a:solidFill>
                          <a:effectLst/>
                        </a:rPr>
                        <a:t>Vérifier la bonne exécution du processus de gestion des accès</a:t>
                      </a:r>
                      <a:endParaRPr lang="fr-FR" sz="1000" b="0" i="1" u="none" strike="noStrike" dirty="0">
                        <a:solidFill>
                          <a:sysClr val="windowText" lastClr="000000"/>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4196609794"/>
                  </a:ext>
                </a:extLst>
              </a:tr>
              <a:tr h="792088">
                <a:tc>
                  <a:txBody>
                    <a:bodyPr/>
                    <a:lstStyle/>
                    <a:p>
                      <a:pPr marL="0" indent="0" algn="l" rtl="0" fontAlgn="ctr">
                        <a:buFontTx/>
                        <a:buNone/>
                      </a:pPr>
                      <a:r>
                        <a:rPr lang="en-US" sz="1000" i="0" u="none" strike="noStrike" dirty="0">
                          <a:solidFill>
                            <a:sysClr val="windowText" lastClr="000000"/>
                          </a:solidFill>
                          <a:effectLst/>
                        </a:rPr>
                        <a:t>4</a:t>
                      </a:r>
                      <a:r>
                        <a:rPr lang="en-US" sz="1000" b="0" i="0" u="none" strike="noStrike" dirty="0">
                          <a:solidFill>
                            <a:schemeClr val="tx1"/>
                          </a:solidFill>
                          <a:effectLst/>
                        </a:rPr>
                        <a:t>. </a:t>
                      </a:r>
                      <a:r>
                        <a:rPr lang="fr-FR" sz="1000" b="0" i="0" u="none" strike="noStrike" dirty="0">
                          <a:solidFill>
                            <a:schemeClr val="tx1"/>
                          </a:solidFill>
                          <a:effectLst/>
                        </a:rPr>
                        <a:t>Sécurisation des accès IT par rebond</a:t>
                      </a:r>
                      <a:endParaRPr lang="fr-FR" sz="1000" b="0" i="0" u="none" strike="noStrike" dirty="0">
                        <a:solidFill>
                          <a:schemeClr val="tx1"/>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rtl="0" fontAlgn="ctr">
                        <a:spcBef>
                          <a:spcPts val="600"/>
                        </a:spcBef>
                      </a:pPr>
                      <a:r>
                        <a:rPr lang="en-US" sz="1050" b="1" u="none" strike="noStrike" dirty="0">
                          <a:solidFill>
                            <a:sysClr val="windowText" lastClr="000000"/>
                          </a:solidFill>
                          <a:effectLst/>
                        </a:rPr>
                        <a:t>SRES IZNC (zones non approuvées) ; </a:t>
                      </a:r>
                      <a:r>
                        <a:rPr lang="en-US" sz="1050" b="1" u="none" strike="noStrike" dirty="0">
                          <a:solidFill>
                            <a:srgbClr val="FF0000"/>
                          </a:solidFill>
                          <a:effectLst/>
                        </a:rPr>
                        <a:t>qu’en est-il des zones approuvées ?</a:t>
                      </a:r>
                    </a:p>
                    <a:p>
                      <a:pPr algn="l" rtl="0" fontAlgn="ctr">
                        <a:spcBef>
                          <a:spcPts val="600"/>
                        </a:spcBef>
                      </a:pPr>
                      <a:r>
                        <a:rPr lang="en-US" sz="1050" i="1" u="none" strike="noStrike" dirty="0">
                          <a:solidFill>
                            <a:sysClr val="windowText" lastClr="000000"/>
                          </a:solidFill>
                          <a:effectLst/>
                        </a:rPr>
                        <a:t>Sécurisation de tous les accès techniques aux données sensibles</a:t>
                      </a:r>
                      <a:endParaRPr lang="fr-FR" sz="1000" b="0" i="1" u="none" strike="noStrike" dirty="0">
                        <a:solidFill>
                          <a:sysClr val="windowText" lastClr="000000"/>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8943029"/>
                  </a:ext>
                </a:extLst>
              </a:tr>
              <a:tr h="792088">
                <a:tc>
                  <a:txBody>
                    <a:bodyPr/>
                    <a:lstStyle/>
                    <a:p>
                      <a:pPr marL="0" indent="0" algn="l" rtl="0" fontAlgn="ctr">
                        <a:buFontTx/>
                        <a:buNone/>
                      </a:pPr>
                      <a:r>
                        <a:rPr lang="en-US" sz="1000" i="0" u="none" strike="noStrike" dirty="0">
                          <a:solidFill>
                            <a:sysClr val="windowText" lastClr="000000"/>
                          </a:solidFill>
                          <a:effectLst/>
                        </a:rPr>
                        <a:t>5. Revue annuelle des accès privilégiés des utilisateurs métier</a:t>
                      </a:r>
                      <a:endParaRPr lang="fr-FR" sz="1000" b="0" i="0" u="none" strike="noStrike" dirty="0">
                        <a:solidFill>
                          <a:sysClr val="windowText" lastClr="000000"/>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algn="l" fontAlgn="ctr">
                        <a:spcBef>
                          <a:spcPts val="600"/>
                        </a:spcBef>
                      </a:pPr>
                      <a:r>
                        <a:rPr lang="fr-FR" sz="1050" b="1" u="none" strike="noStrike" dirty="0">
                          <a:solidFill>
                            <a:sysClr val="windowText" lastClr="000000"/>
                          </a:solidFill>
                          <a:effectLst/>
                        </a:rPr>
                        <a:t>Droit de savoir + GHAB</a:t>
                      </a:r>
                    </a:p>
                    <a:p>
                      <a:pPr algn="l" fontAlgn="ctr">
                        <a:spcBef>
                          <a:spcPts val="600"/>
                        </a:spcBef>
                      </a:pPr>
                      <a:r>
                        <a:rPr lang="en-GB" sz="1000" i="1" u="none" strike="noStrike" noProof="0" dirty="0">
                          <a:solidFill>
                            <a:sysClr val="windowText" lastClr="000000"/>
                          </a:solidFill>
                          <a:effectLst/>
                        </a:rPr>
                        <a:t>Éviter tout accès non autorisé à l’application</a:t>
                      </a:r>
                      <a:endParaRPr lang="fr-FR" sz="1000" b="0" i="1" u="none" strike="noStrike" noProof="0" dirty="0">
                        <a:solidFill>
                          <a:sysClr val="windowText" lastClr="000000"/>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tcPr>
                </a:tc>
                <a:extLst>
                  <a:ext uri="{0D108BD9-81ED-4DB2-BD59-A6C34878D82A}">
                    <a16:rowId xmlns:a16="http://schemas.microsoft.com/office/drawing/2014/main" val="661494733"/>
                  </a:ext>
                </a:extLst>
              </a:tr>
            </a:tbl>
          </a:graphicData>
        </a:graphic>
      </p:graphicFrame>
      <p:graphicFrame>
        <p:nvGraphicFramePr>
          <p:cNvPr id="30" name="Tableau 29">
            <a:extLst>
              <a:ext uri="{FF2B5EF4-FFF2-40B4-BE49-F238E27FC236}">
                <a16:creationId xmlns:a16="http://schemas.microsoft.com/office/drawing/2014/main" id="{BA5B12FC-DE71-49AF-9CC8-4F21744B5B30}"/>
              </a:ext>
            </a:extLst>
          </p:cNvPr>
          <p:cNvGraphicFramePr>
            <a:graphicFrameLocks noGrp="1"/>
          </p:cNvGraphicFramePr>
          <p:nvPr>
            <p:extLst>
              <p:ext uri="{D42A27DB-BD31-4B8C-83A1-F6EECF244321}">
                <p14:modId xmlns:p14="http://schemas.microsoft.com/office/powerpoint/2010/main" val="1925063247"/>
              </p:ext>
            </p:extLst>
          </p:nvPr>
        </p:nvGraphicFramePr>
        <p:xfrm>
          <a:off x="179512" y="1628800"/>
          <a:ext cx="8712736" cy="42672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3124170363"/>
                    </a:ext>
                  </a:extLst>
                </a:gridCol>
                <a:gridCol w="972108">
                  <a:extLst>
                    <a:ext uri="{9D8B030D-6E8A-4147-A177-3AD203B41FA5}">
                      <a16:colId xmlns:a16="http://schemas.microsoft.com/office/drawing/2014/main" val="4044078599"/>
                    </a:ext>
                  </a:extLst>
                </a:gridCol>
                <a:gridCol w="972108">
                  <a:extLst>
                    <a:ext uri="{9D8B030D-6E8A-4147-A177-3AD203B41FA5}">
                      <a16:colId xmlns:a16="http://schemas.microsoft.com/office/drawing/2014/main" val="2284490845"/>
                    </a:ext>
                  </a:extLst>
                </a:gridCol>
                <a:gridCol w="972108">
                  <a:extLst>
                    <a:ext uri="{9D8B030D-6E8A-4147-A177-3AD203B41FA5}">
                      <a16:colId xmlns:a16="http://schemas.microsoft.com/office/drawing/2014/main" val="3064660813"/>
                    </a:ext>
                  </a:extLst>
                </a:gridCol>
                <a:gridCol w="972108">
                  <a:extLst>
                    <a:ext uri="{9D8B030D-6E8A-4147-A177-3AD203B41FA5}">
                      <a16:colId xmlns:a16="http://schemas.microsoft.com/office/drawing/2014/main" val="4023565572"/>
                    </a:ext>
                  </a:extLst>
                </a:gridCol>
                <a:gridCol w="2736304">
                  <a:extLst>
                    <a:ext uri="{9D8B030D-6E8A-4147-A177-3AD203B41FA5}">
                      <a16:colId xmlns:a16="http://schemas.microsoft.com/office/drawing/2014/main" val="2923462624"/>
                    </a:ext>
                  </a:extLst>
                </a:gridCol>
              </a:tblGrid>
              <a:tr h="370840">
                <a:tc>
                  <a:txBody>
                    <a:bodyPr/>
                    <a:lstStyle/>
                    <a:p>
                      <a:pPr algn="ctr"/>
                      <a:r>
                        <a:rPr lang="en-US" sz="1200" noProof="0" dirty="0"/>
                        <a:t>Critères de sécurité</a:t>
                      </a:r>
                    </a:p>
                  </a:txBody>
                  <a:tcPr anchor="ctr">
                    <a:solidFill>
                      <a:schemeClr val="accent3">
                        <a:lumMod val="65000"/>
                      </a:schemeClr>
                    </a:solidFill>
                  </a:tcPr>
                </a:tc>
                <a:tc>
                  <a:txBody>
                    <a:bodyPr/>
                    <a:lstStyle/>
                    <a:p>
                      <a:pPr algn="ctr" rtl="0" fontAlgn="ctr"/>
                      <a:r>
                        <a:rPr lang="fr-FR" sz="1050" b="1" i="0" u="none" strike="noStrike" noProof="0" dirty="0">
                          <a:solidFill>
                            <a:srgbClr val="FFFFFF"/>
                          </a:solidFill>
                          <a:effectLst/>
                          <a:latin typeface="Arial" panose="020B0604020202020204" pitchFamily="34" charset="0"/>
                        </a:rPr>
                        <a:t>Nouvelle appli.</a:t>
                      </a:r>
                    </a:p>
                    <a:p>
                      <a:pPr algn="ctr" rtl="0" fontAlgn="ctr"/>
                      <a:r>
                        <a:rPr lang="fr-FR" sz="1050" b="1" i="0" u="none" strike="noStrike" noProof="0" dirty="0">
                          <a:solidFill>
                            <a:srgbClr val="FFFFFF"/>
                          </a:solidFill>
                          <a:effectLst/>
                          <a:latin typeface="Arial" panose="020B0604020202020204" pitchFamily="34" charset="0"/>
                        </a:rPr>
                        <a:t>DP0</a:t>
                      </a:r>
                    </a:p>
                  </a:txBody>
                  <a:tcPr marL="9525" marR="9525" marT="9525" marB="0" anchor="ctr">
                    <a:solidFill>
                      <a:schemeClr val="accent3">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DP1</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DP2</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DP3</a:t>
                      </a:r>
                    </a:p>
                  </a:txBody>
                  <a:tcPr marL="9525" marR="9525" marT="9525" marB="0" anchor="ctr">
                    <a:solidFill>
                      <a:schemeClr val="bg1">
                        <a:lumMod val="65000"/>
                      </a:schemeClr>
                    </a:solidFill>
                  </a:tcPr>
                </a:tc>
                <a:tc>
                  <a:txBody>
                    <a:bodyPr/>
                    <a:lstStyle/>
                    <a:p>
                      <a:pPr algn="ctr" rtl="0" fontAlgn="ctr"/>
                      <a:r>
                        <a:rPr lang="fr-FR" sz="1100" b="1" i="0" u="none" strike="noStrike" noProof="0" dirty="0">
                          <a:solidFill>
                            <a:srgbClr val="FFFFFF"/>
                          </a:solidFill>
                          <a:effectLst/>
                          <a:latin typeface="Arial" panose="020B0604020202020204" pitchFamily="34" charset="0"/>
                        </a:rPr>
                        <a:t>Commentaires</a:t>
                      </a:r>
                    </a:p>
                    <a:p>
                      <a:pPr algn="ctr" rtl="0" fontAlgn="ctr"/>
                      <a:r>
                        <a:rPr lang="fr-FR" sz="1100" b="0" i="1" u="none" strike="noStrike" noProof="0" dirty="0">
                          <a:solidFill>
                            <a:srgbClr val="FFFFFF"/>
                          </a:solidFill>
                          <a:effectLst/>
                          <a:latin typeface="Arial" panose="020B0604020202020204" pitchFamily="34" charset="0"/>
                        </a:rPr>
                        <a:t>(Risques et scénario couvert)</a:t>
                      </a:r>
                    </a:p>
                  </a:txBody>
                  <a:tcPr>
                    <a:solidFill>
                      <a:schemeClr val="accent3">
                        <a:lumMod val="65000"/>
                      </a:schemeClr>
                    </a:solidFill>
                  </a:tcPr>
                </a:tc>
                <a:extLst>
                  <a:ext uri="{0D108BD9-81ED-4DB2-BD59-A6C34878D82A}">
                    <a16:rowId xmlns:a16="http://schemas.microsoft.com/office/drawing/2014/main" val="3132437446"/>
                  </a:ext>
                </a:extLst>
              </a:tr>
            </a:tbl>
          </a:graphicData>
        </a:graphic>
      </p:graphicFrame>
      <p:pic>
        <p:nvPicPr>
          <p:cNvPr id="32" name="Image 31">
            <a:extLst>
              <a:ext uri="{FF2B5EF4-FFF2-40B4-BE49-F238E27FC236}">
                <a16:creationId xmlns:a16="http://schemas.microsoft.com/office/drawing/2014/main" id="{1E710628-0214-4934-B99F-EC06715DB7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2374" y="2327392"/>
            <a:ext cx="324000" cy="324000"/>
          </a:xfrm>
          <a:prstGeom prst="rect">
            <a:avLst/>
          </a:prstGeom>
        </p:spPr>
      </p:pic>
      <p:pic>
        <p:nvPicPr>
          <p:cNvPr id="33" name="Image 32">
            <a:extLst>
              <a:ext uri="{FF2B5EF4-FFF2-40B4-BE49-F238E27FC236}">
                <a16:creationId xmlns:a16="http://schemas.microsoft.com/office/drawing/2014/main" id="{44D8E5D1-4B56-4E03-90AF-46A1E91FEA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816" y="3941122"/>
            <a:ext cx="324000" cy="324000"/>
          </a:xfrm>
          <a:prstGeom prst="rect">
            <a:avLst/>
          </a:prstGeom>
        </p:spPr>
      </p:pic>
      <p:pic>
        <p:nvPicPr>
          <p:cNvPr id="34" name="Image 33">
            <a:extLst>
              <a:ext uri="{FF2B5EF4-FFF2-40B4-BE49-F238E27FC236}">
                <a16:creationId xmlns:a16="http://schemas.microsoft.com/office/drawing/2014/main" id="{339702F4-BF05-4DE5-9AAE-AE95152A11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816" y="4736035"/>
            <a:ext cx="324000" cy="324000"/>
          </a:xfrm>
          <a:prstGeom prst="rect">
            <a:avLst/>
          </a:prstGeom>
        </p:spPr>
      </p:pic>
      <p:pic>
        <p:nvPicPr>
          <p:cNvPr id="35" name="Image 34">
            <a:extLst>
              <a:ext uri="{FF2B5EF4-FFF2-40B4-BE49-F238E27FC236}">
                <a16:creationId xmlns:a16="http://schemas.microsoft.com/office/drawing/2014/main" id="{EF89A9AE-A486-484A-AA45-D45C0714A9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816" y="5530949"/>
            <a:ext cx="324000" cy="324000"/>
          </a:xfrm>
          <a:prstGeom prst="rect">
            <a:avLst/>
          </a:prstGeom>
        </p:spPr>
      </p:pic>
      <p:pic>
        <p:nvPicPr>
          <p:cNvPr id="37" name="Image 36">
            <a:extLst>
              <a:ext uri="{FF2B5EF4-FFF2-40B4-BE49-F238E27FC236}">
                <a16:creationId xmlns:a16="http://schemas.microsoft.com/office/drawing/2014/main" id="{CC7716A3-E947-4FBB-8A38-18E4416D1E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3122305"/>
            <a:ext cx="324000" cy="324000"/>
          </a:xfrm>
          <a:prstGeom prst="rect">
            <a:avLst/>
          </a:prstGeom>
        </p:spPr>
      </p:pic>
      <p:pic>
        <p:nvPicPr>
          <p:cNvPr id="38" name="Image 37">
            <a:extLst>
              <a:ext uri="{FF2B5EF4-FFF2-40B4-BE49-F238E27FC236}">
                <a16:creationId xmlns:a16="http://schemas.microsoft.com/office/drawing/2014/main" id="{0DA9184E-AE54-4654-913D-5F79585A86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3917218"/>
            <a:ext cx="324000" cy="324000"/>
          </a:xfrm>
          <a:prstGeom prst="rect">
            <a:avLst/>
          </a:prstGeom>
        </p:spPr>
      </p:pic>
      <p:pic>
        <p:nvPicPr>
          <p:cNvPr id="39" name="Image 38">
            <a:extLst>
              <a:ext uri="{FF2B5EF4-FFF2-40B4-BE49-F238E27FC236}">
                <a16:creationId xmlns:a16="http://schemas.microsoft.com/office/drawing/2014/main" id="{957EC9F1-B6EB-4DC6-90C5-87B05DF82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4712131"/>
            <a:ext cx="324000" cy="324000"/>
          </a:xfrm>
          <a:prstGeom prst="rect">
            <a:avLst/>
          </a:prstGeom>
        </p:spPr>
      </p:pic>
      <p:pic>
        <p:nvPicPr>
          <p:cNvPr id="40" name="Image 39">
            <a:extLst>
              <a:ext uri="{FF2B5EF4-FFF2-40B4-BE49-F238E27FC236}">
                <a16:creationId xmlns:a16="http://schemas.microsoft.com/office/drawing/2014/main" id="{8C288C6E-A1C2-4BC9-94F8-04711C3045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5504697"/>
            <a:ext cx="324000" cy="324000"/>
          </a:xfrm>
          <a:prstGeom prst="rect">
            <a:avLst/>
          </a:prstGeom>
        </p:spPr>
      </p:pic>
      <p:pic>
        <p:nvPicPr>
          <p:cNvPr id="41" name="Image 40">
            <a:extLst>
              <a:ext uri="{FF2B5EF4-FFF2-40B4-BE49-F238E27FC236}">
                <a16:creationId xmlns:a16="http://schemas.microsoft.com/office/drawing/2014/main" id="{FD59FB68-018C-417E-B5F5-0F28788715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628" y="5507045"/>
            <a:ext cx="324000" cy="324000"/>
          </a:xfrm>
          <a:prstGeom prst="rect">
            <a:avLst/>
          </a:prstGeom>
        </p:spPr>
      </p:pic>
      <p:pic>
        <p:nvPicPr>
          <p:cNvPr id="42" name="Image 41">
            <a:extLst>
              <a:ext uri="{FF2B5EF4-FFF2-40B4-BE49-F238E27FC236}">
                <a16:creationId xmlns:a16="http://schemas.microsoft.com/office/drawing/2014/main" id="{307D3354-0669-4A3C-AA73-AF0B749A6A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152" y="5507045"/>
            <a:ext cx="324000" cy="324000"/>
          </a:xfrm>
          <a:prstGeom prst="rect">
            <a:avLst/>
          </a:prstGeom>
        </p:spPr>
      </p:pic>
      <p:pic>
        <p:nvPicPr>
          <p:cNvPr id="45" name="Image 44">
            <a:extLst>
              <a:ext uri="{FF2B5EF4-FFF2-40B4-BE49-F238E27FC236}">
                <a16:creationId xmlns:a16="http://schemas.microsoft.com/office/drawing/2014/main" id="{773E7112-B986-41B2-BCF2-F3504335D2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152" y="4712131"/>
            <a:ext cx="324000" cy="324000"/>
          </a:xfrm>
          <a:prstGeom prst="rect">
            <a:avLst/>
          </a:prstGeom>
        </p:spPr>
      </p:pic>
      <p:pic>
        <p:nvPicPr>
          <p:cNvPr id="46" name="Image 45">
            <a:extLst>
              <a:ext uri="{FF2B5EF4-FFF2-40B4-BE49-F238E27FC236}">
                <a16:creationId xmlns:a16="http://schemas.microsoft.com/office/drawing/2014/main" id="{66843A66-7FDA-42DE-9A64-7E1AD2F561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628" y="4712131"/>
            <a:ext cx="324000" cy="324000"/>
          </a:xfrm>
          <a:prstGeom prst="rect">
            <a:avLst/>
          </a:prstGeom>
        </p:spPr>
      </p:pic>
      <p:pic>
        <p:nvPicPr>
          <p:cNvPr id="47" name="Image 46">
            <a:extLst>
              <a:ext uri="{FF2B5EF4-FFF2-40B4-BE49-F238E27FC236}">
                <a16:creationId xmlns:a16="http://schemas.microsoft.com/office/drawing/2014/main" id="{602F3B80-1F2A-44DC-8FA3-08B938F19E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628" y="3917218"/>
            <a:ext cx="324000" cy="324000"/>
          </a:xfrm>
          <a:prstGeom prst="rect">
            <a:avLst/>
          </a:prstGeom>
        </p:spPr>
      </p:pic>
      <p:pic>
        <p:nvPicPr>
          <p:cNvPr id="48" name="Image 47">
            <a:extLst>
              <a:ext uri="{FF2B5EF4-FFF2-40B4-BE49-F238E27FC236}">
                <a16:creationId xmlns:a16="http://schemas.microsoft.com/office/drawing/2014/main" id="{A6A1333E-0910-4B87-BEFC-235ADE3B35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4233" y="3917218"/>
            <a:ext cx="324000" cy="324000"/>
          </a:xfrm>
          <a:prstGeom prst="rect">
            <a:avLst/>
          </a:prstGeom>
        </p:spPr>
      </p:pic>
      <p:pic>
        <p:nvPicPr>
          <p:cNvPr id="49" name="Image 48">
            <a:extLst>
              <a:ext uri="{FF2B5EF4-FFF2-40B4-BE49-F238E27FC236}">
                <a16:creationId xmlns:a16="http://schemas.microsoft.com/office/drawing/2014/main" id="{2F4D9C03-09DB-476A-9368-F69197F132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1816" y="3941122"/>
            <a:ext cx="324000" cy="324000"/>
          </a:xfrm>
          <a:prstGeom prst="rect">
            <a:avLst/>
          </a:prstGeom>
        </p:spPr>
      </p:pic>
      <p:pic>
        <p:nvPicPr>
          <p:cNvPr id="50" name="Image 49">
            <a:extLst>
              <a:ext uri="{FF2B5EF4-FFF2-40B4-BE49-F238E27FC236}">
                <a16:creationId xmlns:a16="http://schemas.microsoft.com/office/drawing/2014/main" id="{7FFAE5DB-D148-4B39-9BD7-2FDBDD870B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4233" y="3917218"/>
            <a:ext cx="324000" cy="324000"/>
          </a:xfrm>
          <a:prstGeom prst="rect">
            <a:avLst/>
          </a:prstGeom>
        </p:spPr>
      </p:pic>
      <p:sp>
        <p:nvSpPr>
          <p:cNvPr id="51" name="Rectangle : coins arrondis 50">
            <a:extLst>
              <a:ext uri="{FF2B5EF4-FFF2-40B4-BE49-F238E27FC236}">
                <a16:creationId xmlns:a16="http://schemas.microsoft.com/office/drawing/2014/main" id="{9F74DBD9-4711-4E68-A215-99EA8CD89852}"/>
              </a:ext>
            </a:extLst>
          </p:cNvPr>
          <p:cNvSpPr/>
          <p:nvPr/>
        </p:nvSpPr>
        <p:spPr bwMode="auto">
          <a:xfrm>
            <a:off x="1619672" y="6309319"/>
            <a:ext cx="6768680" cy="432049"/>
          </a:xfrm>
          <a:prstGeom prst="round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108000" marR="0" lvl="0" indent="0" algn="l" defTabSz="914400" rtl="0" eaLnBrk="1" fontAlgn="base" latinLnBrk="0" hangingPunct="1">
              <a:lnSpc>
                <a:spcPct val="100000"/>
              </a:lnSpc>
              <a:spcBef>
                <a:spcPct val="0"/>
              </a:spcBef>
              <a:spcAft>
                <a:spcPct val="0"/>
              </a:spcAft>
              <a:buClrTx/>
              <a:buSzTx/>
              <a:buFontTx/>
              <a:buNone/>
              <a:tabLst/>
              <a:defRPr/>
            </a:pPr>
            <a:endParaRPr kumimoji="0" lang="en-GB" sz="9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 name="Rectangle 51">
            <a:extLst>
              <a:ext uri="{FF2B5EF4-FFF2-40B4-BE49-F238E27FC236}">
                <a16:creationId xmlns:a16="http://schemas.microsoft.com/office/drawing/2014/main" id="{FE860177-5E87-443F-B19B-1885B5FB5CFF}"/>
              </a:ext>
            </a:extLst>
          </p:cNvPr>
          <p:cNvSpPr/>
          <p:nvPr/>
        </p:nvSpPr>
        <p:spPr>
          <a:xfrm>
            <a:off x="6392460" y="6340677"/>
            <a:ext cx="1851948" cy="369332"/>
          </a:xfrm>
          <a:prstGeom prst="rect">
            <a:avLst/>
          </a:prstGeom>
        </p:spPr>
        <p:txBody>
          <a:bodyPr wrap="square">
            <a:spAutoFit/>
          </a:bodyPr>
          <a:lstStyle/>
          <a:p>
            <a:pPr marL="108000" fontAlgn="base">
              <a:spcBef>
                <a:spcPct val="0"/>
              </a:spcBef>
              <a:spcAft>
                <a:spcPct val="0"/>
              </a:spcAft>
            </a:pPr>
            <a:r>
              <a:rPr lang="fr-FR" sz="900" dirty="0">
                <a:solidFill>
                  <a:srgbClr val="000000"/>
                </a:solidFill>
                <a:latin typeface="Arial" charset="0"/>
              </a:rPr>
              <a:t>Critères de sécurité requis pour les applications RGPD</a:t>
            </a:r>
          </a:p>
        </p:txBody>
      </p:sp>
      <p:sp>
        <p:nvSpPr>
          <p:cNvPr id="53" name="Rectangle 52">
            <a:extLst>
              <a:ext uri="{FF2B5EF4-FFF2-40B4-BE49-F238E27FC236}">
                <a16:creationId xmlns:a16="http://schemas.microsoft.com/office/drawing/2014/main" id="{CBE0E903-49E8-4F00-930C-9D25D01EA014}"/>
              </a:ext>
            </a:extLst>
          </p:cNvPr>
          <p:cNvSpPr/>
          <p:nvPr/>
        </p:nvSpPr>
        <p:spPr>
          <a:xfrm>
            <a:off x="3095799" y="6340677"/>
            <a:ext cx="2798737" cy="369332"/>
          </a:xfrm>
          <a:prstGeom prst="rect">
            <a:avLst/>
          </a:prstGeom>
        </p:spPr>
        <p:txBody>
          <a:bodyPr wrap="square">
            <a:spAutoFit/>
          </a:bodyPr>
          <a:lstStyle/>
          <a:p>
            <a:pPr marL="108000" lvl="0" fontAlgn="base">
              <a:spcBef>
                <a:spcPct val="0"/>
              </a:spcBef>
              <a:spcAft>
                <a:spcPct val="0"/>
              </a:spcAft>
              <a:defRPr/>
            </a:pPr>
            <a:r>
              <a:rPr lang="fr-FR" sz="900" dirty="0">
                <a:solidFill>
                  <a:srgbClr val="000000"/>
                </a:solidFill>
                <a:latin typeface="Arial" charset="0"/>
              </a:rPr>
              <a:t>Critères de sécurité recommandés pour toutes les applications (en référence à une politique/instruction de sécurité) </a:t>
            </a:r>
          </a:p>
        </p:txBody>
      </p:sp>
      <p:pic>
        <p:nvPicPr>
          <p:cNvPr id="54" name="Image 53">
            <a:extLst>
              <a:ext uri="{FF2B5EF4-FFF2-40B4-BE49-F238E27FC236}">
                <a16:creationId xmlns:a16="http://schemas.microsoft.com/office/drawing/2014/main" id="{7AD8185B-46B4-4014-AA7F-50B2B5A45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770" y="6363343"/>
            <a:ext cx="324000" cy="324000"/>
          </a:xfrm>
          <a:prstGeom prst="rect">
            <a:avLst/>
          </a:prstGeom>
        </p:spPr>
      </p:pic>
      <p:pic>
        <p:nvPicPr>
          <p:cNvPr id="55" name="Image 54">
            <a:extLst>
              <a:ext uri="{FF2B5EF4-FFF2-40B4-BE49-F238E27FC236}">
                <a16:creationId xmlns:a16="http://schemas.microsoft.com/office/drawing/2014/main" id="{AC73648D-DDEE-4C52-826E-D8B6BE84E6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800" y="6363343"/>
            <a:ext cx="324000" cy="324000"/>
          </a:xfrm>
          <a:prstGeom prst="rect">
            <a:avLst/>
          </a:prstGeom>
        </p:spPr>
      </p:pic>
      <p:sp>
        <p:nvSpPr>
          <p:cNvPr id="56" name="Rectangle : coins arrondis 55">
            <a:extLst>
              <a:ext uri="{FF2B5EF4-FFF2-40B4-BE49-F238E27FC236}">
                <a16:creationId xmlns:a16="http://schemas.microsoft.com/office/drawing/2014/main" id="{20ACB1FC-C127-4977-8EA6-16244C7551EA}"/>
              </a:ext>
            </a:extLst>
          </p:cNvPr>
          <p:cNvSpPr/>
          <p:nvPr/>
        </p:nvSpPr>
        <p:spPr bwMode="auto">
          <a:xfrm>
            <a:off x="1811938" y="6417330"/>
            <a:ext cx="731627" cy="270013"/>
          </a:xfrm>
          <a:prstGeom prst="roundRect">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108000" marR="0" lvl="0" indent="0" defTabSz="914400" rtl="0" eaLnBrk="1" fontAlgn="base" latinLnBrk="0" hangingPunct="1">
              <a:lnSpc>
                <a:spcPct val="100000"/>
              </a:lnSpc>
              <a:spcBef>
                <a:spcPct val="0"/>
              </a:spcBef>
              <a:spcAft>
                <a:spcPct val="0"/>
              </a:spcAft>
              <a:buClrTx/>
              <a:buSzTx/>
              <a:buFontTx/>
              <a:buNone/>
              <a:tabLst/>
              <a:defRPr/>
            </a:pPr>
            <a:r>
              <a:rPr kumimoji="0" lang="fr-FR" sz="1050" b="0" i="0" u="none" strike="noStrike" kern="1200" cap="none" spc="0" normalizeH="0" baseline="0" noProof="0" dirty="0">
                <a:ln>
                  <a:noFill/>
                </a:ln>
                <a:solidFill>
                  <a:schemeClr val="bg1"/>
                </a:solidFill>
                <a:effectLst/>
                <a:uLnTx/>
                <a:uFillTx/>
                <a:latin typeface="Arial" charset="0"/>
              </a:rPr>
              <a:t>Légende</a:t>
            </a:r>
          </a:p>
        </p:txBody>
      </p:sp>
      <p:sp>
        <p:nvSpPr>
          <p:cNvPr id="59" name="Rectangle 58">
            <a:extLst>
              <a:ext uri="{FF2B5EF4-FFF2-40B4-BE49-F238E27FC236}">
                <a16:creationId xmlns:a16="http://schemas.microsoft.com/office/drawing/2014/main" id="{3C5EB5B3-47F2-4814-B585-C7EA0AEBD8E9}"/>
              </a:ext>
            </a:extLst>
          </p:cNvPr>
          <p:cNvSpPr/>
          <p:nvPr/>
        </p:nvSpPr>
        <p:spPr bwMode="auto">
          <a:xfrm>
            <a:off x="0" y="925262"/>
            <a:ext cx="9144000" cy="595526"/>
          </a:xfrm>
          <a:prstGeom prst="rect">
            <a:avLst/>
          </a:prstGeom>
          <a:solidFill>
            <a:srgbClr val="FFC000"/>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60" name="ZoneTexte 59">
            <a:extLst>
              <a:ext uri="{FF2B5EF4-FFF2-40B4-BE49-F238E27FC236}">
                <a16:creationId xmlns:a16="http://schemas.microsoft.com/office/drawing/2014/main" id="{05E94DA5-4CA7-4EAB-B31F-027D93546231}"/>
              </a:ext>
            </a:extLst>
          </p:cNvPr>
          <p:cNvSpPr txBox="1"/>
          <p:nvPr/>
        </p:nvSpPr>
        <p:spPr>
          <a:xfrm>
            <a:off x="2870690" y="1022970"/>
            <a:ext cx="3402621" cy="400110"/>
          </a:xfrm>
          <a:prstGeom prst="rect">
            <a:avLst/>
          </a:prstGeom>
          <a:noFill/>
        </p:spPr>
        <p:txBody>
          <a:bodyPr wrap="square" rtlCol="0">
            <a:spAutoFit/>
          </a:bodyPr>
          <a:lstStyle/>
          <a:p>
            <a:pPr algn="ctr"/>
            <a:r>
              <a:rPr lang="fr-FR" sz="2000" b="1" dirty="0">
                <a:solidFill>
                  <a:schemeClr val="bg1"/>
                </a:solidFill>
                <a:latin typeface="Calibri" panose="020F0502020204030204" pitchFamily="34" charset="0"/>
              </a:rPr>
              <a:t>Nouveaux projets</a:t>
            </a:r>
          </a:p>
        </p:txBody>
      </p:sp>
    </p:spTree>
    <p:extLst>
      <p:ext uri="{BB962C8B-B14F-4D97-AF65-F5344CB8AC3E}">
        <p14:creationId xmlns:p14="http://schemas.microsoft.com/office/powerpoint/2010/main" val="226588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ZoneTexte 100">
            <a:extLst>
              <a:ext uri="{FF2B5EF4-FFF2-40B4-BE49-F238E27FC236}">
                <a16:creationId xmlns:a16="http://schemas.microsoft.com/office/drawing/2014/main" id="{2FC11AB3-FF33-4B89-959D-433A4805CEB1}"/>
              </a:ext>
            </a:extLst>
          </p:cNvPr>
          <p:cNvSpPr txBox="1"/>
          <p:nvPr/>
        </p:nvSpPr>
        <p:spPr>
          <a:xfrm rot="10800000">
            <a:off x="-622911" y="184129"/>
            <a:ext cx="1871330" cy="1446550"/>
          </a:xfrm>
          <a:prstGeom prst="rect">
            <a:avLst/>
          </a:prstGeom>
          <a:noFill/>
        </p:spPr>
        <p:txBody>
          <a:bodyPr wrap="square" rtlCol="0">
            <a:spAutoFit/>
          </a:bodyPr>
          <a:lstStyle/>
          <a:p>
            <a:r>
              <a:rPr lang="fr-FR" sz="8800" dirty="0">
                <a:solidFill>
                  <a:schemeClr val="bg1"/>
                </a:solidFill>
              </a:rPr>
              <a:t> »</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sp>
        <p:nvSpPr>
          <p:cNvPr id="51" name="Rectangle : coins arrondis 50">
            <a:extLst>
              <a:ext uri="{FF2B5EF4-FFF2-40B4-BE49-F238E27FC236}">
                <a16:creationId xmlns:a16="http://schemas.microsoft.com/office/drawing/2014/main" id="{9F74DBD9-4711-4E68-A215-99EA8CD89852}"/>
              </a:ext>
            </a:extLst>
          </p:cNvPr>
          <p:cNvSpPr/>
          <p:nvPr/>
        </p:nvSpPr>
        <p:spPr bwMode="auto">
          <a:xfrm>
            <a:off x="1619672" y="6417331"/>
            <a:ext cx="6768680" cy="432049"/>
          </a:xfrm>
          <a:prstGeom prst="round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108000" marR="0" lvl="0" indent="0" algn="l" defTabSz="914400" rtl="0" eaLnBrk="1" fontAlgn="base" latinLnBrk="0" hangingPunct="1">
              <a:lnSpc>
                <a:spcPct val="100000"/>
              </a:lnSpc>
              <a:spcBef>
                <a:spcPct val="0"/>
              </a:spcBef>
              <a:spcAft>
                <a:spcPct val="0"/>
              </a:spcAft>
              <a:buClrTx/>
              <a:buSzTx/>
              <a:buFontTx/>
              <a:buNone/>
              <a:tabLst/>
              <a:defRPr/>
            </a:pPr>
            <a:endParaRPr kumimoji="0" lang="en-GB" sz="9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 name="Rectangle 51">
            <a:extLst>
              <a:ext uri="{FF2B5EF4-FFF2-40B4-BE49-F238E27FC236}">
                <a16:creationId xmlns:a16="http://schemas.microsoft.com/office/drawing/2014/main" id="{FE860177-5E87-443F-B19B-1885B5FB5CFF}"/>
              </a:ext>
            </a:extLst>
          </p:cNvPr>
          <p:cNvSpPr/>
          <p:nvPr/>
        </p:nvSpPr>
        <p:spPr>
          <a:xfrm>
            <a:off x="6392460" y="6408040"/>
            <a:ext cx="1851948" cy="369332"/>
          </a:xfrm>
          <a:prstGeom prst="rect">
            <a:avLst/>
          </a:prstGeom>
        </p:spPr>
        <p:txBody>
          <a:bodyPr wrap="square">
            <a:spAutoFit/>
          </a:bodyPr>
          <a:lstStyle/>
          <a:p>
            <a:pPr marL="108000" fontAlgn="base">
              <a:spcBef>
                <a:spcPct val="0"/>
              </a:spcBef>
              <a:spcAft>
                <a:spcPct val="0"/>
              </a:spcAft>
            </a:pPr>
            <a:r>
              <a:rPr lang="fr-FR" sz="900" dirty="0">
                <a:solidFill>
                  <a:srgbClr val="000000"/>
                </a:solidFill>
                <a:latin typeface="Arial" charset="0"/>
              </a:rPr>
              <a:t>Critères de sécurité requis pour les applications RGPD</a:t>
            </a:r>
          </a:p>
        </p:txBody>
      </p:sp>
      <p:sp>
        <p:nvSpPr>
          <p:cNvPr id="53" name="Rectangle 52">
            <a:extLst>
              <a:ext uri="{FF2B5EF4-FFF2-40B4-BE49-F238E27FC236}">
                <a16:creationId xmlns:a16="http://schemas.microsoft.com/office/drawing/2014/main" id="{CBE0E903-49E8-4F00-930C-9D25D01EA014}"/>
              </a:ext>
            </a:extLst>
          </p:cNvPr>
          <p:cNvSpPr/>
          <p:nvPr/>
        </p:nvSpPr>
        <p:spPr>
          <a:xfrm>
            <a:off x="3095799" y="6408040"/>
            <a:ext cx="2883027" cy="507831"/>
          </a:xfrm>
          <a:prstGeom prst="rect">
            <a:avLst/>
          </a:prstGeom>
        </p:spPr>
        <p:txBody>
          <a:bodyPr wrap="square">
            <a:spAutoFit/>
          </a:bodyPr>
          <a:lstStyle/>
          <a:p>
            <a:pPr marL="108000" lvl="0" fontAlgn="base">
              <a:spcBef>
                <a:spcPct val="0"/>
              </a:spcBef>
              <a:spcAft>
                <a:spcPct val="0"/>
              </a:spcAft>
              <a:defRPr/>
            </a:pPr>
            <a:r>
              <a:rPr lang="fr-FR" sz="900" dirty="0">
                <a:solidFill>
                  <a:srgbClr val="000000"/>
                </a:solidFill>
                <a:latin typeface="Arial" charset="0"/>
              </a:rPr>
              <a:t>Critères de sécurité recommandés pour toutes les applications (en référence à une politique/instruction de sécurité) </a:t>
            </a:r>
          </a:p>
        </p:txBody>
      </p:sp>
      <p:pic>
        <p:nvPicPr>
          <p:cNvPr id="54" name="Image 53">
            <a:extLst>
              <a:ext uri="{FF2B5EF4-FFF2-40B4-BE49-F238E27FC236}">
                <a16:creationId xmlns:a16="http://schemas.microsoft.com/office/drawing/2014/main" id="{7AD8185B-46B4-4014-AA7F-50B2B5A45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770" y="6430706"/>
            <a:ext cx="324000" cy="324000"/>
          </a:xfrm>
          <a:prstGeom prst="rect">
            <a:avLst/>
          </a:prstGeom>
        </p:spPr>
      </p:pic>
      <p:pic>
        <p:nvPicPr>
          <p:cNvPr id="55" name="Image 54">
            <a:extLst>
              <a:ext uri="{FF2B5EF4-FFF2-40B4-BE49-F238E27FC236}">
                <a16:creationId xmlns:a16="http://schemas.microsoft.com/office/drawing/2014/main" id="{AC73648D-DDEE-4C52-826E-D8B6BE84E6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800" y="6430706"/>
            <a:ext cx="324000" cy="324000"/>
          </a:xfrm>
          <a:prstGeom prst="rect">
            <a:avLst/>
          </a:prstGeom>
        </p:spPr>
      </p:pic>
      <p:sp>
        <p:nvSpPr>
          <p:cNvPr id="56" name="Rectangle : coins arrondis 55">
            <a:extLst>
              <a:ext uri="{FF2B5EF4-FFF2-40B4-BE49-F238E27FC236}">
                <a16:creationId xmlns:a16="http://schemas.microsoft.com/office/drawing/2014/main" id="{20ACB1FC-C127-4977-8EA6-16244C7551EA}"/>
              </a:ext>
            </a:extLst>
          </p:cNvPr>
          <p:cNvSpPr/>
          <p:nvPr/>
        </p:nvSpPr>
        <p:spPr bwMode="auto">
          <a:xfrm>
            <a:off x="1763688" y="6486936"/>
            <a:ext cx="753992" cy="267770"/>
          </a:xfrm>
          <a:prstGeom prst="roundRect">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108000" marR="0" lvl="0" indent="0" defTabSz="914400" rtl="0" eaLnBrk="1" fontAlgn="base" latinLnBrk="0" hangingPunct="1">
              <a:lnSpc>
                <a:spcPct val="100000"/>
              </a:lnSpc>
              <a:spcBef>
                <a:spcPct val="0"/>
              </a:spcBef>
              <a:spcAft>
                <a:spcPct val="0"/>
              </a:spcAft>
              <a:buClrTx/>
              <a:buSzTx/>
              <a:buFontTx/>
              <a:buNone/>
              <a:tabLst/>
              <a:defRPr/>
            </a:pPr>
            <a:r>
              <a:rPr kumimoji="0" lang="fr-FR" sz="1050" b="0" i="0" u="none" strike="noStrike" kern="1200" cap="none" spc="0" normalizeH="0" baseline="0" noProof="0" dirty="0">
                <a:ln>
                  <a:noFill/>
                </a:ln>
                <a:solidFill>
                  <a:schemeClr val="bg1"/>
                </a:solidFill>
                <a:effectLst/>
                <a:uLnTx/>
                <a:uFillTx/>
                <a:latin typeface="Arial" charset="0"/>
              </a:rPr>
              <a:t>Légende</a:t>
            </a:r>
          </a:p>
        </p:txBody>
      </p:sp>
      <p:graphicFrame>
        <p:nvGraphicFramePr>
          <p:cNvPr id="31" name="Tableau 30">
            <a:extLst>
              <a:ext uri="{FF2B5EF4-FFF2-40B4-BE49-F238E27FC236}">
                <a16:creationId xmlns:a16="http://schemas.microsoft.com/office/drawing/2014/main" id="{54E3C767-102E-495E-A68F-C656E21558D5}"/>
              </a:ext>
            </a:extLst>
          </p:cNvPr>
          <p:cNvGraphicFramePr>
            <a:graphicFrameLocks noGrp="1"/>
          </p:cNvGraphicFramePr>
          <p:nvPr>
            <p:extLst>
              <p:ext uri="{D42A27DB-BD31-4B8C-83A1-F6EECF244321}">
                <p14:modId xmlns:p14="http://schemas.microsoft.com/office/powerpoint/2010/main" val="533059273"/>
              </p:ext>
            </p:extLst>
          </p:nvPr>
        </p:nvGraphicFramePr>
        <p:xfrm>
          <a:off x="179512" y="1973984"/>
          <a:ext cx="8712232" cy="4329083"/>
        </p:xfrm>
        <a:graphic>
          <a:graphicData uri="http://schemas.openxmlformats.org/drawingml/2006/table">
            <a:tbl>
              <a:tblPr firstRow="1" bandRow="1">
                <a:tableStyleId>{2D5ABB26-0587-4C30-8999-92F81FD0307C}</a:tableStyleId>
              </a:tblPr>
              <a:tblGrid>
                <a:gridCol w="2088232">
                  <a:extLst>
                    <a:ext uri="{9D8B030D-6E8A-4147-A177-3AD203B41FA5}">
                      <a16:colId xmlns:a16="http://schemas.microsoft.com/office/drawing/2014/main" val="1858085312"/>
                    </a:ext>
                  </a:extLst>
                </a:gridCol>
                <a:gridCol w="972000">
                  <a:extLst>
                    <a:ext uri="{9D8B030D-6E8A-4147-A177-3AD203B41FA5}">
                      <a16:colId xmlns:a16="http://schemas.microsoft.com/office/drawing/2014/main" val="3292860655"/>
                    </a:ext>
                  </a:extLst>
                </a:gridCol>
                <a:gridCol w="972000">
                  <a:extLst>
                    <a:ext uri="{9D8B030D-6E8A-4147-A177-3AD203B41FA5}">
                      <a16:colId xmlns:a16="http://schemas.microsoft.com/office/drawing/2014/main" val="1122760549"/>
                    </a:ext>
                  </a:extLst>
                </a:gridCol>
                <a:gridCol w="972000">
                  <a:extLst>
                    <a:ext uri="{9D8B030D-6E8A-4147-A177-3AD203B41FA5}">
                      <a16:colId xmlns:a16="http://schemas.microsoft.com/office/drawing/2014/main" val="2867169651"/>
                    </a:ext>
                  </a:extLst>
                </a:gridCol>
                <a:gridCol w="972000">
                  <a:extLst>
                    <a:ext uri="{9D8B030D-6E8A-4147-A177-3AD203B41FA5}">
                      <a16:colId xmlns:a16="http://schemas.microsoft.com/office/drawing/2014/main" val="678840211"/>
                    </a:ext>
                  </a:extLst>
                </a:gridCol>
                <a:gridCol w="2736000">
                  <a:extLst>
                    <a:ext uri="{9D8B030D-6E8A-4147-A177-3AD203B41FA5}">
                      <a16:colId xmlns:a16="http://schemas.microsoft.com/office/drawing/2014/main" val="1431865854"/>
                    </a:ext>
                  </a:extLst>
                </a:gridCol>
              </a:tblGrid>
              <a:tr h="590920">
                <a:tc>
                  <a:txBody>
                    <a:bodyPr/>
                    <a:lstStyle/>
                    <a:p>
                      <a:pPr algn="l" rtl="0" fontAlgn="ctr"/>
                      <a:r>
                        <a:rPr lang="fr-FR" sz="1000" b="0" i="0" u="none" strike="noStrike" dirty="0">
                          <a:solidFill>
                            <a:srgbClr val="1C1C1C"/>
                          </a:solidFill>
                          <a:effectLst/>
                          <a:latin typeface="Arial" panose="020B0604020202020204" pitchFamily="34" charset="0"/>
                        </a:rPr>
                        <a:t>6. Revue annuelle des accès privilégiés des utilisateurs IT</a:t>
                      </a:r>
                    </a:p>
                  </a:txBody>
                  <a:tcPr marL="85725" marR="9525" marT="9525" marB="0" anchor="ctr">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l" fontAlgn="ctr">
                        <a:spcBef>
                          <a:spcPts val="600"/>
                        </a:spcBef>
                      </a:pPr>
                      <a:r>
                        <a:rPr lang="fr-FR" sz="1050" b="1" i="0" u="none" strike="noStrike" dirty="0">
                          <a:solidFill>
                            <a:srgbClr val="000000"/>
                          </a:solidFill>
                          <a:effectLst/>
                          <a:latin typeface="Arial" panose="020B0604020202020204" pitchFamily="34" charset="0"/>
                        </a:rPr>
                        <a:t>Droit de savoir + GHAB</a:t>
                      </a:r>
                    </a:p>
                    <a:p>
                      <a:pPr marL="0" marR="0" lvl="0" indent="0" algn="l" defTabSz="457200" rtl="0" eaLnBrk="1" fontAlgn="ctr" latinLnBrk="0" hangingPunct="1">
                        <a:lnSpc>
                          <a:spcPct val="100000"/>
                        </a:lnSpc>
                        <a:spcBef>
                          <a:spcPts val="600"/>
                        </a:spcBef>
                        <a:spcAft>
                          <a:spcPts val="0"/>
                        </a:spcAft>
                        <a:buClrTx/>
                        <a:buSzTx/>
                        <a:buFontTx/>
                        <a:buNone/>
                        <a:tabLst/>
                        <a:defRPr/>
                      </a:pPr>
                      <a:r>
                        <a:rPr lang="fr-FR" sz="1000" b="0" i="1" u="none" strike="noStrike" noProof="0" dirty="0">
                          <a:solidFill>
                            <a:srgbClr val="000000"/>
                          </a:solidFill>
                          <a:effectLst/>
                          <a:latin typeface="Arial" panose="020B0604020202020204" pitchFamily="34" charset="0"/>
                        </a:rPr>
                        <a:t>Éviter tout accès technique non autorisé</a:t>
                      </a:r>
                    </a:p>
                  </a:txBody>
                  <a:tcPr marL="85725" marR="9525" marT="9525" marB="0" anchor="ctr">
                    <a:lnL w="12700" cap="flat" cmpd="sng" algn="ctr">
                      <a:solidFill>
                        <a:schemeClr val="accent3">
                          <a:lumMod val="85000"/>
                        </a:schemeClr>
                      </a:solidFill>
                      <a:prstDash val="solid"/>
                      <a:round/>
                      <a:headEnd type="none" w="med" len="med"/>
                      <a:tailEnd type="none" w="med" len="med"/>
                    </a:lnL>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699984499"/>
                  </a:ext>
                </a:extLst>
              </a:tr>
              <a:tr h="612068">
                <a:tc>
                  <a:txBody>
                    <a:bodyPr/>
                    <a:lstStyle/>
                    <a:p>
                      <a:pPr algn="l" rtl="0" fontAlgn="ctr"/>
                      <a:r>
                        <a:rPr lang="fr-FR" sz="1000" b="0" i="0" u="none" strike="noStrike" dirty="0">
                          <a:solidFill>
                            <a:srgbClr val="000000"/>
                          </a:solidFill>
                          <a:effectLst/>
                          <a:latin typeface="Arial" panose="020B0604020202020204" pitchFamily="34" charset="0"/>
                        </a:rPr>
                        <a:t>7/8. Cryptage des données à caractère personnel transférées</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600"/>
                        </a:spcBef>
                      </a:pPr>
                      <a:r>
                        <a:rPr lang="fr-FR" sz="1050" b="1" i="0" u="none" strike="noStrike" dirty="0">
                          <a:solidFill>
                            <a:srgbClr val="1C1C1C"/>
                          </a:solidFill>
                          <a:effectLst/>
                          <a:latin typeface="Arial" panose="020B0604020202020204" pitchFamily="34" charset="0"/>
                        </a:rPr>
                        <a:t>P2/P3 seulement pour PCPI-C</a:t>
                      </a:r>
                    </a:p>
                    <a:p>
                      <a:pPr algn="l" fontAlgn="ctr">
                        <a:spcBef>
                          <a:spcPts val="600"/>
                        </a:spcBef>
                      </a:pPr>
                      <a:r>
                        <a:rPr lang="fr-FR" sz="1000" b="0" i="1" u="none" strike="noStrike" dirty="0">
                          <a:solidFill>
                            <a:srgbClr val="1C1C1C"/>
                          </a:solidFill>
                          <a:effectLst/>
                          <a:latin typeface="Arial" panose="020B0604020202020204" pitchFamily="34" charset="0"/>
                        </a:rPr>
                        <a:t>Sécurisation des données pendant tous les transferts</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7632561"/>
                  </a:ext>
                </a:extLst>
              </a:tr>
              <a:tr h="720080">
                <a:tc>
                  <a:txBody>
                    <a:bodyPr/>
                    <a:lstStyle/>
                    <a:p>
                      <a:pPr algn="l" rtl="0" fontAlgn="ctr"/>
                      <a:r>
                        <a:rPr lang="fr-FR" sz="1000" b="0" i="0" u="none" strike="noStrike" dirty="0">
                          <a:solidFill>
                            <a:srgbClr val="1C1C1C"/>
                          </a:solidFill>
                          <a:effectLst/>
                          <a:latin typeface="Arial" panose="020B0604020202020204" pitchFamily="34" charset="0"/>
                        </a:rPr>
                        <a:t>9. 9 - Protection des données C3* inactives</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l" fontAlgn="ctr">
                        <a:spcBef>
                          <a:spcPts val="600"/>
                        </a:spcBef>
                      </a:pPr>
                      <a:r>
                        <a:rPr lang="fr-FR" sz="1050" b="1" i="0" u="none" strike="noStrike" dirty="0">
                          <a:solidFill>
                            <a:srgbClr val="FF0000"/>
                          </a:solidFill>
                          <a:effectLst/>
                          <a:latin typeface="Arial" panose="020B0604020202020204" pitchFamily="34" charset="0"/>
                        </a:rPr>
                        <a:t>* L’échelle de confidentialité des données va évoluer avec la publication de l’instruction Vie Privée (10-950)</a:t>
                      </a:r>
                    </a:p>
                    <a:p>
                      <a:pPr algn="l" fontAlgn="ctr">
                        <a:spcBef>
                          <a:spcPts val="600"/>
                        </a:spcBef>
                      </a:pPr>
                      <a:r>
                        <a:rPr lang="fr-FR" sz="1000" b="0" i="1" u="none" strike="noStrike" dirty="0">
                          <a:solidFill>
                            <a:srgbClr val="000000"/>
                          </a:solidFill>
                          <a:effectLst/>
                          <a:latin typeface="Arial" panose="020B0604020202020204" pitchFamily="34" charset="0"/>
                        </a:rPr>
                        <a:t>Éviter tout accès non autorisé aux données inactives</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4196609794"/>
                  </a:ext>
                </a:extLst>
              </a:tr>
              <a:tr h="720080">
                <a:tc>
                  <a:txBody>
                    <a:bodyPr/>
                    <a:lstStyle/>
                    <a:p>
                      <a:pPr algn="l" rtl="0" fontAlgn="ctr"/>
                      <a:r>
                        <a:rPr lang="fr-FR" sz="1000" b="0" i="0" u="none" strike="noStrike" dirty="0">
                          <a:solidFill>
                            <a:srgbClr val="000000"/>
                          </a:solidFill>
                          <a:effectLst/>
                          <a:latin typeface="Arial" panose="020B0604020202020204" pitchFamily="34" charset="0"/>
                        </a:rPr>
                        <a:t>10. Pas d’utilisation des données C2/C3* sauf dans les environnements PROD</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fontAlgn="ctr">
                        <a:spcBef>
                          <a:spcPts val="600"/>
                        </a:spcBef>
                      </a:pPr>
                      <a:r>
                        <a:rPr lang="fr-FR" sz="1050" b="1" i="0" u="none" strike="noStrike" dirty="0">
                          <a:solidFill>
                            <a:srgbClr val="FF0000"/>
                          </a:solidFill>
                          <a:effectLst/>
                          <a:latin typeface="Arial" panose="020B0604020202020204" pitchFamily="34" charset="0"/>
                        </a:rPr>
                        <a:t>* L’échelle de confidentialité des données va évoluer avec la publication de l’instruction Vie Privée (10-950)</a:t>
                      </a:r>
                    </a:p>
                    <a:p>
                      <a:pPr algn="l" fontAlgn="ctr">
                        <a:spcBef>
                          <a:spcPts val="600"/>
                        </a:spcBef>
                      </a:pPr>
                      <a:r>
                        <a:rPr lang="fr-FR" sz="1050" b="0" i="1" u="none" strike="noStrike" dirty="0">
                          <a:solidFill>
                            <a:srgbClr val="000000"/>
                          </a:solidFill>
                          <a:effectLst/>
                          <a:latin typeface="Arial" panose="020B0604020202020204" pitchFamily="34" charset="0"/>
                        </a:rPr>
                        <a:t>Éviter tout accès non autorisé aux données sensibles</a:t>
                      </a:r>
                      <a:endParaRPr lang="fr-FR" sz="1050" b="0" i="0" u="none" strike="noStrike" dirty="0">
                        <a:solidFill>
                          <a:srgbClr val="000000"/>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8943029"/>
                  </a:ext>
                </a:extLst>
              </a:tr>
              <a:tr h="554099">
                <a:tc>
                  <a:txBody>
                    <a:bodyPr/>
                    <a:lstStyle/>
                    <a:p>
                      <a:pPr algn="l" rtl="0" fontAlgn="ctr"/>
                      <a:r>
                        <a:rPr lang="fr-FR" sz="1000" b="0" i="0" u="none" strike="noStrike" dirty="0">
                          <a:solidFill>
                            <a:srgbClr val="1C1C1C"/>
                          </a:solidFill>
                          <a:effectLst/>
                          <a:latin typeface="Arial" panose="020B0604020202020204" pitchFamily="34" charset="0"/>
                        </a:rPr>
                        <a:t>11. Horodatage et journalisation des événements sensibles dans les systèmes centraux</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0" i="1" u="none" strike="noStrike" dirty="0">
                        <a:solidFill>
                          <a:sysClr val="windowText" lastClr="000000"/>
                        </a:solidFill>
                        <a:effectLst/>
                        <a:latin typeface="Arial" panose="020B0604020202020204" pitchFamily="34" charset="0"/>
                      </a:endParaRPr>
                    </a:p>
                    <a:p>
                      <a:pPr algn="ctr" rtl="0" fontAlgn="ctr"/>
                      <a:endParaRPr lang="fr-FR" sz="1050" b="0" i="1" u="none" strike="noStrike" dirty="0">
                        <a:solidFill>
                          <a:sysClr val="windowText" lastClr="000000"/>
                        </a:solidFill>
                        <a:effectLst/>
                        <a:latin typeface="Arial" panose="020B0604020202020204" pitchFamily="34" charset="0"/>
                      </a:endParaRPr>
                    </a:p>
                    <a:p>
                      <a:pPr algn="ctr" rtl="0" fontAlgn="ctr"/>
                      <a:endParaRPr lang="fr-FR" sz="1050" b="0" i="1" u="none" strike="noStrike" dirty="0">
                        <a:solidFill>
                          <a:sysClr val="windowText" lastClr="000000"/>
                        </a:solidFill>
                        <a:effectLst/>
                        <a:latin typeface="Arial" panose="020B0604020202020204" pitchFamily="34" charset="0"/>
                      </a:endParaRPr>
                    </a:p>
                    <a:p>
                      <a:pPr algn="ctr" rtl="0" fontAlgn="ctr"/>
                      <a:r>
                        <a:rPr lang="fr-FR" sz="1050" b="0" i="1" u="none" strike="noStrike" dirty="0">
                          <a:solidFill>
                            <a:sysClr val="windowText" lastClr="000000"/>
                          </a:solidFill>
                          <a:effectLst/>
                          <a:latin typeface="Arial" panose="020B0604020202020204" pitchFamily="34" charset="0"/>
                        </a:rPr>
                        <a:t>Partiel (local)</a:t>
                      </a: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0" i="1" u="none" strike="noStrike" dirty="0">
                          <a:solidFill>
                            <a:srgbClr val="000000"/>
                          </a:solidFill>
                          <a:effectLst/>
                          <a:latin typeface="Arial" panose="020B0604020202020204" pitchFamily="34" charset="0"/>
                        </a:rPr>
                        <a:t>Total (central)</a:t>
                      </a: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l" fontAlgn="ctr">
                        <a:spcBef>
                          <a:spcPts val="600"/>
                        </a:spcBef>
                      </a:pPr>
                      <a:r>
                        <a:rPr lang="fr-FR" sz="1050" b="1" i="0" u="none" strike="noStrike" dirty="0">
                          <a:solidFill>
                            <a:srgbClr val="000000"/>
                          </a:solidFill>
                          <a:effectLst/>
                          <a:latin typeface="Arial" panose="020B0604020202020204" pitchFamily="34" charset="0"/>
                        </a:rPr>
                        <a:t>PCPI-T</a:t>
                      </a:r>
                    </a:p>
                    <a:p>
                      <a:pPr algn="l" fontAlgn="ctr">
                        <a:spcBef>
                          <a:spcPts val="600"/>
                        </a:spcBef>
                      </a:pPr>
                      <a:r>
                        <a:rPr lang="fr-FR" sz="1050" b="0" i="1" u="none" strike="noStrike" noProof="0" dirty="0">
                          <a:solidFill>
                            <a:srgbClr val="000000"/>
                          </a:solidFill>
                          <a:effectLst/>
                          <a:latin typeface="Arial" panose="020B0604020202020204" pitchFamily="34" charset="0"/>
                        </a:rPr>
                        <a:t>Garder une trace de toutes les activités de l’application </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661494733"/>
                  </a:ext>
                </a:extLst>
              </a:tr>
              <a:tr h="720080">
                <a:tc>
                  <a:txBody>
                    <a:bodyPr/>
                    <a:lstStyle/>
                    <a:p>
                      <a:pPr algn="l" rtl="0" fontAlgn="ctr"/>
                      <a:r>
                        <a:rPr lang="fr-FR" sz="1000" b="0" i="0" u="none" strike="noStrike" dirty="0">
                          <a:solidFill>
                            <a:srgbClr val="1C1C1C"/>
                          </a:solidFill>
                          <a:effectLst/>
                          <a:latin typeface="Arial" panose="020B0604020202020204" pitchFamily="34" charset="0"/>
                        </a:rPr>
                        <a:t>12. Horodatage et journalisation des pistes techniques dans les systèmes centraux</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algn="ctr" rtl="0" fontAlgn="ctr"/>
                      <a:endParaRPr lang="fr-FR" sz="1050" b="0" i="1" u="none" strike="noStrike" dirty="0">
                        <a:solidFill>
                          <a:sysClr val="windowText" lastClr="000000"/>
                        </a:solidFill>
                        <a:effectLst/>
                        <a:latin typeface="Arial" panose="020B0604020202020204" pitchFamily="34" charset="0"/>
                      </a:endParaRPr>
                    </a:p>
                    <a:p>
                      <a:pPr algn="ctr" rtl="0" fontAlgn="ctr"/>
                      <a:endParaRPr lang="fr-FR" sz="1050" b="0" i="1" u="none" strike="noStrike" dirty="0">
                        <a:solidFill>
                          <a:sysClr val="windowText" lastClr="000000"/>
                        </a:solidFill>
                        <a:effectLst/>
                        <a:latin typeface="Arial" panose="020B0604020202020204" pitchFamily="34" charset="0"/>
                      </a:endParaRPr>
                    </a:p>
                    <a:p>
                      <a:pPr algn="ctr" rtl="0" fontAlgn="ctr"/>
                      <a:endParaRPr lang="fr-FR" sz="1050" b="0" i="1" u="none" strike="noStrike" dirty="0">
                        <a:solidFill>
                          <a:sysClr val="windowText" lastClr="000000"/>
                        </a:solidFill>
                        <a:effectLst/>
                        <a:latin typeface="Arial" panose="020B0604020202020204" pitchFamily="34" charset="0"/>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0" i="1" u="none" strike="noStrike" dirty="0">
                          <a:solidFill>
                            <a:srgbClr val="000000"/>
                          </a:solidFill>
                          <a:effectLst/>
                          <a:latin typeface="Arial" panose="020B0604020202020204" pitchFamily="34" charset="0"/>
                        </a:rPr>
                        <a:t>Total (central)</a:t>
                      </a: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0" i="1"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0" i="1" u="none" strike="noStrike" dirty="0">
                          <a:solidFill>
                            <a:srgbClr val="000000"/>
                          </a:solidFill>
                          <a:effectLst/>
                          <a:latin typeface="Arial" panose="020B0604020202020204" pitchFamily="34" charset="0"/>
                        </a:rPr>
                        <a:t>Total (central)</a:t>
                      </a: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algn="l" fontAlgn="ctr">
                        <a:spcBef>
                          <a:spcPts val="600"/>
                        </a:spcBef>
                      </a:pPr>
                      <a:r>
                        <a:rPr lang="fr-FR" sz="1050" b="1" i="0" u="none" strike="noStrike" dirty="0">
                          <a:solidFill>
                            <a:srgbClr val="000000"/>
                          </a:solidFill>
                          <a:effectLst/>
                          <a:latin typeface="Arial" panose="020B0604020202020204" pitchFamily="34" charset="0"/>
                        </a:rPr>
                        <a:t>PCPI-T</a:t>
                      </a:r>
                    </a:p>
                    <a:p>
                      <a:pPr marL="0" marR="0" lvl="0" indent="0" algn="l" defTabSz="457200" rtl="0" eaLnBrk="1" fontAlgn="ctr" latinLnBrk="0" hangingPunct="1">
                        <a:lnSpc>
                          <a:spcPct val="100000"/>
                        </a:lnSpc>
                        <a:spcBef>
                          <a:spcPts val="600"/>
                        </a:spcBef>
                        <a:spcAft>
                          <a:spcPts val="0"/>
                        </a:spcAft>
                        <a:buClrTx/>
                        <a:buSzTx/>
                        <a:buFontTx/>
                        <a:buNone/>
                        <a:tabLst/>
                        <a:defRPr/>
                      </a:pPr>
                      <a:r>
                        <a:rPr lang="fr-FR" sz="1050" b="0" i="1" u="none" strike="noStrike" noProof="0" dirty="0">
                          <a:solidFill>
                            <a:srgbClr val="000000"/>
                          </a:solidFill>
                          <a:effectLst/>
                          <a:latin typeface="Arial" panose="020B0604020202020204" pitchFamily="34" charset="0"/>
                        </a:rPr>
                        <a:t>Garder une trace de toutes les activités techniques </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26598447"/>
                  </a:ext>
                </a:extLst>
              </a:tr>
            </a:tbl>
          </a:graphicData>
        </a:graphic>
      </p:graphicFrame>
      <p:graphicFrame>
        <p:nvGraphicFramePr>
          <p:cNvPr id="57" name="Tableau 56">
            <a:extLst>
              <a:ext uri="{FF2B5EF4-FFF2-40B4-BE49-F238E27FC236}">
                <a16:creationId xmlns:a16="http://schemas.microsoft.com/office/drawing/2014/main" id="{F3F44EBD-C47C-40BE-9F6B-16E51BA50EFD}"/>
              </a:ext>
            </a:extLst>
          </p:cNvPr>
          <p:cNvGraphicFramePr>
            <a:graphicFrameLocks noGrp="1"/>
          </p:cNvGraphicFramePr>
          <p:nvPr>
            <p:extLst>
              <p:ext uri="{D42A27DB-BD31-4B8C-83A1-F6EECF244321}">
                <p14:modId xmlns:p14="http://schemas.microsoft.com/office/powerpoint/2010/main" val="2027083237"/>
              </p:ext>
            </p:extLst>
          </p:nvPr>
        </p:nvGraphicFramePr>
        <p:xfrm>
          <a:off x="179512" y="1526116"/>
          <a:ext cx="8712736" cy="42672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3124170363"/>
                    </a:ext>
                  </a:extLst>
                </a:gridCol>
                <a:gridCol w="972108">
                  <a:extLst>
                    <a:ext uri="{9D8B030D-6E8A-4147-A177-3AD203B41FA5}">
                      <a16:colId xmlns:a16="http://schemas.microsoft.com/office/drawing/2014/main" val="4044078599"/>
                    </a:ext>
                  </a:extLst>
                </a:gridCol>
                <a:gridCol w="972108">
                  <a:extLst>
                    <a:ext uri="{9D8B030D-6E8A-4147-A177-3AD203B41FA5}">
                      <a16:colId xmlns:a16="http://schemas.microsoft.com/office/drawing/2014/main" val="2284490845"/>
                    </a:ext>
                  </a:extLst>
                </a:gridCol>
                <a:gridCol w="972108">
                  <a:extLst>
                    <a:ext uri="{9D8B030D-6E8A-4147-A177-3AD203B41FA5}">
                      <a16:colId xmlns:a16="http://schemas.microsoft.com/office/drawing/2014/main" val="3064660813"/>
                    </a:ext>
                  </a:extLst>
                </a:gridCol>
                <a:gridCol w="972108">
                  <a:extLst>
                    <a:ext uri="{9D8B030D-6E8A-4147-A177-3AD203B41FA5}">
                      <a16:colId xmlns:a16="http://schemas.microsoft.com/office/drawing/2014/main" val="4023565572"/>
                    </a:ext>
                  </a:extLst>
                </a:gridCol>
                <a:gridCol w="2736304">
                  <a:extLst>
                    <a:ext uri="{9D8B030D-6E8A-4147-A177-3AD203B41FA5}">
                      <a16:colId xmlns:a16="http://schemas.microsoft.com/office/drawing/2014/main" val="2923462624"/>
                    </a:ext>
                  </a:extLst>
                </a:gridCol>
              </a:tblGrid>
              <a:tr h="370840">
                <a:tc>
                  <a:txBody>
                    <a:bodyPr/>
                    <a:lstStyle/>
                    <a:p>
                      <a:pPr algn="ctr"/>
                      <a:r>
                        <a:rPr lang="en-US" sz="1200" noProof="0" dirty="0"/>
                        <a:t>Critères de sécurité</a:t>
                      </a:r>
                    </a:p>
                  </a:txBody>
                  <a:tcPr anchor="ctr">
                    <a:solidFill>
                      <a:schemeClr val="accent3">
                        <a:lumMod val="65000"/>
                      </a:schemeClr>
                    </a:solidFill>
                  </a:tcPr>
                </a:tc>
                <a:tc>
                  <a:txBody>
                    <a:bodyPr/>
                    <a:lstStyle/>
                    <a:p>
                      <a:pPr algn="ctr" rtl="0" fontAlgn="ctr"/>
                      <a:r>
                        <a:rPr lang="fr-FR" sz="1050" b="1" i="0" u="none" strike="noStrike" noProof="0" dirty="0">
                          <a:solidFill>
                            <a:srgbClr val="FFFFFF"/>
                          </a:solidFill>
                          <a:effectLst/>
                          <a:latin typeface="Arial" panose="020B0604020202020204" pitchFamily="34" charset="0"/>
                        </a:rPr>
                        <a:t>Nouvelle appli.</a:t>
                      </a:r>
                    </a:p>
                    <a:p>
                      <a:pPr algn="ctr" rtl="0" fontAlgn="ctr"/>
                      <a:r>
                        <a:rPr lang="fr-FR" sz="1050" b="1" i="0" u="none" strike="noStrike" noProof="0" dirty="0">
                          <a:solidFill>
                            <a:srgbClr val="FFFFFF"/>
                          </a:solidFill>
                          <a:effectLst/>
                          <a:latin typeface="Arial" panose="020B0604020202020204" pitchFamily="34" charset="0"/>
                        </a:rPr>
                        <a:t>DP0</a:t>
                      </a:r>
                    </a:p>
                  </a:txBody>
                  <a:tcPr marL="9525" marR="9525" marT="9525" marB="0" anchor="ctr">
                    <a:solidFill>
                      <a:schemeClr val="accent3">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DP1</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DP2</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DP3</a:t>
                      </a:r>
                    </a:p>
                  </a:txBody>
                  <a:tcPr marL="9525" marR="9525" marT="9525" marB="0" anchor="ctr">
                    <a:solidFill>
                      <a:schemeClr val="bg1">
                        <a:lumMod val="65000"/>
                      </a:schemeClr>
                    </a:solidFill>
                  </a:tcPr>
                </a:tc>
                <a:tc>
                  <a:txBody>
                    <a:bodyPr/>
                    <a:lstStyle/>
                    <a:p>
                      <a:pPr algn="ctr" rtl="0" fontAlgn="ctr"/>
                      <a:r>
                        <a:rPr lang="fr-FR" sz="1100" b="1" i="0" u="none" strike="noStrike" noProof="0" dirty="0">
                          <a:solidFill>
                            <a:srgbClr val="FFFFFF"/>
                          </a:solidFill>
                          <a:effectLst/>
                          <a:latin typeface="Arial" panose="020B0604020202020204" pitchFamily="34" charset="0"/>
                        </a:rPr>
                        <a:t>Commentaires</a:t>
                      </a:r>
                    </a:p>
                    <a:p>
                      <a:pPr algn="ctr" rtl="0" fontAlgn="ctr"/>
                      <a:r>
                        <a:rPr lang="fr-FR" sz="1100" b="0" i="1" u="none" strike="noStrike" noProof="0" dirty="0">
                          <a:solidFill>
                            <a:srgbClr val="FFFFFF"/>
                          </a:solidFill>
                          <a:effectLst/>
                          <a:latin typeface="Arial" panose="020B0604020202020204" pitchFamily="34" charset="0"/>
                        </a:rPr>
                        <a:t>(Risques et scénario couvert)</a:t>
                      </a:r>
                    </a:p>
                  </a:txBody>
                  <a:tcPr>
                    <a:solidFill>
                      <a:schemeClr val="accent3">
                        <a:lumMod val="65000"/>
                      </a:schemeClr>
                    </a:solidFill>
                  </a:tcPr>
                </a:tc>
                <a:extLst>
                  <a:ext uri="{0D108BD9-81ED-4DB2-BD59-A6C34878D82A}">
                    <a16:rowId xmlns:a16="http://schemas.microsoft.com/office/drawing/2014/main" val="3132437446"/>
                  </a:ext>
                </a:extLst>
              </a:tr>
            </a:tbl>
          </a:graphicData>
        </a:graphic>
      </p:graphicFrame>
      <p:pic>
        <p:nvPicPr>
          <p:cNvPr id="58" name="Image 57">
            <a:extLst>
              <a:ext uri="{FF2B5EF4-FFF2-40B4-BE49-F238E27FC236}">
                <a16:creationId xmlns:a16="http://schemas.microsoft.com/office/drawing/2014/main" id="{E14CF13D-D0CF-41F0-8722-2A16AC38C3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2173882"/>
            <a:ext cx="324000" cy="324000"/>
          </a:xfrm>
          <a:prstGeom prst="rect">
            <a:avLst/>
          </a:prstGeom>
        </p:spPr>
      </p:pic>
      <p:pic>
        <p:nvPicPr>
          <p:cNvPr id="59" name="Image 58">
            <a:extLst>
              <a:ext uri="{FF2B5EF4-FFF2-40B4-BE49-F238E27FC236}">
                <a16:creationId xmlns:a16="http://schemas.microsoft.com/office/drawing/2014/main" id="{20B49D19-F4A0-4DEA-8A9E-8E144AE214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290" y="5055790"/>
            <a:ext cx="324000" cy="324000"/>
          </a:xfrm>
          <a:prstGeom prst="rect">
            <a:avLst/>
          </a:prstGeom>
        </p:spPr>
      </p:pic>
      <p:pic>
        <p:nvPicPr>
          <p:cNvPr id="60" name="Image 59">
            <a:extLst>
              <a:ext uri="{FF2B5EF4-FFF2-40B4-BE49-F238E27FC236}">
                <a16:creationId xmlns:a16="http://schemas.microsoft.com/office/drawing/2014/main" id="{9FB4FC26-202E-48B1-8D18-ADCCA4A322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290" y="5749167"/>
            <a:ext cx="324000" cy="324000"/>
          </a:xfrm>
          <a:prstGeom prst="rect">
            <a:avLst/>
          </a:prstGeom>
        </p:spPr>
      </p:pic>
      <p:pic>
        <p:nvPicPr>
          <p:cNvPr id="61" name="Image 60">
            <a:extLst>
              <a:ext uri="{FF2B5EF4-FFF2-40B4-BE49-F238E27FC236}">
                <a16:creationId xmlns:a16="http://schemas.microsoft.com/office/drawing/2014/main" id="{078A95DC-06CC-4943-96C8-3EA55FADAA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2708920"/>
            <a:ext cx="324000" cy="324000"/>
          </a:xfrm>
          <a:prstGeom prst="rect">
            <a:avLst/>
          </a:prstGeom>
        </p:spPr>
      </p:pic>
      <p:pic>
        <p:nvPicPr>
          <p:cNvPr id="62" name="Image 61">
            <a:extLst>
              <a:ext uri="{FF2B5EF4-FFF2-40B4-BE49-F238E27FC236}">
                <a16:creationId xmlns:a16="http://schemas.microsoft.com/office/drawing/2014/main" id="{09719FFB-4F78-4449-A255-BB4E260732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3465004"/>
            <a:ext cx="324000" cy="324000"/>
          </a:xfrm>
          <a:prstGeom prst="rect">
            <a:avLst/>
          </a:prstGeom>
        </p:spPr>
      </p:pic>
      <p:pic>
        <p:nvPicPr>
          <p:cNvPr id="63" name="Image 62">
            <a:extLst>
              <a:ext uri="{FF2B5EF4-FFF2-40B4-BE49-F238E27FC236}">
                <a16:creationId xmlns:a16="http://schemas.microsoft.com/office/drawing/2014/main" id="{77B89152-7395-4AFC-A5AB-C6B45194D6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4293096"/>
            <a:ext cx="324000" cy="324000"/>
          </a:xfrm>
          <a:prstGeom prst="rect">
            <a:avLst/>
          </a:prstGeom>
        </p:spPr>
      </p:pic>
      <p:pic>
        <p:nvPicPr>
          <p:cNvPr id="64" name="Image 63">
            <a:extLst>
              <a:ext uri="{FF2B5EF4-FFF2-40B4-BE49-F238E27FC236}">
                <a16:creationId xmlns:a16="http://schemas.microsoft.com/office/drawing/2014/main" id="{D429931B-B61B-46B0-B7E2-8C9B82925C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5028494"/>
            <a:ext cx="324000" cy="324000"/>
          </a:xfrm>
          <a:prstGeom prst="rect">
            <a:avLst/>
          </a:prstGeom>
        </p:spPr>
      </p:pic>
      <p:pic>
        <p:nvPicPr>
          <p:cNvPr id="65" name="Image 64">
            <a:extLst>
              <a:ext uri="{FF2B5EF4-FFF2-40B4-BE49-F238E27FC236}">
                <a16:creationId xmlns:a16="http://schemas.microsoft.com/office/drawing/2014/main" id="{FDCF1BD0-903A-46CC-A247-41EBC8AD15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4" y="5716488"/>
            <a:ext cx="324000" cy="324000"/>
          </a:xfrm>
          <a:prstGeom prst="rect">
            <a:avLst/>
          </a:prstGeom>
        </p:spPr>
      </p:pic>
      <p:pic>
        <p:nvPicPr>
          <p:cNvPr id="66" name="Image 65">
            <a:extLst>
              <a:ext uri="{FF2B5EF4-FFF2-40B4-BE49-F238E27FC236}">
                <a16:creationId xmlns:a16="http://schemas.microsoft.com/office/drawing/2014/main" id="{B83236B7-58E1-4288-A2CE-0997724193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677" y="5722838"/>
            <a:ext cx="324000" cy="324000"/>
          </a:xfrm>
          <a:prstGeom prst="rect">
            <a:avLst/>
          </a:prstGeom>
        </p:spPr>
      </p:pic>
      <p:pic>
        <p:nvPicPr>
          <p:cNvPr id="67" name="Image 66">
            <a:extLst>
              <a:ext uri="{FF2B5EF4-FFF2-40B4-BE49-F238E27FC236}">
                <a16:creationId xmlns:a16="http://schemas.microsoft.com/office/drawing/2014/main" id="{B49C3A48-D9E5-4217-8CB6-14CB5F6F67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677" y="5041901"/>
            <a:ext cx="324000" cy="324000"/>
          </a:xfrm>
          <a:prstGeom prst="rect">
            <a:avLst/>
          </a:prstGeom>
        </p:spPr>
      </p:pic>
      <p:pic>
        <p:nvPicPr>
          <p:cNvPr id="68" name="Image 67">
            <a:extLst>
              <a:ext uri="{FF2B5EF4-FFF2-40B4-BE49-F238E27FC236}">
                <a16:creationId xmlns:a16="http://schemas.microsoft.com/office/drawing/2014/main" id="{CB1A1F8C-2003-487F-80F3-71648365F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4" y="2708920"/>
            <a:ext cx="324000" cy="324000"/>
          </a:xfrm>
          <a:prstGeom prst="rect">
            <a:avLst/>
          </a:prstGeom>
        </p:spPr>
      </p:pic>
      <p:pic>
        <p:nvPicPr>
          <p:cNvPr id="69" name="Image 68">
            <a:extLst>
              <a:ext uri="{FF2B5EF4-FFF2-40B4-BE49-F238E27FC236}">
                <a16:creationId xmlns:a16="http://schemas.microsoft.com/office/drawing/2014/main" id="{A6905A79-78C5-45B2-8BA5-A8EF50433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4" y="2173882"/>
            <a:ext cx="324000" cy="324000"/>
          </a:xfrm>
          <a:prstGeom prst="rect">
            <a:avLst/>
          </a:prstGeom>
        </p:spPr>
      </p:pic>
      <p:pic>
        <p:nvPicPr>
          <p:cNvPr id="70" name="Image 69">
            <a:extLst>
              <a:ext uri="{FF2B5EF4-FFF2-40B4-BE49-F238E27FC236}">
                <a16:creationId xmlns:a16="http://schemas.microsoft.com/office/drawing/2014/main" id="{7AA358DF-12F7-43D2-B4E2-D88D24EEA0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4" y="5028494"/>
            <a:ext cx="324000" cy="324000"/>
          </a:xfrm>
          <a:prstGeom prst="rect">
            <a:avLst/>
          </a:prstGeom>
        </p:spPr>
      </p:pic>
      <p:pic>
        <p:nvPicPr>
          <p:cNvPr id="71" name="Image 70">
            <a:extLst>
              <a:ext uri="{FF2B5EF4-FFF2-40B4-BE49-F238E27FC236}">
                <a16:creationId xmlns:a16="http://schemas.microsoft.com/office/drawing/2014/main" id="{39462914-68EE-4862-9AE7-4D00FB75A6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8290" y="2173882"/>
            <a:ext cx="324000" cy="324000"/>
          </a:xfrm>
          <a:prstGeom prst="rect">
            <a:avLst/>
          </a:prstGeom>
        </p:spPr>
      </p:pic>
      <p:pic>
        <p:nvPicPr>
          <p:cNvPr id="72" name="Image 71">
            <a:extLst>
              <a:ext uri="{FF2B5EF4-FFF2-40B4-BE49-F238E27FC236}">
                <a16:creationId xmlns:a16="http://schemas.microsoft.com/office/drawing/2014/main" id="{55ECF1A5-F20E-4856-BBF9-30650F93E3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677" y="2173882"/>
            <a:ext cx="324000" cy="324000"/>
          </a:xfrm>
          <a:prstGeom prst="rect">
            <a:avLst/>
          </a:prstGeom>
        </p:spPr>
      </p:pic>
      <p:pic>
        <p:nvPicPr>
          <p:cNvPr id="73" name="Image 72">
            <a:extLst>
              <a:ext uri="{FF2B5EF4-FFF2-40B4-BE49-F238E27FC236}">
                <a16:creationId xmlns:a16="http://schemas.microsoft.com/office/drawing/2014/main" id="{D3491696-5384-4CF2-87F8-F0A436CBB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4450" y="5680484"/>
            <a:ext cx="324000" cy="324000"/>
          </a:xfrm>
          <a:prstGeom prst="rect">
            <a:avLst/>
          </a:prstGeom>
        </p:spPr>
      </p:pic>
      <p:pic>
        <p:nvPicPr>
          <p:cNvPr id="74" name="Image 73">
            <a:extLst>
              <a:ext uri="{FF2B5EF4-FFF2-40B4-BE49-F238E27FC236}">
                <a16:creationId xmlns:a16="http://schemas.microsoft.com/office/drawing/2014/main" id="{7D6E11EF-0857-451E-88DC-11CC634995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4" y="4315416"/>
            <a:ext cx="324000" cy="324000"/>
          </a:xfrm>
          <a:prstGeom prst="rect">
            <a:avLst/>
          </a:prstGeom>
        </p:spPr>
      </p:pic>
      <p:sp>
        <p:nvSpPr>
          <p:cNvPr id="34" name="Rectangle 33">
            <a:extLst>
              <a:ext uri="{FF2B5EF4-FFF2-40B4-BE49-F238E27FC236}">
                <a16:creationId xmlns:a16="http://schemas.microsoft.com/office/drawing/2014/main" id="{EA478711-6AD2-4CA7-B27C-40233F74F1F6}"/>
              </a:ext>
            </a:extLst>
          </p:cNvPr>
          <p:cNvSpPr/>
          <p:nvPr/>
        </p:nvSpPr>
        <p:spPr bwMode="auto">
          <a:xfrm>
            <a:off x="0" y="836711"/>
            <a:ext cx="9144000" cy="576000"/>
          </a:xfrm>
          <a:prstGeom prst="rect">
            <a:avLst/>
          </a:prstGeom>
          <a:solidFill>
            <a:srgbClr val="FFC000"/>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35" name="ZoneTexte 34">
            <a:extLst>
              <a:ext uri="{FF2B5EF4-FFF2-40B4-BE49-F238E27FC236}">
                <a16:creationId xmlns:a16="http://schemas.microsoft.com/office/drawing/2014/main" id="{533ADE13-8A4C-4424-8B67-905D5AE4CFB8}"/>
              </a:ext>
            </a:extLst>
          </p:cNvPr>
          <p:cNvSpPr txBox="1"/>
          <p:nvPr/>
        </p:nvSpPr>
        <p:spPr>
          <a:xfrm>
            <a:off x="2870689" y="924242"/>
            <a:ext cx="3402621" cy="400110"/>
          </a:xfrm>
          <a:prstGeom prst="rect">
            <a:avLst/>
          </a:prstGeom>
          <a:noFill/>
        </p:spPr>
        <p:txBody>
          <a:bodyPr wrap="square" rtlCol="0">
            <a:spAutoFit/>
          </a:bodyPr>
          <a:lstStyle/>
          <a:p>
            <a:pPr algn="ctr"/>
            <a:r>
              <a:rPr lang="fr-FR" sz="2000" b="1" dirty="0">
                <a:solidFill>
                  <a:schemeClr val="bg1"/>
                </a:solidFill>
                <a:latin typeface="Calibri" panose="020F0502020204030204" pitchFamily="34" charset="0"/>
              </a:rPr>
              <a:t>Nouveaux projets</a:t>
            </a:r>
          </a:p>
        </p:txBody>
      </p:sp>
    </p:spTree>
    <p:extLst>
      <p:ext uri="{BB962C8B-B14F-4D97-AF65-F5344CB8AC3E}">
        <p14:creationId xmlns:p14="http://schemas.microsoft.com/office/powerpoint/2010/main" val="20306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ZoneTexte 100">
            <a:extLst>
              <a:ext uri="{FF2B5EF4-FFF2-40B4-BE49-F238E27FC236}">
                <a16:creationId xmlns:a16="http://schemas.microsoft.com/office/drawing/2014/main" id="{2FC11AB3-FF33-4B89-959D-433A4805CEB1}"/>
              </a:ext>
            </a:extLst>
          </p:cNvPr>
          <p:cNvSpPr txBox="1"/>
          <p:nvPr/>
        </p:nvSpPr>
        <p:spPr>
          <a:xfrm rot="10800000">
            <a:off x="-622911" y="184129"/>
            <a:ext cx="1871330" cy="1446550"/>
          </a:xfrm>
          <a:prstGeom prst="rect">
            <a:avLst/>
          </a:prstGeom>
          <a:noFill/>
        </p:spPr>
        <p:txBody>
          <a:bodyPr wrap="square" rtlCol="0">
            <a:spAutoFit/>
          </a:bodyPr>
          <a:lstStyle/>
          <a:p>
            <a:r>
              <a:rPr lang="fr-FR" sz="8800" dirty="0">
                <a:solidFill>
                  <a:schemeClr val="bg1"/>
                </a:solidFill>
              </a:rPr>
              <a:t> »</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sp>
        <p:nvSpPr>
          <p:cNvPr id="51" name="Rectangle : coins arrondis 50">
            <a:extLst>
              <a:ext uri="{FF2B5EF4-FFF2-40B4-BE49-F238E27FC236}">
                <a16:creationId xmlns:a16="http://schemas.microsoft.com/office/drawing/2014/main" id="{9F74DBD9-4711-4E68-A215-99EA8CD89852}"/>
              </a:ext>
            </a:extLst>
          </p:cNvPr>
          <p:cNvSpPr/>
          <p:nvPr/>
        </p:nvSpPr>
        <p:spPr bwMode="auto">
          <a:xfrm>
            <a:off x="1619672" y="6309319"/>
            <a:ext cx="6768680" cy="432049"/>
          </a:xfrm>
          <a:prstGeom prst="round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108000" marR="0" lvl="0" indent="0" algn="l" defTabSz="914400" rtl="0" eaLnBrk="1" fontAlgn="base" latinLnBrk="0" hangingPunct="1">
              <a:lnSpc>
                <a:spcPct val="100000"/>
              </a:lnSpc>
              <a:spcBef>
                <a:spcPct val="0"/>
              </a:spcBef>
              <a:spcAft>
                <a:spcPct val="0"/>
              </a:spcAft>
              <a:buClrTx/>
              <a:buSzTx/>
              <a:buFontTx/>
              <a:buNone/>
              <a:tabLst/>
              <a:defRPr/>
            </a:pPr>
            <a:endParaRPr kumimoji="0" lang="en-GB" sz="9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 name="Rectangle 51">
            <a:extLst>
              <a:ext uri="{FF2B5EF4-FFF2-40B4-BE49-F238E27FC236}">
                <a16:creationId xmlns:a16="http://schemas.microsoft.com/office/drawing/2014/main" id="{FE860177-5E87-443F-B19B-1885B5FB5CFF}"/>
              </a:ext>
            </a:extLst>
          </p:cNvPr>
          <p:cNvSpPr/>
          <p:nvPr/>
        </p:nvSpPr>
        <p:spPr>
          <a:xfrm>
            <a:off x="6392460" y="6340677"/>
            <a:ext cx="1851948" cy="369332"/>
          </a:xfrm>
          <a:prstGeom prst="rect">
            <a:avLst/>
          </a:prstGeom>
        </p:spPr>
        <p:txBody>
          <a:bodyPr wrap="square">
            <a:spAutoFit/>
          </a:bodyPr>
          <a:lstStyle/>
          <a:p>
            <a:pPr marL="108000" fontAlgn="base">
              <a:spcBef>
                <a:spcPct val="0"/>
              </a:spcBef>
              <a:spcAft>
                <a:spcPct val="0"/>
              </a:spcAft>
            </a:pPr>
            <a:r>
              <a:rPr lang="fr-FR" sz="900" dirty="0">
                <a:solidFill>
                  <a:srgbClr val="000000"/>
                </a:solidFill>
                <a:latin typeface="Arial" charset="0"/>
              </a:rPr>
              <a:t>Critères de sécurité requis pour les applications RGPD</a:t>
            </a:r>
          </a:p>
        </p:txBody>
      </p:sp>
      <p:sp>
        <p:nvSpPr>
          <p:cNvPr id="53" name="Rectangle 52">
            <a:extLst>
              <a:ext uri="{FF2B5EF4-FFF2-40B4-BE49-F238E27FC236}">
                <a16:creationId xmlns:a16="http://schemas.microsoft.com/office/drawing/2014/main" id="{CBE0E903-49E8-4F00-930C-9D25D01EA014}"/>
              </a:ext>
            </a:extLst>
          </p:cNvPr>
          <p:cNvSpPr/>
          <p:nvPr/>
        </p:nvSpPr>
        <p:spPr>
          <a:xfrm>
            <a:off x="3095799" y="6340677"/>
            <a:ext cx="2798737" cy="369332"/>
          </a:xfrm>
          <a:prstGeom prst="rect">
            <a:avLst/>
          </a:prstGeom>
        </p:spPr>
        <p:txBody>
          <a:bodyPr wrap="square">
            <a:spAutoFit/>
          </a:bodyPr>
          <a:lstStyle/>
          <a:p>
            <a:pPr marL="108000" lvl="0" fontAlgn="base">
              <a:spcBef>
                <a:spcPct val="0"/>
              </a:spcBef>
              <a:spcAft>
                <a:spcPct val="0"/>
              </a:spcAft>
              <a:defRPr/>
            </a:pPr>
            <a:r>
              <a:rPr lang="fr-FR" sz="900" dirty="0">
                <a:solidFill>
                  <a:srgbClr val="000000"/>
                </a:solidFill>
                <a:latin typeface="Arial" charset="0"/>
              </a:rPr>
              <a:t>Critères de sécurité recommandés pour toutes les applications (en référence à une politique/instruction de sécurité) </a:t>
            </a:r>
          </a:p>
        </p:txBody>
      </p:sp>
      <p:pic>
        <p:nvPicPr>
          <p:cNvPr id="54" name="Image 53">
            <a:extLst>
              <a:ext uri="{FF2B5EF4-FFF2-40B4-BE49-F238E27FC236}">
                <a16:creationId xmlns:a16="http://schemas.microsoft.com/office/drawing/2014/main" id="{7AD8185B-46B4-4014-AA7F-50B2B5A45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770" y="6363343"/>
            <a:ext cx="324000" cy="324000"/>
          </a:xfrm>
          <a:prstGeom prst="rect">
            <a:avLst/>
          </a:prstGeom>
        </p:spPr>
      </p:pic>
      <p:pic>
        <p:nvPicPr>
          <p:cNvPr id="55" name="Image 54">
            <a:extLst>
              <a:ext uri="{FF2B5EF4-FFF2-40B4-BE49-F238E27FC236}">
                <a16:creationId xmlns:a16="http://schemas.microsoft.com/office/drawing/2014/main" id="{AC73648D-DDEE-4C52-826E-D8B6BE84E6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800" y="6363343"/>
            <a:ext cx="324000" cy="324000"/>
          </a:xfrm>
          <a:prstGeom prst="rect">
            <a:avLst/>
          </a:prstGeom>
        </p:spPr>
      </p:pic>
      <p:sp>
        <p:nvSpPr>
          <p:cNvPr id="56" name="Rectangle : coins arrondis 55">
            <a:extLst>
              <a:ext uri="{FF2B5EF4-FFF2-40B4-BE49-F238E27FC236}">
                <a16:creationId xmlns:a16="http://schemas.microsoft.com/office/drawing/2014/main" id="{20ACB1FC-C127-4977-8EA6-16244C7551EA}"/>
              </a:ext>
            </a:extLst>
          </p:cNvPr>
          <p:cNvSpPr/>
          <p:nvPr/>
        </p:nvSpPr>
        <p:spPr bwMode="auto">
          <a:xfrm>
            <a:off x="1619671" y="6417330"/>
            <a:ext cx="885068" cy="130499"/>
          </a:xfrm>
          <a:prstGeom prst="roundRect">
            <a:avLst/>
          </a:prstGeom>
          <a:solidFill>
            <a:schemeClr val="bg1">
              <a:lumMod val="7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108000" marR="0" lvl="0" indent="0" defTabSz="914400" rtl="0" eaLnBrk="1" fontAlgn="base" latinLnBrk="0" hangingPunct="1">
              <a:lnSpc>
                <a:spcPct val="100000"/>
              </a:lnSpc>
              <a:spcBef>
                <a:spcPct val="0"/>
              </a:spcBef>
              <a:spcAft>
                <a:spcPct val="0"/>
              </a:spcAft>
              <a:buClrTx/>
              <a:buSzTx/>
              <a:buFontTx/>
              <a:buNone/>
              <a:tabLst/>
              <a:defRPr/>
            </a:pPr>
            <a:r>
              <a:rPr kumimoji="0" lang="fr-FR" sz="1050" b="0" i="0" u="none" strike="noStrike" kern="1200" cap="none" spc="0" normalizeH="0" baseline="0" noProof="0" dirty="0">
                <a:ln>
                  <a:noFill/>
                </a:ln>
                <a:solidFill>
                  <a:schemeClr val="bg1"/>
                </a:solidFill>
                <a:effectLst/>
                <a:uLnTx/>
                <a:uFillTx/>
                <a:latin typeface="Arial" charset="0"/>
              </a:rPr>
              <a:t>Légende</a:t>
            </a:r>
          </a:p>
        </p:txBody>
      </p:sp>
      <p:graphicFrame>
        <p:nvGraphicFramePr>
          <p:cNvPr id="32" name="Tableau 31">
            <a:extLst>
              <a:ext uri="{FF2B5EF4-FFF2-40B4-BE49-F238E27FC236}">
                <a16:creationId xmlns:a16="http://schemas.microsoft.com/office/drawing/2014/main" id="{04271EBF-75D5-4C91-8A25-064F7E86C4A1}"/>
              </a:ext>
            </a:extLst>
          </p:cNvPr>
          <p:cNvGraphicFramePr>
            <a:graphicFrameLocks noGrp="1"/>
          </p:cNvGraphicFramePr>
          <p:nvPr>
            <p:extLst>
              <p:ext uri="{D42A27DB-BD31-4B8C-83A1-F6EECF244321}">
                <p14:modId xmlns:p14="http://schemas.microsoft.com/office/powerpoint/2010/main" val="34699394"/>
              </p:ext>
            </p:extLst>
          </p:nvPr>
        </p:nvGraphicFramePr>
        <p:xfrm>
          <a:off x="179512" y="1988843"/>
          <a:ext cx="8711776" cy="4337631"/>
        </p:xfrm>
        <a:graphic>
          <a:graphicData uri="http://schemas.openxmlformats.org/drawingml/2006/table">
            <a:tbl>
              <a:tblPr firstRow="1" bandRow="1">
                <a:tableStyleId>{2D5ABB26-0587-4C30-8999-92F81FD0307C}</a:tableStyleId>
              </a:tblPr>
              <a:tblGrid>
                <a:gridCol w="216000">
                  <a:extLst>
                    <a:ext uri="{9D8B030D-6E8A-4147-A177-3AD203B41FA5}">
                      <a16:colId xmlns:a16="http://schemas.microsoft.com/office/drawing/2014/main" val="3751701798"/>
                    </a:ext>
                  </a:extLst>
                </a:gridCol>
                <a:gridCol w="1872208">
                  <a:extLst>
                    <a:ext uri="{9D8B030D-6E8A-4147-A177-3AD203B41FA5}">
                      <a16:colId xmlns:a16="http://schemas.microsoft.com/office/drawing/2014/main" val="1858085312"/>
                    </a:ext>
                  </a:extLst>
                </a:gridCol>
                <a:gridCol w="972000">
                  <a:extLst>
                    <a:ext uri="{9D8B030D-6E8A-4147-A177-3AD203B41FA5}">
                      <a16:colId xmlns:a16="http://schemas.microsoft.com/office/drawing/2014/main" val="3292860655"/>
                    </a:ext>
                  </a:extLst>
                </a:gridCol>
                <a:gridCol w="972000">
                  <a:extLst>
                    <a:ext uri="{9D8B030D-6E8A-4147-A177-3AD203B41FA5}">
                      <a16:colId xmlns:a16="http://schemas.microsoft.com/office/drawing/2014/main" val="1122760549"/>
                    </a:ext>
                  </a:extLst>
                </a:gridCol>
                <a:gridCol w="972000">
                  <a:extLst>
                    <a:ext uri="{9D8B030D-6E8A-4147-A177-3AD203B41FA5}">
                      <a16:colId xmlns:a16="http://schemas.microsoft.com/office/drawing/2014/main" val="2867169651"/>
                    </a:ext>
                  </a:extLst>
                </a:gridCol>
                <a:gridCol w="972000">
                  <a:extLst>
                    <a:ext uri="{9D8B030D-6E8A-4147-A177-3AD203B41FA5}">
                      <a16:colId xmlns:a16="http://schemas.microsoft.com/office/drawing/2014/main" val="678840211"/>
                    </a:ext>
                  </a:extLst>
                </a:gridCol>
                <a:gridCol w="2735568">
                  <a:extLst>
                    <a:ext uri="{9D8B030D-6E8A-4147-A177-3AD203B41FA5}">
                      <a16:colId xmlns:a16="http://schemas.microsoft.com/office/drawing/2014/main" val="1431865854"/>
                    </a:ext>
                  </a:extLst>
                </a:gridCol>
              </a:tblGrid>
              <a:tr h="617211">
                <a:tc rowSpan="3">
                  <a:txBody>
                    <a:bodyPr/>
                    <a:lstStyle/>
                    <a:p>
                      <a:pPr algn="ctr" rtl="0" fontAlgn="ctr"/>
                      <a:r>
                        <a:rPr lang="fr-FR" sz="1000" b="1" i="0" u="none" strike="noStrike" dirty="0">
                          <a:solidFill>
                            <a:srgbClr val="1C1C1C"/>
                          </a:solidFill>
                          <a:effectLst/>
                          <a:latin typeface="Arial" panose="020B0604020202020204" pitchFamily="34" charset="0"/>
                        </a:rPr>
                        <a:t>GESTION DES FOURNISSEURS*</a:t>
                      </a:r>
                    </a:p>
                  </a:txBody>
                  <a:tcPr marL="85725" marR="9525" marT="9525" marB="0" vert="vert270" anchor="b">
                    <a:lnL w="12700" cap="flat" cmpd="sng" algn="ctr">
                      <a:solidFill>
                        <a:srgbClr val="000000"/>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fr-FR" sz="1000" b="0" i="0" u="none" strike="noStrike" dirty="0">
                          <a:solidFill>
                            <a:srgbClr val="1C1C1C"/>
                          </a:solidFill>
                          <a:effectLst/>
                          <a:latin typeface="Arial" panose="020B0604020202020204" pitchFamily="34" charset="0"/>
                        </a:rPr>
                        <a:t>13. Intégration de clauses de sécurité de l’info. dans chaque contrat</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l" rtl="0" fontAlgn="ctr"/>
                      <a:r>
                        <a:rPr lang="fr-FR" sz="1000" b="0" i="1" u="none" strike="noStrike" noProof="0" dirty="0">
                          <a:solidFill>
                            <a:srgbClr val="1C1C1C"/>
                          </a:solidFill>
                          <a:effectLst/>
                          <a:latin typeface="Arial" panose="020B0604020202020204" pitchFamily="34" charset="0"/>
                        </a:rPr>
                        <a:t>Garantir un niveau de sécurité suffisant de la part de nos fournisseurs</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699984499"/>
                  </a:ext>
                </a:extLst>
              </a:tr>
              <a:tr h="617211">
                <a:tc vMerge="1">
                  <a:txBody>
                    <a:bodyPr/>
                    <a:lstStyle/>
                    <a:p>
                      <a:pPr algn="l" rtl="0" fontAlgn="ctr"/>
                      <a:endParaRPr lang="en-US" sz="1000" b="0" i="0" u="none" strike="noStrike" dirty="0">
                        <a:solidFill>
                          <a:srgbClr val="000000"/>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rtl="0" fontAlgn="ctr"/>
                      <a:r>
                        <a:rPr lang="fr-FR" sz="1000" b="0" i="0" u="none" strike="noStrike" dirty="0">
                          <a:solidFill>
                            <a:srgbClr val="1C1C1C"/>
                          </a:solidFill>
                          <a:effectLst/>
                          <a:latin typeface="Arial" panose="020B0604020202020204" pitchFamily="34" charset="0"/>
                        </a:rPr>
                        <a:t>14. Document répertoriant les exigences de sécurité pour les fournisseurs</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fr-FR" sz="1000" b="0" i="1" u="none" strike="noStrike" kern="1200" cap="none" spc="0" normalizeH="0" baseline="0" noProof="0" dirty="0">
                          <a:ln>
                            <a:noFill/>
                          </a:ln>
                          <a:solidFill>
                            <a:srgbClr val="1C1C1C"/>
                          </a:solidFill>
                          <a:effectLst/>
                          <a:uLnTx/>
                          <a:uFillTx/>
                          <a:latin typeface="Arial" panose="020B0604020202020204" pitchFamily="34" charset="0"/>
                        </a:rPr>
                        <a:t>Garantir un niveau de sécurité suffisant de la part de nos fournisseurs</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7632561"/>
                  </a:ext>
                </a:extLst>
              </a:tr>
              <a:tr h="617211">
                <a:tc vMerge="1">
                  <a:txBody>
                    <a:bodyPr/>
                    <a:lstStyle/>
                    <a:p>
                      <a:pPr algn="l" rtl="0" fontAlgn="ctr"/>
                      <a:endParaRPr lang="en-US" sz="1000" b="0" i="0" u="none" strike="noStrike" dirty="0">
                        <a:solidFill>
                          <a:srgbClr val="1C1C1C"/>
                        </a:solidFill>
                        <a:effectLst/>
                        <a:latin typeface="Arial" panose="020B0604020202020204" pitchFamily="34" charset="0"/>
                      </a:endParaRP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l" rtl="0" fontAlgn="ctr"/>
                      <a:r>
                        <a:rPr lang="fr-FR" sz="1000" b="0" i="0" u="none" strike="noStrike" dirty="0">
                          <a:solidFill>
                            <a:srgbClr val="1C1C1C"/>
                          </a:solidFill>
                          <a:effectLst/>
                          <a:latin typeface="Arial" panose="020B0604020202020204" pitchFamily="34" charset="0"/>
                        </a:rPr>
                        <a:t>15. Audit des sites d’hébergement et d’administration</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rtl="0" fontAlgn="ctr"/>
                      <a:r>
                        <a:rPr lang="fr-FR" sz="1050" b="0" i="0" u="none" strike="noStrike" noProof="0" dirty="0">
                          <a:solidFill>
                            <a:srgbClr val="1C1C1C"/>
                          </a:solidFill>
                          <a:effectLst/>
                          <a:latin typeface="Arial" panose="020B0604020202020204" pitchFamily="34" charset="0"/>
                        </a:rPr>
                        <a:t>Uniquement pour les appli. sensibles au niveau Groupe</a:t>
                      </a:r>
                    </a:p>
                    <a:p>
                      <a:pPr algn="l" rtl="0" fontAlgn="ctr"/>
                      <a:r>
                        <a:rPr lang="fr-FR" sz="1000" b="0" i="1" u="none" strike="noStrike" noProof="0" dirty="0">
                          <a:solidFill>
                            <a:srgbClr val="1C1C1C"/>
                          </a:solidFill>
                          <a:effectLst/>
                          <a:latin typeface="Arial" panose="020B0604020202020204" pitchFamily="34" charset="0"/>
                        </a:rPr>
                        <a:t>Vérifier que les mesures de sécurité sont déployées correctement</a:t>
                      </a: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6609794"/>
                  </a:ext>
                </a:extLst>
              </a:tr>
              <a:tr h="617211">
                <a:tc gridSpan="2">
                  <a:txBody>
                    <a:bodyPr/>
                    <a:lstStyle/>
                    <a:p>
                      <a:pPr algn="l" rtl="0" fontAlgn="ctr"/>
                      <a:r>
                        <a:rPr lang="fr-FR" sz="1000" b="0" i="0" u="none" strike="noStrike" dirty="0">
                          <a:solidFill>
                            <a:srgbClr val="1C1C1C"/>
                          </a:solidFill>
                          <a:effectLst/>
                          <a:latin typeface="Arial" panose="020B0604020202020204" pitchFamily="34" charset="0"/>
                        </a:rPr>
                        <a:t>16. Analyses de vulnérabilité régulières sur les applications</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hMerge="1">
                  <a:txBody>
                    <a:bodyPr/>
                    <a:lstStyle/>
                    <a:p>
                      <a:pPr algn="l" rtl="0" fontAlgn="ctr"/>
                      <a:endParaRPr lang="en-US" sz="1000" b="0" i="0" u="none" strike="noStrike" dirty="0">
                        <a:solidFill>
                          <a:srgbClr val="1C1C1C"/>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1"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fontAlgn="ctr"/>
                      <a:r>
                        <a:rPr lang="fr-FR" sz="1050" b="1" i="0" u="none" strike="noStrike" noProof="0" dirty="0">
                          <a:solidFill>
                            <a:srgbClr val="000000"/>
                          </a:solidFill>
                          <a:effectLst/>
                          <a:latin typeface="Arial" panose="020B0604020202020204" pitchFamily="34" charset="0"/>
                        </a:rPr>
                        <a:t>Uniquement pour les appli. sensibles au niveau Groupe (cf. norme SAI)</a:t>
                      </a:r>
                    </a:p>
                    <a:p>
                      <a:pPr algn="l" fontAlgn="ctr"/>
                      <a:r>
                        <a:rPr lang="fr-FR" sz="1050" b="0" i="1" u="none" strike="noStrike" noProof="0" dirty="0">
                          <a:solidFill>
                            <a:srgbClr val="000000"/>
                          </a:solidFill>
                          <a:effectLst/>
                          <a:latin typeface="Arial" panose="020B0604020202020204" pitchFamily="34" charset="0"/>
                        </a:rPr>
                        <a:t>Évaluer la sécurité de l’appli.</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rgbClr val="000000"/>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8943029"/>
                  </a:ext>
                </a:extLst>
              </a:tr>
              <a:tr h="617211">
                <a:tc gridSpan="2">
                  <a:txBody>
                    <a:bodyPr/>
                    <a:lstStyle/>
                    <a:p>
                      <a:pPr algn="l" rtl="0" fontAlgn="ctr"/>
                      <a:r>
                        <a:rPr lang="fr-FR" sz="1000" b="0" i="0" u="none" strike="noStrike" dirty="0">
                          <a:solidFill>
                            <a:srgbClr val="1C1C1C"/>
                          </a:solidFill>
                          <a:effectLst/>
                          <a:latin typeface="Arial" panose="020B0604020202020204" pitchFamily="34" charset="0"/>
                        </a:rPr>
                        <a:t>17. Pentest et revue des codes des appli. sur une base régulière</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hMerge="1">
                  <a:txBody>
                    <a:bodyPr/>
                    <a:lstStyle/>
                    <a:p>
                      <a:pPr algn="l" rtl="0" fontAlgn="ctr"/>
                      <a:endParaRPr lang="en-US" sz="1000" b="0" i="0" u="none" strike="noStrike" dirty="0">
                        <a:solidFill>
                          <a:srgbClr val="1C1C1C"/>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algn="ctr" rtl="0" fontAlgn="ctr"/>
                      <a:endParaRPr lang="fr-FR" sz="1050" b="0" i="1"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fr-FR" sz="1050" b="0" i="1"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000000"/>
                          </a:solidFill>
                          <a:effectLst/>
                          <a:latin typeface="Arial" panose="020B0604020202020204" pitchFamily="34" charset="0"/>
                        </a:rPr>
                        <a:t>Uniquement pour les appli. sensibles au niveau Groupe (cf. norme SAI)</a:t>
                      </a:r>
                    </a:p>
                    <a:p>
                      <a:pPr marL="0" marR="0" lvl="0" indent="0" algn="l" defTabSz="457200" rtl="0" eaLnBrk="1" fontAlgn="ctr" latinLnBrk="0" hangingPunct="1">
                        <a:lnSpc>
                          <a:spcPct val="100000"/>
                        </a:lnSpc>
                        <a:spcBef>
                          <a:spcPts val="0"/>
                        </a:spcBef>
                        <a:spcAft>
                          <a:spcPts val="0"/>
                        </a:spcAft>
                        <a:buClrTx/>
                        <a:buSzTx/>
                        <a:buFontTx/>
                        <a:buNone/>
                        <a:tabLst/>
                        <a:defRPr/>
                      </a:pPr>
                      <a:r>
                        <a:rPr lang="fr-FR" sz="1050" b="0" i="1" u="none" strike="noStrike" noProof="0" dirty="0">
                          <a:solidFill>
                            <a:srgbClr val="000000"/>
                          </a:solidFill>
                          <a:effectLst/>
                          <a:latin typeface="Arial" panose="020B0604020202020204" pitchFamily="34" charset="0"/>
                        </a:rPr>
                        <a:t>Évaluer la sécurité de l’appli.</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tcPr>
                </a:tc>
                <a:extLst>
                  <a:ext uri="{0D108BD9-81ED-4DB2-BD59-A6C34878D82A}">
                    <a16:rowId xmlns:a16="http://schemas.microsoft.com/office/drawing/2014/main" val="661494733"/>
                  </a:ext>
                </a:extLst>
              </a:tr>
              <a:tr h="617211">
                <a:tc gridSpan="2">
                  <a:txBody>
                    <a:bodyPr/>
                    <a:lstStyle/>
                    <a:p>
                      <a:pPr algn="l" rtl="0" fontAlgn="ctr"/>
                      <a:r>
                        <a:rPr lang="fr-FR" sz="1000" b="0" i="0" u="none" strike="noStrike" dirty="0">
                          <a:solidFill>
                            <a:srgbClr val="1C1C1C"/>
                          </a:solidFill>
                          <a:effectLst/>
                          <a:latin typeface="Arial" panose="020B0604020202020204" pitchFamily="34" charset="0"/>
                        </a:rPr>
                        <a:t>18. Traitement des principales vulnérabilités</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hMerge="1">
                  <a:txBody>
                    <a:bodyPr/>
                    <a:lstStyle/>
                    <a:p>
                      <a:pPr algn="l" rtl="0" fontAlgn="ctr"/>
                      <a:endParaRPr lang="en-US" sz="1000" b="0" i="0" u="none" strike="noStrike" dirty="0">
                        <a:solidFill>
                          <a:srgbClr val="1C1C1C"/>
                        </a:solidFill>
                        <a:effectLst/>
                        <a:latin typeface="Arial" panose="020B0604020202020204" pitchFamily="34" charset="0"/>
                      </a:endParaRPr>
                    </a:p>
                  </a:txBody>
                  <a:tcPr marL="857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lumMod val="95000"/>
                      </a:schemeClr>
                    </a:solidFill>
                  </a:tcP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ctr" rtl="0" fontAlgn="ctr"/>
                      <a:endParaRPr lang="fr-FR" sz="1050" b="0" i="1"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fr-FR" sz="1050" b="0" i="1"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tc>
                  <a:txBody>
                    <a:bodyPr/>
                    <a:lstStyle/>
                    <a:p>
                      <a:pPr algn="l" fontAlgn="ctr"/>
                      <a:r>
                        <a:rPr lang="fr-FR" sz="1050" b="0" i="1" u="none" strike="noStrike" noProof="0" dirty="0">
                          <a:solidFill>
                            <a:srgbClr val="000000"/>
                          </a:solidFill>
                          <a:effectLst/>
                          <a:latin typeface="Arial" panose="020B0604020202020204" pitchFamily="34" charset="0"/>
                        </a:rPr>
                        <a:t>Vérifier que les vulnérabilités sont corrigées</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lnB w="12700" cap="flat" cmpd="sng" algn="ctr">
                      <a:solidFill>
                        <a:schemeClr val="accent3">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26598447"/>
                  </a:ext>
                </a:extLst>
              </a:tr>
              <a:tr h="617211">
                <a:tc gridSpan="2">
                  <a:txBody>
                    <a:bodyPr/>
                    <a:lstStyle/>
                    <a:p>
                      <a:pPr algn="l" rtl="0" fontAlgn="ctr"/>
                      <a:r>
                        <a:rPr lang="fr-FR" sz="1000" b="0" i="0" u="none" strike="noStrike" dirty="0">
                          <a:solidFill>
                            <a:srgbClr val="1C1C1C"/>
                          </a:solidFill>
                          <a:effectLst/>
                          <a:latin typeface="Arial" panose="020B0604020202020204" pitchFamily="34" charset="0"/>
                        </a:rPr>
                        <a:t>19. DLP : règles applicables aux applications</a:t>
                      </a:r>
                    </a:p>
                  </a:txBody>
                  <a:tcPr marL="85725" marR="9525" marT="9525" marB="0" anchor="ctr">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hMerge="1">
                  <a:txBody>
                    <a:bodyPr/>
                    <a:lstStyle/>
                    <a:p>
                      <a:pPr algn="l" rtl="0" fontAlgn="ctr"/>
                      <a:endParaRPr lang="fr-FR" sz="1000" b="0" i="0" u="none" strike="noStrike" dirty="0">
                        <a:solidFill>
                          <a:srgbClr val="1C1C1C"/>
                        </a:solidFill>
                        <a:effectLst/>
                        <a:latin typeface="Arial" panose="020B0604020202020204" pitchFamily="34" charset="0"/>
                      </a:endParaRPr>
                    </a:p>
                  </a:txBody>
                  <a:tcPr marL="85725" marR="9525" marT="9525" marB="0" anchor="ctr"/>
                </a:tc>
                <a:tc>
                  <a:txBody>
                    <a:bodyPr/>
                    <a:lstStyle/>
                    <a:p>
                      <a:pPr algn="ctr" rtl="0" fontAlgn="ctr"/>
                      <a:endParaRPr lang="fr-FR" sz="1050" b="0" i="0" u="none" strike="noStrike" dirty="0">
                        <a:solidFill>
                          <a:sysClr val="windowText" lastClr="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fr-FR" sz="1050" b="0" i="1"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fr-FR" sz="1050" b="0" i="1"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kumimoji="0" lang="fr-FR" sz="1050" b="1" i="0" u="none" strike="noStrike" kern="1200" cap="none" spc="0" normalizeH="0" baseline="0" noProof="0" dirty="0">
                        <a:ln>
                          <a:noFill/>
                        </a:ln>
                        <a:solidFill>
                          <a:sysClr val="windowText" lastClr="000000"/>
                        </a:solidFill>
                        <a:effectLst/>
                        <a:uLnTx/>
                        <a:uFillTx/>
                        <a:latin typeface="Arial" panose="020B0604020202020204" pitchFamily="34" charset="0"/>
                        <a:ea typeface="ＭＳ Ｐゴシック"/>
                        <a:cs typeface="Arial"/>
                      </a:endParaRPr>
                    </a:p>
                  </a:txBody>
                  <a:tcPr marL="9525" marR="9525" marT="9525" marB="0" anchor="ctr">
                    <a:lnL w="12700" cap="flat" cmpd="sng" algn="ctr">
                      <a:solidFill>
                        <a:schemeClr val="accent3">
                          <a:lumMod val="85000"/>
                        </a:schemeClr>
                      </a:solidFill>
                      <a:prstDash val="solid"/>
                      <a:round/>
                      <a:headEnd type="none" w="med" len="med"/>
                      <a:tailEnd type="none" w="med" len="med"/>
                    </a:lnL>
                    <a:lnR w="12700" cap="flat" cmpd="sng" algn="ctr">
                      <a:solidFill>
                        <a:schemeClr val="accent3">
                          <a:lumMod val="85000"/>
                        </a:schemeClr>
                      </a:solidFill>
                      <a:prstDash val="solid"/>
                      <a:round/>
                      <a:headEnd type="none" w="med" len="med"/>
                      <a:tailEnd type="none" w="med" len="med"/>
                    </a:lnR>
                    <a:lnT w="12700" cap="flat" cmpd="sng" algn="ctr">
                      <a:solidFill>
                        <a:schemeClr val="accent3">
                          <a:lumMod val="85000"/>
                        </a:schemeClr>
                      </a:solidFill>
                      <a:prstDash val="solid"/>
                      <a:round/>
                      <a:headEnd type="none" w="med" len="med"/>
                      <a:tailEnd type="none" w="med" len="med"/>
                    </a:lnT>
                    <a:solidFill>
                      <a:schemeClr val="bg1"/>
                    </a:solidFill>
                  </a:tcPr>
                </a:tc>
                <a:tc>
                  <a:txBody>
                    <a:bodyPr/>
                    <a:lstStyle/>
                    <a:p>
                      <a:pPr algn="l" fontAlgn="ctr"/>
                      <a:r>
                        <a:rPr lang="fr-FR" sz="1050" b="0" i="1" u="none" strike="noStrike" dirty="0">
                          <a:solidFill>
                            <a:srgbClr val="000000"/>
                          </a:solidFill>
                          <a:effectLst/>
                          <a:latin typeface="Arial" panose="020B0604020202020204" pitchFamily="34" charset="0"/>
                        </a:rPr>
                        <a:t>Repérer toute perte de données sensibles</a:t>
                      </a:r>
                    </a:p>
                  </a:txBody>
                  <a:tcPr marL="85725" marR="9525" marT="9525" marB="0" anchor="ctr">
                    <a:lnL w="12700" cap="flat" cmpd="sng" algn="ctr">
                      <a:solidFill>
                        <a:schemeClr val="accent3">
                          <a:lumMod val="85000"/>
                        </a:schemeClr>
                      </a:solidFill>
                      <a:prstDash val="solid"/>
                      <a:round/>
                      <a:headEnd type="none" w="med" len="med"/>
                      <a:tailEnd type="none" w="med" len="med"/>
                    </a:lnL>
                    <a:lnT w="12700" cap="flat" cmpd="sng" algn="ctr">
                      <a:solidFill>
                        <a:schemeClr val="accent3">
                          <a:lumMod val="8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705782982"/>
                  </a:ext>
                </a:extLst>
              </a:tr>
            </a:tbl>
          </a:graphicData>
        </a:graphic>
      </p:graphicFrame>
      <p:graphicFrame>
        <p:nvGraphicFramePr>
          <p:cNvPr id="33" name="Tableau 32">
            <a:extLst>
              <a:ext uri="{FF2B5EF4-FFF2-40B4-BE49-F238E27FC236}">
                <a16:creationId xmlns:a16="http://schemas.microsoft.com/office/drawing/2014/main" id="{E365D011-8441-49D3-83B5-5F4212273234}"/>
              </a:ext>
            </a:extLst>
          </p:cNvPr>
          <p:cNvGraphicFramePr>
            <a:graphicFrameLocks noGrp="1"/>
          </p:cNvGraphicFramePr>
          <p:nvPr>
            <p:extLst>
              <p:ext uri="{D42A27DB-BD31-4B8C-83A1-F6EECF244321}">
                <p14:modId xmlns:p14="http://schemas.microsoft.com/office/powerpoint/2010/main" val="1010974878"/>
              </p:ext>
            </p:extLst>
          </p:nvPr>
        </p:nvGraphicFramePr>
        <p:xfrm>
          <a:off x="179512" y="1340768"/>
          <a:ext cx="8712736" cy="42672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3124170363"/>
                    </a:ext>
                  </a:extLst>
                </a:gridCol>
                <a:gridCol w="972108">
                  <a:extLst>
                    <a:ext uri="{9D8B030D-6E8A-4147-A177-3AD203B41FA5}">
                      <a16:colId xmlns:a16="http://schemas.microsoft.com/office/drawing/2014/main" val="4044078599"/>
                    </a:ext>
                  </a:extLst>
                </a:gridCol>
                <a:gridCol w="972108">
                  <a:extLst>
                    <a:ext uri="{9D8B030D-6E8A-4147-A177-3AD203B41FA5}">
                      <a16:colId xmlns:a16="http://schemas.microsoft.com/office/drawing/2014/main" val="2284490845"/>
                    </a:ext>
                  </a:extLst>
                </a:gridCol>
                <a:gridCol w="972108">
                  <a:extLst>
                    <a:ext uri="{9D8B030D-6E8A-4147-A177-3AD203B41FA5}">
                      <a16:colId xmlns:a16="http://schemas.microsoft.com/office/drawing/2014/main" val="3064660813"/>
                    </a:ext>
                  </a:extLst>
                </a:gridCol>
                <a:gridCol w="972108">
                  <a:extLst>
                    <a:ext uri="{9D8B030D-6E8A-4147-A177-3AD203B41FA5}">
                      <a16:colId xmlns:a16="http://schemas.microsoft.com/office/drawing/2014/main" val="4023565572"/>
                    </a:ext>
                  </a:extLst>
                </a:gridCol>
                <a:gridCol w="2736304">
                  <a:extLst>
                    <a:ext uri="{9D8B030D-6E8A-4147-A177-3AD203B41FA5}">
                      <a16:colId xmlns:a16="http://schemas.microsoft.com/office/drawing/2014/main" val="2923462624"/>
                    </a:ext>
                  </a:extLst>
                </a:gridCol>
              </a:tblGrid>
              <a:tr h="370840">
                <a:tc>
                  <a:txBody>
                    <a:bodyPr/>
                    <a:lstStyle/>
                    <a:p>
                      <a:pPr algn="ctr"/>
                      <a:r>
                        <a:rPr lang="en-US" sz="1200" noProof="0" dirty="0"/>
                        <a:t>Critères de sécurité</a:t>
                      </a:r>
                    </a:p>
                  </a:txBody>
                  <a:tcPr anchor="ctr">
                    <a:solidFill>
                      <a:schemeClr val="accent3">
                        <a:lumMod val="65000"/>
                      </a:schemeClr>
                    </a:solidFill>
                  </a:tcPr>
                </a:tc>
                <a:tc>
                  <a:txBody>
                    <a:bodyPr/>
                    <a:lstStyle/>
                    <a:p>
                      <a:pPr algn="ctr" rtl="0" fontAlgn="ctr"/>
                      <a:r>
                        <a:rPr lang="fr-FR" sz="1050" b="1" i="0" u="none" strike="noStrike" noProof="0" dirty="0">
                          <a:solidFill>
                            <a:srgbClr val="FFFFFF"/>
                          </a:solidFill>
                          <a:effectLst/>
                          <a:latin typeface="Arial" panose="020B0604020202020204" pitchFamily="34" charset="0"/>
                        </a:rPr>
                        <a:t>Nouvelle appli.</a:t>
                      </a:r>
                    </a:p>
                    <a:p>
                      <a:pPr algn="ctr" rtl="0" fontAlgn="ctr"/>
                      <a:r>
                        <a:rPr lang="fr-FR" sz="1050" b="1" i="0" u="none" strike="noStrike" noProof="0" dirty="0">
                          <a:solidFill>
                            <a:srgbClr val="FFFFFF"/>
                          </a:solidFill>
                          <a:effectLst/>
                          <a:latin typeface="Arial" panose="020B0604020202020204" pitchFamily="34" charset="0"/>
                        </a:rPr>
                        <a:t>DP0</a:t>
                      </a:r>
                    </a:p>
                  </a:txBody>
                  <a:tcPr marL="9525" marR="9525" marT="9525" marB="0" anchor="ctr">
                    <a:solidFill>
                      <a:schemeClr val="accent3">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DP1</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DP2</a:t>
                      </a:r>
                    </a:p>
                  </a:txBody>
                  <a:tcPr marL="9525" marR="9525" marT="9525" marB="0" anchor="ctr">
                    <a:solidFill>
                      <a:schemeClr val="bg1">
                        <a:lumMod val="65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fr-FR" sz="1050" b="1" i="0" u="none" strike="noStrike" noProof="0" dirty="0">
                          <a:solidFill>
                            <a:srgbClr val="FFFFFF"/>
                          </a:solidFill>
                          <a:effectLst/>
                          <a:latin typeface="Arial" panose="020B0604020202020204" pitchFamily="34" charset="0"/>
                        </a:rPr>
                        <a:t>Nouvelle appli.</a:t>
                      </a:r>
                      <a:br/>
                      <a:r>
                        <a:rPr lang="fr-FR" sz="1050" b="1" i="0" u="none" strike="noStrike" noProof="0" dirty="0">
                          <a:solidFill>
                            <a:srgbClr val="FFFFFF"/>
                          </a:solidFill>
                          <a:effectLst/>
                          <a:latin typeface="Arial" panose="020B0604020202020204" pitchFamily="34" charset="0"/>
                        </a:rPr>
                        <a:t>DP3</a:t>
                      </a:r>
                    </a:p>
                  </a:txBody>
                  <a:tcPr marL="9525" marR="9525" marT="9525" marB="0" anchor="ctr">
                    <a:solidFill>
                      <a:schemeClr val="bg1">
                        <a:lumMod val="65000"/>
                      </a:schemeClr>
                    </a:solidFill>
                  </a:tcPr>
                </a:tc>
                <a:tc>
                  <a:txBody>
                    <a:bodyPr/>
                    <a:lstStyle/>
                    <a:p>
                      <a:pPr algn="ctr" rtl="0" fontAlgn="ctr"/>
                      <a:r>
                        <a:rPr lang="fr-FR" sz="1100" b="1" i="0" u="none" strike="noStrike" noProof="0" dirty="0">
                          <a:solidFill>
                            <a:srgbClr val="FFFFFF"/>
                          </a:solidFill>
                          <a:effectLst/>
                          <a:latin typeface="Arial" panose="020B0604020202020204" pitchFamily="34" charset="0"/>
                        </a:rPr>
                        <a:t>Commentaires</a:t>
                      </a:r>
                    </a:p>
                    <a:p>
                      <a:pPr algn="ctr" rtl="0" fontAlgn="ctr"/>
                      <a:r>
                        <a:rPr lang="fr-FR" sz="1100" b="0" i="1" u="none" strike="noStrike" noProof="0" dirty="0">
                          <a:solidFill>
                            <a:srgbClr val="FFFFFF"/>
                          </a:solidFill>
                          <a:effectLst/>
                          <a:latin typeface="Arial" panose="020B0604020202020204" pitchFamily="34" charset="0"/>
                        </a:rPr>
                        <a:t>(Risques et scénario couvert)</a:t>
                      </a:r>
                    </a:p>
                  </a:txBody>
                  <a:tcPr>
                    <a:solidFill>
                      <a:schemeClr val="accent3">
                        <a:lumMod val="65000"/>
                      </a:schemeClr>
                    </a:solidFill>
                  </a:tcPr>
                </a:tc>
                <a:extLst>
                  <a:ext uri="{0D108BD9-81ED-4DB2-BD59-A6C34878D82A}">
                    <a16:rowId xmlns:a16="http://schemas.microsoft.com/office/drawing/2014/main" val="3132437446"/>
                  </a:ext>
                </a:extLst>
              </a:tr>
            </a:tbl>
          </a:graphicData>
        </a:graphic>
      </p:graphicFrame>
      <p:pic>
        <p:nvPicPr>
          <p:cNvPr id="34" name="Image 33">
            <a:extLst>
              <a:ext uri="{FF2B5EF4-FFF2-40B4-BE49-F238E27FC236}">
                <a16:creationId xmlns:a16="http://schemas.microsoft.com/office/drawing/2014/main" id="{D60639B1-8D69-4E4C-88F0-33C03CC9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2093568"/>
            <a:ext cx="324000" cy="324000"/>
          </a:xfrm>
          <a:prstGeom prst="rect">
            <a:avLst/>
          </a:prstGeom>
        </p:spPr>
      </p:pic>
      <p:pic>
        <p:nvPicPr>
          <p:cNvPr id="35" name="Image 34">
            <a:extLst>
              <a:ext uri="{FF2B5EF4-FFF2-40B4-BE49-F238E27FC236}">
                <a16:creationId xmlns:a16="http://schemas.microsoft.com/office/drawing/2014/main" id="{4ECD663B-4EC3-4841-835D-8FEF802DE0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2724186"/>
            <a:ext cx="324000" cy="324000"/>
          </a:xfrm>
          <a:prstGeom prst="rect">
            <a:avLst/>
          </a:prstGeom>
        </p:spPr>
      </p:pic>
      <p:pic>
        <p:nvPicPr>
          <p:cNvPr id="37" name="Image 36">
            <a:extLst>
              <a:ext uri="{FF2B5EF4-FFF2-40B4-BE49-F238E27FC236}">
                <a16:creationId xmlns:a16="http://schemas.microsoft.com/office/drawing/2014/main" id="{A2A93B3F-381F-4B50-98EA-BC6F71771A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3354804"/>
            <a:ext cx="324000" cy="324000"/>
          </a:xfrm>
          <a:prstGeom prst="rect">
            <a:avLst/>
          </a:prstGeom>
        </p:spPr>
      </p:pic>
      <p:pic>
        <p:nvPicPr>
          <p:cNvPr id="38" name="Image 37">
            <a:extLst>
              <a:ext uri="{FF2B5EF4-FFF2-40B4-BE49-F238E27FC236}">
                <a16:creationId xmlns:a16="http://schemas.microsoft.com/office/drawing/2014/main" id="{4726E449-DD6F-4303-8EBE-A7A0943F6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3985422"/>
            <a:ext cx="324000" cy="324000"/>
          </a:xfrm>
          <a:prstGeom prst="rect">
            <a:avLst/>
          </a:prstGeom>
        </p:spPr>
      </p:pic>
      <p:pic>
        <p:nvPicPr>
          <p:cNvPr id="39" name="Image 38">
            <a:extLst>
              <a:ext uri="{FF2B5EF4-FFF2-40B4-BE49-F238E27FC236}">
                <a16:creationId xmlns:a16="http://schemas.microsoft.com/office/drawing/2014/main" id="{D848BB87-6466-48DE-A264-CB3C391341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4616040"/>
            <a:ext cx="324000" cy="324000"/>
          </a:xfrm>
          <a:prstGeom prst="rect">
            <a:avLst/>
          </a:prstGeom>
        </p:spPr>
      </p:pic>
      <p:pic>
        <p:nvPicPr>
          <p:cNvPr id="40" name="Image 39">
            <a:extLst>
              <a:ext uri="{FF2B5EF4-FFF2-40B4-BE49-F238E27FC236}">
                <a16:creationId xmlns:a16="http://schemas.microsoft.com/office/drawing/2014/main" id="{13B928AB-73A8-4A4D-AEE7-9F3425B7E2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5877275"/>
            <a:ext cx="324000" cy="324000"/>
          </a:xfrm>
          <a:prstGeom prst="rect">
            <a:avLst/>
          </a:prstGeom>
        </p:spPr>
      </p:pic>
      <p:pic>
        <p:nvPicPr>
          <p:cNvPr id="41" name="Image 40">
            <a:extLst>
              <a:ext uri="{FF2B5EF4-FFF2-40B4-BE49-F238E27FC236}">
                <a16:creationId xmlns:a16="http://schemas.microsoft.com/office/drawing/2014/main" id="{716509A3-1B0E-45F3-9007-C75517BDB3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2719476"/>
            <a:ext cx="324000" cy="324000"/>
          </a:xfrm>
          <a:prstGeom prst="rect">
            <a:avLst/>
          </a:prstGeom>
        </p:spPr>
      </p:pic>
      <p:pic>
        <p:nvPicPr>
          <p:cNvPr id="42" name="Image 41">
            <a:extLst>
              <a:ext uri="{FF2B5EF4-FFF2-40B4-BE49-F238E27FC236}">
                <a16:creationId xmlns:a16="http://schemas.microsoft.com/office/drawing/2014/main" id="{740AB8A7-107F-4D52-A5ED-32E4A263DC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2099544"/>
            <a:ext cx="324000" cy="324000"/>
          </a:xfrm>
          <a:prstGeom prst="rect">
            <a:avLst/>
          </a:prstGeom>
        </p:spPr>
      </p:pic>
      <p:pic>
        <p:nvPicPr>
          <p:cNvPr id="45" name="Image 44">
            <a:extLst>
              <a:ext uri="{FF2B5EF4-FFF2-40B4-BE49-F238E27FC236}">
                <a16:creationId xmlns:a16="http://schemas.microsoft.com/office/drawing/2014/main" id="{3B5BBEF6-E4F5-44D9-B614-8282EA5E77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5246658"/>
            <a:ext cx="324000" cy="324000"/>
          </a:xfrm>
          <a:prstGeom prst="rect">
            <a:avLst/>
          </a:prstGeom>
        </p:spPr>
      </p:pic>
      <p:pic>
        <p:nvPicPr>
          <p:cNvPr id="46" name="Image 45">
            <a:extLst>
              <a:ext uri="{FF2B5EF4-FFF2-40B4-BE49-F238E27FC236}">
                <a16:creationId xmlns:a16="http://schemas.microsoft.com/office/drawing/2014/main" id="{8514714F-C115-4C29-81BE-E4339936F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677" y="2099544"/>
            <a:ext cx="324000" cy="324000"/>
          </a:xfrm>
          <a:prstGeom prst="rect">
            <a:avLst/>
          </a:prstGeom>
        </p:spPr>
      </p:pic>
      <p:pic>
        <p:nvPicPr>
          <p:cNvPr id="47" name="Image 46">
            <a:extLst>
              <a:ext uri="{FF2B5EF4-FFF2-40B4-BE49-F238E27FC236}">
                <a16:creationId xmlns:a16="http://schemas.microsoft.com/office/drawing/2014/main" id="{93EA8105-7080-40AC-9EC0-E1B3C7C85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5246658"/>
            <a:ext cx="324000" cy="324000"/>
          </a:xfrm>
          <a:prstGeom prst="rect">
            <a:avLst/>
          </a:prstGeom>
        </p:spPr>
      </p:pic>
      <p:pic>
        <p:nvPicPr>
          <p:cNvPr id="48" name="Image 47">
            <a:extLst>
              <a:ext uri="{FF2B5EF4-FFF2-40B4-BE49-F238E27FC236}">
                <a16:creationId xmlns:a16="http://schemas.microsoft.com/office/drawing/2014/main" id="{ABF93A9E-67EA-4961-8ABE-A84BDFA4D5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3354804"/>
            <a:ext cx="324000" cy="324000"/>
          </a:xfrm>
          <a:prstGeom prst="rect">
            <a:avLst/>
          </a:prstGeom>
        </p:spPr>
      </p:pic>
      <p:pic>
        <p:nvPicPr>
          <p:cNvPr id="49" name="Image 48">
            <a:extLst>
              <a:ext uri="{FF2B5EF4-FFF2-40B4-BE49-F238E27FC236}">
                <a16:creationId xmlns:a16="http://schemas.microsoft.com/office/drawing/2014/main" id="{4A682D49-4AB0-4CC0-AC85-BDF6C31B83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789" y="5877275"/>
            <a:ext cx="324000" cy="324000"/>
          </a:xfrm>
          <a:prstGeom prst="rect">
            <a:avLst/>
          </a:prstGeom>
        </p:spPr>
      </p:pic>
      <p:pic>
        <p:nvPicPr>
          <p:cNvPr id="50" name="Image 49">
            <a:extLst>
              <a:ext uri="{FF2B5EF4-FFF2-40B4-BE49-F238E27FC236}">
                <a16:creationId xmlns:a16="http://schemas.microsoft.com/office/drawing/2014/main" id="{31D8B29E-6315-4754-84D4-3BA32DB979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677" y="2719476"/>
            <a:ext cx="324000" cy="324000"/>
          </a:xfrm>
          <a:prstGeom prst="rect">
            <a:avLst/>
          </a:prstGeom>
        </p:spPr>
      </p:pic>
      <p:pic>
        <p:nvPicPr>
          <p:cNvPr id="75" name="Image 74">
            <a:extLst>
              <a:ext uri="{FF2B5EF4-FFF2-40B4-BE49-F238E27FC236}">
                <a16:creationId xmlns:a16="http://schemas.microsoft.com/office/drawing/2014/main" id="{B780E985-3770-4B77-ADE6-9E5B5CB3A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9063" y="3982779"/>
            <a:ext cx="324000" cy="324000"/>
          </a:xfrm>
          <a:prstGeom prst="rect">
            <a:avLst/>
          </a:prstGeom>
        </p:spPr>
      </p:pic>
      <p:sp>
        <p:nvSpPr>
          <p:cNvPr id="76" name="ZoneTexte 75">
            <a:extLst>
              <a:ext uri="{FF2B5EF4-FFF2-40B4-BE49-F238E27FC236}">
                <a16:creationId xmlns:a16="http://schemas.microsoft.com/office/drawing/2014/main" id="{F2824DFF-9995-4818-97D5-B54CC83CDA5B}"/>
              </a:ext>
            </a:extLst>
          </p:cNvPr>
          <p:cNvSpPr txBox="1"/>
          <p:nvPr/>
        </p:nvSpPr>
        <p:spPr>
          <a:xfrm>
            <a:off x="-1" y="1721348"/>
            <a:ext cx="3095799"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0" normalizeH="0" baseline="0" noProof="0" dirty="0">
                <a:ln>
                  <a:noFill/>
                </a:ln>
                <a:solidFill>
                  <a:srgbClr val="000000"/>
                </a:solidFill>
                <a:effectLst/>
                <a:uLnTx/>
                <a:uFillTx/>
                <a:latin typeface="Arial" pitchFamily="34" charset="0"/>
              </a:rPr>
              <a:t>*</a:t>
            </a:r>
            <a:r>
              <a:rPr kumimoji="0" lang="fr-FR" sz="900" b="0" i="0" u="none" strike="noStrike" kern="1200" cap="none" spc="0" normalizeH="0" baseline="0" noProof="0" dirty="0">
                <a:ln>
                  <a:noFill/>
                </a:ln>
                <a:solidFill>
                  <a:srgbClr val="000000"/>
                </a:solidFill>
                <a:effectLst/>
                <a:uLnTx/>
                <a:uFillTx/>
                <a:latin typeface="Arial" pitchFamily="34" charset="0"/>
              </a:rPr>
              <a:t>requis, mais soumis au consentement du fournisseur</a:t>
            </a:r>
          </a:p>
        </p:txBody>
      </p:sp>
      <p:sp>
        <p:nvSpPr>
          <p:cNvPr id="57" name="Rectangle 56">
            <a:extLst>
              <a:ext uri="{FF2B5EF4-FFF2-40B4-BE49-F238E27FC236}">
                <a16:creationId xmlns:a16="http://schemas.microsoft.com/office/drawing/2014/main" id="{E04A92EF-B8A7-4250-BB06-E20C884A1CB6}"/>
              </a:ext>
            </a:extLst>
          </p:cNvPr>
          <p:cNvSpPr/>
          <p:nvPr/>
        </p:nvSpPr>
        <p:spPr bwMode="auto">
          <a:xfrm>
            <a:off x="0" y="836712"/>
            <a:ext cx="9144000" cy="468000"/>
          </a:xfrm>
          <a:prstGeom prst="rect">
            <a:avLst/>
          </a:prstGeom>
          <a:solidFill>
            <a:srgbClr val="FFC000"/>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58" name="ZoneTexte 57">
            <a:extLst>
              <a:ext uri="{FF2B5EF4-FFF2-40B4-BE49-F238E27FC236}">
                <a16:creationId xmlns:a16="http://schemas.microsoft.com/office/drawing/2014/main" id="{1C3567BC-A099-4B37-87F2-78ED49F066EB}"/>
              </a:ext>
            </a:extLst>
          </p:cNvPr>
          <p:cNvSpPr txBox="1"/>
          <p:nvPr/>
        </p:nvSpPr>
        <p:spPr>
          <a:xfrm>
            <a:off x="2870689" y="876618"/>
            <a:ext cx="3402621" cy="400110"/>
          </a:xfrm>
          <a:prstGeom prst="rect">
            <a:avLst/>
          </a:prstGeom>
          <a:noFill/>
        </p:spPr>
        <p:txBody>
          <a:bodyPr wrap="square" rtlCol="0">
            <a:spAutoFit/>
          </a:bodyPr>
          <a:lstStyle/>
          <a:p>
            <a:pPr algn="ctr"/>
            <a:r>
              <a:rPr lang="fr-FR" sz="2000" b="1" dirty="0">
                <a:solidFill>
                  <a:schemeClr val="bg1"/>
                </a:solidFill>
                <a:latin typeface="Calibri" panose="020F0502020204030204" pitchFamily="34" charset="0"/>
              </a:rPr>
              <a:t>Nouveaux projets</a:t>
            </a:r>
          </a:p>
        </p:txBody>
      </p:sp>
    </p:spTree>
    <p:extLst>
      <p:ext uri="{BB962C8B-B14F-4D97-AF65-F5344CB8AC3E}">
        <p14:creationId xmlns:p14="http://schemas.microsoft.com/office/powerpoint/2010/main" val="47997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ZoneTexte 100">
            <a:extLst>
              <a:ext uri="{FF2B5EF4-FFF2-40B4-BE49-F238E27FC236}">
                <a16:creationId xmlns:a16="http://schemas.microsoft.com/office/drawing/2014/main" id="{2FC11AB3-FF33-4B89-959D-433A4805CEB1}"/>
              </a:ext>
            </a:extLst>
          </p:cNvPr>
          <p:cNvSpPr txBox="1"/>
          <p:nvPr/>
        </p:nvSpPr>
        <p:spPr>
          <a:xfrm rot="10800000">
            <a:off x="-622911" y="184129"/>
            <a:ext cx="1871330" cy="1446550"/>
          </a:xfrm>
          <a:prstGeom prst="rect">
            <a:avLst/>
          </a:prstGeom>
          <a:noFill/>
        </p:spPr>
        <p:txBody>
          <a:bodyPr wrap="square" rtlCol="0">
            <a:spAutoFit/>
          </a:bodyPr>
          <a:lstStyle/>
          <a:p>
            <a:r>
              <a:rPr lang="fr-FR" sz="8800" dirty="0">
                <a:solidFill>
                  <a:schemeClr val="bg1"/>
                </a:solidFill>
              </a:rPr>
              <a:t> »</a:t>
            </a:r>
          </a:p>
        </p:txBody>
      </p:sp>
      <p:pic>
        <p:nvPicPr>
          <p:cNvPr id="36" name="Image 35">
            <a:extLst>
              <a:ext uri="{FF2B5EF4-FFF2-40B4-BE49-F238E27FC236}">
                <a16:creationId xmlns:a16="http://schemas.microsoft.com/office/drawing/2014/main" id="{DB735F91-006F-4E1C-B9DC-4E15A8AD4C43}"/>
              </a:ext>
            </a:extLst>
          </p:cNvPr>
          <p:cNvPicPr>
            <a:picLocks noChangeAspect="1"/>
          </p:cNvPicPr>
          <p:nvPr/>
        </p:nvPicPr>
        <p:blipFill>
          <a:blip r:embed="rId3"/>
          <a:stretch>
            <a:fillRect/>
          </a:stretch>
        </p:blipFill>
        <p:spPr>
          <a:xfrm>
            <a:off x="8383159" y="133125"/>
            <a:ext cx="540000" cy="540000"/>
          </a:xfrm>
          <a:prstGeom prst="rect">
            <a:avLst/>
          </a:prstGeom>
        </p:spPr>
      </p:pic>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17AB93"/>
                </a:solidFill>
                <a:latin typeface="+mj-lt"/>
              </a:rPr>
              <a:t>    Critères de sécurité de l’information</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3</a:t>
            </a:r>
            <a:endParaRPr lang="fr-FR" sz="1350" b="1" dirty="0">
              <a:solidFill>
                <a:schemeClr val="tx1"/>
              </a:solidFill>
              <a:cs typeface="Arial" charset="0"/>
            </a:endParaRPr>
          </a:p>
        </p:txBody>
      </p:sp>
      <p:sp>
        <p:nvSpPr>
          <p:cNvPr id="59" name="Rechteck 20">
            <a:extLst>
              <a:ext uri="{FF2B5EF4-FFF2-40B4-BE49-F238E27FC236}">
                <a16:creationId xmlns:a16="http://schemas.microsoft.com/office/drawing/2014/main" id="{03096277-7EB0-4370-A27E-F364E4F12EFC}"/>
              </a:ext>
            </a:extLst>
          </p:cNvPr>
          <p:cNvSpPr/>
          <p:nvPr/>
        </p:nvSpPr>
        <p:spPr bwMode="gray">
          <a:xfrm>
            <a:off x="2084200" y="3941808"/>
            <a:ext cx="5403800" cy="1818996"/>
          </a:xfrm>
          <a:prstGeom prst="roundRect">
            <a:avLst>
              <a:gd name="adj" fmla="val 8849"/>
            </a:avLst>
          </a:prstGeom>
          <a:solidFill>
            <a:srgbClr val="FFFFFF"/>
          </a:solidFill>
          <a:ln w="38100">
            <a:solidFill>
              <a:schemeClr val="tx2">
                <a:lumMod val="40000"/>
                <a:lumOff val="60000"/>
              </a:schemeClr>
            </a:solidFill>
            <a:miter lim="800000"/>
            <a:headEnd/>
            <a:tailEnd/>
          </a:ln>
          <a:effectLst/>
        </p:spPr>
        <p:txBody>
          <a:bodyPr lIns="108000" tIns="72000" rIns="144000" bIns="72000" anchor="t"/>
          <a:lstStyle/>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13 </a:t>
            </a:r>
            <a:r>
              <a:rPr kumimoji="0" lang="fr-FR" sz="900" b="0" i="0"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1">
                <a:ln>
                  <a:noFill/>
                </a:ln>
                <a:solidFill>
                  <a:srgbClr val="000000"/>
                </a:solidFill>
                <a:effectLst/>
                <a:uLnTx/>
                <a:uFillTx/>
                <a:latin typeface="Arial" pitchFamily="34" charset="0"/>
              </a:rPr>
              <a:t>Intégration de clauses de sécurité de l’information du Groupe dans chaque contrat</a:t>
            </a:r>
            <a:r>
              <a:rPr kumimoji="0" lang="fr-FR" sz="900" b="1" i="1" u="none" strike="noStrike" kern="1200" cap="none" spc="0" normalizeH="0" baseline="0" noProof="1">
                <a:ln>
                  <a:noFill/>
                </a:ln>
                <a:solidFill>
                  <a:srgbClr val="000000"/>
                </a:solidFill>
                <a:effectLst/>
                <a:uLnTx/>
                <a:uFillTx/>
                <a:latin typeface="Arial" pitchFamily="34" charset="0"/>
              </a:rPr>
              <a:t>**</a:t>
            </a: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14 </a:t>
            </a:r>
            <a:r>
              <a:rPr kumimoji="0" lang="fr-FR" sz="900" b="0" i="0"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1">
                <a:ln>
                  <a:noFill/>
                </a:ln>
                <a:solidFill>
                  <a:srgbClr val="000000"/>
                </a:solidFill>
                <a:effectLst/>
                <a:uLnTx/>
                <a:uFillTx/>
                <a:latin typeface="Arial" pitchFamily="34" charset="0"/>
              </a:rPr>
              <a:t>Documentation formalisant les exigences de sécurité à remplir par le fournisseur</a:t>
            </a:r>
            <a:r>
              <a:rPr kumimoji="0" lang="fr-FR" sz="900" b="1" i="1" u="none" strike="noStrike" kern="1200" cap="none" spc="0" normalizeH="0" baseline="0" noProof="1">
                <a:ln>
                  <a:noFill/>
                </a:ln>
                <a:solidFill>
                  <a:srgbClr val="000000"/>
                </a:solidFill>
                <a:effectLst/>
                <a:uLnTx/>
                <a:uFillTx/>
                <a:latin typeface="Arial" pitchFamily="34" charset="0"/>
              </a:rPr>
              <a:t>**</a:t>
            </a:r>
          </a:p>
          <a:p>
            <a:pPr lvl="0">
              <a:lnSpc>
                <a:spcPct val="95000"/>
              </a:lnSpc>
              <a:spcAft>
                <a:spcPts val="600"/>
              </a:spcAft>
              <a:buClr>
                <a:srgbClr val="969696"/>
              </a:buClr>
              <a:defRPr/>
            </a:pPr>
            <a:r>
              <a:rPr lang="fr-FR" sz="900" b="1" noProof="1">
                <a:solidFill>
                  <a:srgbClr val="000000"/>
                </a:solidFill>
                <a:latin typeface="Arial" pitchFamily="34" charset="0"/>
              </a:rPr>
              <a:t>Critère 3 </a:t>
            </a:r>
            <a:r>
              <a:rPr lang="fr-FR" sz="900" noProof="1">
                <a:solidFill>
                  <a:srgbClr val="000000"/>
                </a:solidFill>
                <a:latin typeface="Arial" pitchFamily="34" charset="0"/>
              </a:rPr>
              <a:t>– </a:t>
            </a:r>
            <a:r>
              <a:rPr lang="fr-FR" sz="900" i="1" noProof="1">
                <a:solidFill>
                  <a:srgbClr val="000000"/>
                </a:solidFill>
                <a:latin typeface="Arial" pitchFamily="34" charset="0"/>
              </a:rPr>
              <a:t>Délégation de l’authentification à un système central</a:t>
            </a:r>
          </a:p>
          <a:p>
            <a:pPr lvl="0">
              <a:lnSpc>
                <a:spcPct val="95000"/>
              </a:lnSpc>
              <a:spcAft>
                <a:spcPts val="600"/>
              </a:spcAft>
              <a:buClr>
                <a:srgbClr val="969696"/>
              </a:buClr>
              <a:defRPr/>
            </a:pPr>
            <a:r>
              <a:rPr lang="fr-FR" sz="900" b="1" noProof="1">
                <a:solidFill>
                  <a:srgbClr val="000000"/>
                </a:solidFill>
                <a:latin typeface="Arial" pitchFamily="34" charset="0"/>
              </a:rPr>
              <a:t>Critère 4</a:t>
            </a:r>
            <a:r>
              <a:rPr lang="fr-FR" sz="900" noProof="1">
                <a:solidFill>
                  <a:srgbClr val="000000"/>
                </a:solidFill>
                <a:latin typeface="Arial" pitchFamily="34" charset="0"/>
              </a:rPr>
              <a:t> – </a:t>
            </a:r>
            <a:r>
              <a:rPr lang="fr-FR" sz="900" i="1" noProof="1">
                <a:latin typeface="Arial" pitchFamily="34" charset="0"/>
              </a:rPr>
              <a:t>Sécurisation des accès IT par rebond</a:t>
            </a:r>
          </a:p>
          <a:p>
            <a:pPr lvl="0">
              <a:lnSpc>
                <a:spcPct val="95000"/>
              </a:lnSpc>
              <a:spcAft>
                <a:spcPts val="600"/>
              </a:spcAft>
              <a:buClr>
                <a:srgbClr val="969696"/>
              </a:buClr>
              <a:defRPr/>
            </a:pPr>
            <a:r>
              <a:rPr lang="fr-FR" sz="900" b="1" noProof="1">
                <a:solidFill>
                  <a:srgbClr val="000000"/>
                </a:solidFill>
                <a:latin typeface="Arial" pitchFamily="34" charset="0"/>
              </a:rPr>
              <a:t>Critère 5</a:t>
            </a:r>
            <a:r>
              <a:rPr lang="fr-FR" sz="900" noProof="1">
                <a:solidFill>
                  <a:srgbClr val="000000"/>
                </a:solidFill>
                <a:latin typeface="Arial" pitchFamily="34" charset="0"/>
              </a:rPr>
              <a:t> – </a:t>
            </a:r>
            <a:r>
              <a:rPr lang="fr-FR" sz="900" i="1" noProof="1">
                <a:solidFill>
                  <a:srgbClr val="000000"/>
                </a:solidFill>
                <a:latin typeface="Arial" pitchFamily="34" charset="0"/>
              </a:rPr>
              <a:t>Revue annuelle des accès privilégiés des utilisateurs métier</a:t>
            </a:r>
          </a:p>
          <a:p>
            <a:pPr lvl="0">
              <a:lnSpc>
                <a:spcPct val="95000"/>
              </a:lnSpc>
              <a:spcAft>
                <a:spcPts val="600"/>
              </a:spcAft>
              <a:buClr>
                <a:srgbClr val="969696"/>
              </a:buClr>
              <a:defRPr/>
            </a:pPr>
            <a:r>
              <a:rPr lang="fr-FR" sz="900" b="1" noProof="1">
                <a:solidFill>
                  <a:srgbClr val="000000"/>
                </a:solidFill>
                <a:latin typeface="Arial" pitchFamily="34" charset="0"/>
              </a:rPr>
              <a:t>Critère 6</a:t>
            </a:r>
            <a:r>
              <a:rPr lang="fr-FR" sz="900" noProof="1">
                <a:solidFill>
                  <a:srgbClr val="000000"/>
                </a:solidFill>
                <a:latin typeface="Arial" pitchFamily="34" charset="0"/>
              </a:rPr>
              <a:t> – </a:t>
            </a:r>
            <a:r>
              <a:rPr lang="fr-FR" sz="900" i="1" noProof="1">
                <a:solidFill>
                  <a:srgbClr val="000000"/>
                </a:solidFill>
                <a:latin typeface="Arial" pitchFamily="34" charset="0"/>
              </a:rPr>
              <a:t>Revue annuelle des accès privilégiés des utilisateurs IT</a:t>
            </a:r>
          </a:p>
          <a:p>
            <a:pPr lvl="0">
              <a:lnSpc>
                <a:spcPct val="95000"/>
              </a:lnSpc>
              <a:spcAft>
                <a:spcPts val="600"/>
              </a:spcAft>
              <a:buClr>
                <a:srgbClr val="969696"/>
              </a:buClr>
              <a:defRPr/>
            </a:pPr>
            <a:r>
              <a:rPr lang="fr-FR" sz="900" b="1" noProof="1">
                <a:solidFill>
                  <a:srgbClr val="000000"/>
                </a:solidFill>
                <a:latin typeface="Arial" pitchFamily="34" charset="0"/>
              </a:rPr>
              <a:t>Critère 11 </a:t>
            </a:r>
            <a:r>
              <a:rPr lang="fr-FR" sz="900" noProof="1">
                <a:solidFill>
                  <a:srgbClr val="000000"/>
                </a:solidFill>
                <a:latin typeface="Arial" pitchFamily="34" charset="0"/>
              </a:rPr>
              <a:t>– </a:t>
            </a:r>
            <a:r>
              <a:rPr lang="fr-FR" sz="900" i="1" noProof="1">
                <a:solidFill>
                  <a:srgbClr val="000000"/>
                </a:solidFill>
                <a:latin typeface="Arial" pitchFamily="34" charset="0"/>
              </a:rPr>
              <a:t>Horodatage et journalisation des événements sensibles dans un système central</a:t>
            </a:r>
          </a:p>
          <a:p>
            <a:pPr lvl="0">
              <a:lnSpc>
                <a:spcPct val="95000"/>
              </a:lnSpc>
              <a:spcAft>
                <a:spcPts val="600"/>
              </a:spcAft>
              <a:buClr>
                <a:srgbClr val="969696"/>
              </a:buClr>
              <a:defRPr/>
            </a:pPr>
            <a:r>
              <a:rPr lang="fr-FR" sz="900" b="1" noProof="1">
                <a:solidFill>
                  <a:srgbClr val="000000"/>
                </a:solidFill>
                <a:latin typeface="Arial" pitchFamily="34" charset="0"/>
              </a:rPr>
              <a:t>Critère 12 </a:t>
            </a:r>
            <a:r>
              <a:rPr lang="fr-FR" sz="900" noProof="1">
                <a:solidFill>
                  <a:srgbClr val="000000"/>
                </a:solidFill>
                <a:latin typeface="Arial" pitchFamily="34" charset="0"/>
              </a:rPr>
              <a:t>–</a:t>
            </a:r>
            <a:r>
              <a:rPr lang="fr-FR" dirty="0"/>
              <a:t> </a:t>
            </a:r>
            <a:r>
              <a:rPr lang="fr-FR" sz="900" i="1" noProof="1">
                <a:solidFill>
                  <a:srgbClr val="000000"/>
                </a:solidFill>
                <a:latin typeface="Arial" pitchFamily="34" charset="0"/>
              </a:rPr>
              <a:t>Journalisation des pistes techniques</a:t>
            </a: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endParaRPr kumimoji="0" lang="fr-FR" sz="900" b="1" i="1"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p:txBody>
      </p:sp>
      <p:sp>
        <p:nvSpPr>
          <p:cNvPr id="60" name="ZoneTexte 59">
            <a:extLst>
              <a:ext uri="{FF2B5EF4-FFF2-40B4-BE49-F238E27FC236}">
                <a16:creationId xmlns:a16="http://schemas.microsoft.com/office/drawing/2014/main" id="{879A36C4-C85A-4305-B824-CA9801F5E861}"/>
              </a:ext>
            </a:extLst>
          </p:cNvPr>
          <p:cNvSpPr txBox="1"/>
          <p:nvPr/>
        </p:nvSpPr>
        <p:spPr>
          <a:xfrm>
            <a:off x="8676405" y="1088740"/>
            <a:ext cx="369540" cy="5229466"/>
          </a:xfrm>
          <a:prstGeom prst="rect">
            <a:avLst/>
          </a:prstGeom>
          <a:noFill/>
        </p:spPr>
        <p:txBody>
          <a:bodyPr vert="vert270" wrap="square"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1" i="1" u="none" strike="noStrike" kern="1200" cap="none" spc="0" normalizeH="0" baseline="0" noProof="0" dirty="0">
                <a:ln>
                  <a:noFill/>
                </a:ln>
                <a:solidFill>
                  <a:srgbClr val="000000"/>
                </a:solidFill>
                <a:effectLst/>
                <a:uLnTx/>
                <a:uFillTx/>
                <a:latin typeface="Calibri" panose="020F0502020204030204" pitchFamily="34" charset="0"/>
              </a:rPr>
              <a:t>En cumulatif</a:t>
            </a:r>
          </a:p>
        </p:txBody>
      </p:sp>
      <p:sp>
        <p:nvSpPr>
          <p:cNvPr id="61" name="Textfeld 25">
            <a:extLst>
              <a:ext uri="{FF2B5EF4-FFF2-40B4-BE49-F238E27FC236}">
                <a16:creationId xmlns:a16="http://schemas.microsoft.com/office/drawing/2014/main" id="{E62CF39C-0766-479E-AE12-AC74563A403B}"/>
              </a:ext>
            </a:extLst>
          </p:cNvPr>
          <p:cNvSpPr txBox="1"/>
          <p:nvPr/>
        </p:nvSpPr>
        <p:spPr bwMode="gray">
          <a:xfrm>
            <a:off x="7642731" y="5876927"/>
            <a:ext cx="960649" cy="553998"/>
          </a:xfrm>
          <a:prstGeom prst="rect">
            <a:avLst/>
          </a:prstGeom>
          <a:noFill/>
        </p:spPr>
        <p:txBody>
          <a:bodyPr wrap="square" lIns="0" tIns="0" rIns="36000" bIns="0" rtlCol="0" anchor="b" anchorCtr="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fr-FR" sz="3600" b="1" noProof="1">
                <a:solidFill>
                  <a:srgbClr val="6E6E87"/>
                </a:solidFill>
                <a:latin typeface="Arial" pitchFamily="34" charset="0"/>
              </a:rPr>
              <a:t>DP</a:t>
            </a:r>
            <a:r>
              <a:rPr kumimoji="0" lang="fr-FR" sz="3600" b="1" i="0" u="none" strike="noStrike" kern="1200" cap="none" spc="0" normalizeH="0" baseline="0" noProof="1">
                <a:ln>
                  <a:noFill/>
                </a:ln>
                <a:solidFill>
                  <a:srgbClr val="6E6E87"/>
                </a:solidFill>
                <a:effectLst/>
                <a:uLnTx/>
                <a:uFillTx/>
                <a:latin typeface="Arial" pitchFamily="34" charset="0"/>
              </a:rPr>
              <a:t>0</a:t>
            </a:r>
          </a:p>
        </p:txBody>
      </p:sp>
      <p:sp>
        <p:nvSpPr>
          <p:cNvPr id="62" name="Textfeld 22">
            <a:extLst>
              <a:ext uri="{FF2B5EF4-FFF2-40B4-BE49-F238E27FC236}">
                <a16:creationId xmlns:a16="http://schemas.microsoft.com/office/drawing/2014/main" id="{43C06827-151C-4E9B-81F3-371B547EA9F7}"/>
              </a:ext>
            </a:extLst>
          </p:cNvPr>
          <p:cNvSpPr txBox="1"/>
          <p:nvPr/>
        </p:nvSpPr>
        <p:spPr bwMode="gray">
          <a:xfrm>
            <a:off x="7635877" y="4601010"/>
            <a:ext cx="960649" cy="553998"/>
          </a:xfrm>
          <a:prstGeom prst="rect">
            <a:avLst/>
          </a:prstGeom>
          <a:noFill/>
        </p:spPr>
        <p:txBody>
          <a:bodyPr wrap="square" lIns="0" tIns="0" rIns="36000" bIns="0" rtlCol="0" anchor="b" anchorCtr="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fr-FR" sz="3600" b="1" noProof="1">
                <a:solidFill>
                  <a:schemeClr val="tx2">
                    <a:lumMod val="40000"/>
                    <a:lumOff val="60000"/>
                  </a:schemeClr>
                </a:solidFill>
                <a:latin typeface="Arial" pitchFamily="34" charset="0"/>
              </a:rPr>
              <a:t>DP</a:t>
            </a:r>
            <a:r>
              <a:rPr kumimoji="0" lang="fr-FR" sz="3600" b="1" i="0" u="none" strike="noStrike" kern="1200" cap="none" spc="0" normalizeH="0" baseline="0" noProof="1">
                <a:ln>
                  <a:noFill/>
                </a:ln>
                <a:solidFill>
                  <a:schemeClr val="tx2">
                    <a:lumMod val="40000"/>
                    <a:lumOff val="60000"/>
                  </a:schemeClr>
                </a:solidFill>
                <a:effectLst/>
                <a:uLnTx/>
                <a:uFillTx/>
                <a:latin typeface="Arial" pitchFamily="34" charset="0"/>
              </a:rPr>
              <a:t>1</a:t>
            </a:r>
          </a:p>
        </p:txBody>
      </p:sp>
      <p:sp>
        <p:nvSpPr>
          <p:cNvPr id="63" name="Textfeld 19">
            <a:extLst>
              <a:ext uri="{FF2B5EF4-FFF2-40B4-BE49-F238E27FC236}">
                <a16:creationId xmlns:a16="http://schemas.microsoft.com/office/drawing/2014/main" id="{D230C848-4B6B-4557-8652-D5A7C381B8F7}"/>
              </a:ext>
            </a:extLst>
          </p:cNvPr>
          <p:cNvSpPr txBox="1"/>
          <p:nvPr/>
        </p:nvSpPr>
        <p:spPr bwMode="gray">
          <a:xfrm>
            <a:off x="7611332" y="2592487"/>
            <a:ext cx="960649" cy="553998"/>
          </a:xfrm>
          <a:prstGeom prst="rect">
            <a:avLst/>
          </a:prstGeom>
          <a:noFill/>
        </p:spPr>
        <p:txBody>
          <a:bodyPr wrap="square" lIns="0" tIns="0" rIns="36000" bIns="0" rtlCol="0" anchor="b" anchorCtr="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fr-FR" sz="3600" b="1" noProof="1">
                <a:solidFill>
                  <a:schemeClr val="tx2">
                    <a:lumMod val="60000"/>
                    <a:lumOff val="40000"/>
                  </a:schemeClr>
                </a:solidFill>
                <a:latin typeface="Arial" pitchFamily="34" charset="0"/>
              </a:rPr>
              <a:t>DP</a:t>
            </a:r>
            <a:r>
              <a:rPr kumimoji="0" lang="fr-FR" sz="3600" b="1" i="0" u="none" strike="noStrike" kern="1200" cap="none" spc="0" normalizeH="0" baseline="0" noProof="1">
                <a:ln>
                  <a:noFill/>
                </a:ln>
                <a:solidFill>
                  <a:schemeClr val="tx2">
                    <a:lumMod val="60000"/>
                    <a:lumOff val="40000"/>
                  </a:schemeClr>
                </a:solidFill>
                <a:effectLst/>
                <a:uLnTx/>
                <a:uFillTx/>
                <a:latin typeface="Arial" pitchFamily="34" charset="0"/>
              </a:rPr>
              <a:t>2</a:t>
            </a:r>
          </a:p>
        </p:txBody>
      </p:sp>
      <p:sp>
        <p:nvSpPr>
          <p:cNvPr id="64" name="Textfeld 16">
            <a:extLst>
              <a:ext uri="{FF2B5EF4-FFF2-40B4-BE49-F238E27FC236}">
                <a16:creationId xmlns:a16="http://schemas.microsoft.com/office/drawing/2014/main" id="{3B0C923A-4C6B-48AE-B105-5F04A8267B89}"/>
              </a:ext>
            </a:extLst>
          </p:cNvPr>
          <p:cNvSpPr txBox="1"/>
          <p:nvPr/>
        </p:nvSpPr>
        <p:spPr bwMode="gray">
          <a:xfrm>
            <a:off x="7419853" y="1518028"/>
            <a:ext cx="1152128" cy="553998"/>
          </a:xfrm>
          <a:prstGeom prst="rect">
            <a:avLst/>
          </a:prstGeom>
          <a:noFill/>
        </p:spPr>
        <p:txBody>
          <a:bodyPr wrap="square" lIns="0" tIns="0" rIns="36000" bIns="0" rtlCol="0" anchor="b" anchorCtr="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fr-FR" sz="3600" b="1" noProof="1">
                <a:solidFill>
                  <a:schemeClr val="tx2">
                    <a:lumMod val="75000"/>
                  </a:schemeClr>
                </a:solidFill>
                <a:latin typeface="Arial" pitchFamily="34" charset="0"/>
              </a:rPr>
              <a:t>DP</a:t>
            </a:r>
            <a:r>
              <a:rPr kumimoji="0" lang="fr-FR" sz="3600" b="1" i="0" u="none" strike="noStrike" kern="1200" cap="none" spc="0" normalizeH="0" baseline="0" noProof="1">
                <a:ln>
                  <a:noFill/>
                </a:ln>
                <a:solidFill>
                  <a:schemeClr val="tx2">
                    <a:lumMod val="75000"/>
                  </a:schemeClr>
                </a:solidFill>
                <a:effectLst/>
                <a:uLnTx/>
                <a:uFillTx/>
                <a:latin typeface="Arial" pitchFamily="34" charset="0"/>
              </a:rPr>
              <a:t>3</a:t>
            </a:r>
          </a:p>
        </p:txBody>
      </p:sp>
      <p:sp>
        <p:nvSpPr>
          <p:cNvPr id="65" name="Rechteck 20">
            <a:extLst>
              <a:ext uri="{FF2B5EF4-FFF2-40B4-BE49-F238E27FC236}">
                <a16:creationId xmlns:a16="http://schemas.microsoft.com/office/drawing/2014/main" id="{E3AA9B4E-F2D7-496B-8BCF-175F2D40D141}"/>
              </a:ext>
            </a:extLst>
          </p:cNvPr>
          <p:cNvSpPr/>
          <p:nvPr/>
        </p:nvSpPr>
        <p:spPr bwMode="gray">
          <a:xfrm>
            <a:off x="3363601" y="2577827"/>
            <a:ext cx="4124399" cy="1312990"/>
          </a:xfrm>
          <a:prstGeom prst="roundRect">
            <a:avLst>
              <a:gd name="adj" fmla="val 9016"/>
            </a:avLst>
          </a:prstGeom>
          <a:solidFill>
            <a:srgbClr val="FFFFFF"/>
          </a:solidFill>
          <a:ln w="38100">
            <a:solidFill>
              <a:schemeClr val="tx2">
                <a:lumMod val="60000"/>
                <a:lumOff val="40000"/>
              </a:schemeClr>
            </a:solidFill>
            <a:miter lim="800000"/>
            <a:headEnd/>
            <a:tailEnd/>
          </a:ln>
          <a:effectLst/>
        </p:spPr>
        <p:txBody>
          <a:bodyPr lIns="108000" tIns="72000" rIns="144000" bIns="72000" anchor="ctr"/>
          <a:lstStyle/>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Critères 7/8 </a:t>
            </a:r>
            <a:r>
              <a:rPr kumimoji="0" lang="fr-FR" sz="900" b="0" i="0"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1">
                <a:ln>
                  <a:noFill/>
                </a:ln>
                <a:solidFill>
                  <a:srgbClr val="000000"/>
                </a:solidFill>
                <a:effectLst/>
                <a:uLnTx/>
                <a:uFillTx/>
                <a:latin typeface="Arial" pitchFamily="34" charset="0"/>
              </a:rPr>
              <a:t>Cryptage des données à caractère personnel transférées</a:t>
            </a: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10 </a:t>
            </a:r>
            <a:r>
              <a:rPr kumimoji="0" lang="fr-FR" sz="900" b="0" i="0"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1">
                <a:ln>
                  <a:noFill/>
                </a:ln>
                <a:solidFill>
                  <a:srgbClr val="000000"/>
                </a:solidFill>
                <a:effectLst/>
                <a:uLnTx/>
                <a:uFillTx/>
                <a:latin typeface="Arial" pitchFamily="34" charset="0"/>
              </a:rPr>
              <a:t>Utilisation des données C2/C3* UNIQUEMENT dans les environnements prod</a:t>
            </a: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15 – </a:t>
            </a:r>
            <a:r>
              <a:rPr kumimoji="0" lang="fr-FR" sz="900" b="0" i="1" u="none" strike="noStrike" kern="1200" cap="none" spc="0" normalizeH="0" baseline="0" noProof="0" dirty="0">
                <a:ln>
                  <a:noFill/>
                </a:ln>
                <a:solidFill>
                  <a:srgbClr val="1C1C1C"/>
                </a:solidFill>
                <a:effectLst/>
                <a:uLnTx/>
                <a:uFillTx/>
                <a:latin typeface="Arial" pitchFamily="34" charset="0"/>
              </a:rPr>
              <a:t>Audit des sites d’hébergement et d’administration</a:t>
            </a:r>
            <a:r>
              <a:rPr kumimoji="0" lang="fr-FR" sz="900" b="1" i="1" u="none" strike="noStrike" kern="1200" cap="none" spc="0" normalizeH="0" baseline="0" noProof="0" dirty="0">
                <a:ln>
                  <a:noFill/>
                </a:ln>
                <a:solidFill>
                  <a:srgbClr val="1C1C1C"/>
                </a:solidFill>
                <a:effectLst/>
                <a:uLnTx/>
                <a:uFillTx/>
                <a:latin typeface="Arial" pitchFamily="34" charset="0"/>
              </a:rPr>
              <a:t>**</a:t>
            </a:r>
            <a:endParaRPr kumimoji="0" lang="fr-FR" sz="900" b="1" i="1"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16 </a:t>
            </a:r>
            <a:r>
              <a:rPr kumimoji="0" lang="fr-FR" sz="900" b="0" i="1"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0" dirty="0">
                <a:ln>
                  <a:noFill/>
                </a:ln>
                <a:solidFill>
                  <a:srgbClr val="1C1C1C"/>
                </a:solidFill>
                <a:effectLst/>
                <a:uLnTx/>
                <a:uFillTx/>
                <a:latin typeface="Arial" pitchFamily="34" charset="0"/>
              </a:rPr>
              <a:t>Analyses de vulnérabilité régulières sur les applications</a:t>
            </a:r>
            <a:endParaRPr kumimoji="0" lang="fr-FR" sz="900" b="1" i="0"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18 </a:t>
            </a:r>
            <a:r>
              <a:rPr kumimoji="0" lang="fr-FR" sz="900" b="0" i="1"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0" dirty="0">
                <a:ln>
                  <a:noFill/>
                </a:ln>
                <a:solidFill>
                  <a:srgbClr val="1C1C1C"/>
                </a:solidFill>
                <a:effectLst/>
                <a:uLnTx/>
                <a:uFillTx/>
                <a:latin typeface="Arial" pitchFamily="34" charset="0"/>
              </a:rPr>
              <a:t>Traitement des principales vulnérabilités</a:t>
            </a:r>
            <a:endParaRPr kumimoji="0" lang="fr-FR" sz="900" b="0" i="1"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19 –</a:t>
            </a:r>
            <a:r>
              <a:rPr kumimoji="0" lang="fr-FR" sz="900" b="0" i="1" u="none" strike="noStrike" kern="1200" cap="none" spc="0" normalizeH="0" baseline="0" noProof="1">
                <a:ln>
                  <a:noFill/>
                </a:ln>
                <a:solidFill>
                  <a:srgbClr val="000000"/>
                </a:solidFill>
                <a:effectLst/>
                <a:uLnTx/>
                <a:uFillTx/>
                <a:latin typeface="Arial" pitchFamily="34" charset="0"/>
              </a:rPr>
              <a:t> DLP : règles applicables aux applications</a:t>
            </a:r>
          </a:p>
        </p:txBody>
      </p:sp>
      <p:sp>
        <p:nvSpPr>
          <p:cNvPr id="66" name="Rechteck 20">
            <a:extLst>
              <a:ext uri="{FF2B5EF4-FFF2-40B4-BE49-F238E27FC236}">
                <a16:creationId xmlns:a16="http://schemas.microsoft.com/office/drawing/2014/main" id="{3B8EA7D6-18D8-4E0D-AA2A-1A375DCB409C}"/>
              </a:ext>
            </a:extLst>
          </p:cNvPr>
          <p:cNvSpPr/>
          <p:nvPr/>
        </p:nvSpPr>
        <p:spPr bwMode="gray">
          <a:xfrm>
            <a:off x="4572000" y="1320282"/>
            <a:ext cx="2916000" cy="1172614"/>
          </a:xfrm>
          <a:prstGeom prst="roundRect">
            <a:avLst>
              <a:gd name="adj" fmla="val 10730"/>
            </a:avLst>
          </a:prstGeom>
          <a:solidFill>
            <a:srgbClr val="FFFFFF"/>
          </a:solidFill>
          <a:ln w="38100">
            <a:solidFill>
              <a:schemeClr val="tx2">
                <a:lumMod val="75000"/>
              </a:schemeClr>
            </a:solidFill>
            <a:miter lim="800000"/>
            <a:headEnd/>
            <a:tailEnd/>
          </a:ln>
          <a:effectLst/>
        </p:spPr>
        <p:txBody>
          <a:bodyPr lIns="108000" tIns="72000" rIns="144000" bIns="72000" anchor="ctr"/>
          <a:lstStyle/>
          <a:p>
            <a:pPr marL="0" marR="0" lvl="0" indent="0" algn="l" defTabSz="914400" rtl="0" eaLnBrk="1" fontAlgn="base" latinLnBrk="0" hangingPunct="1">
              <a:lnSpc>
                <a:spcPct val="95000"/>
              </a:lnSpc>
              <a:spcBef>
                <a:spcPct val="0"/>
              </a:spcBef>
              <a:spcAft>
                <a:spcPts val="3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a:t>
            </a:r>
            <a:r>
              <a:rPr kumimoji="0" lang="fr-FR" sz="900" b="0" i="0" u="none" strike="noStrike" kern="1200" cap="none" spc="0" normalizeH="0" baseline="0" noProof="1">
                <a:ln>
                  <a:noFill/>
                </a:ln>
                <a:solidFill>
                  <a:srgbClr val="000000"/>
                </a:solidFill>
                <a:effectLst/>
                <a:uLnTx/>
                <a:uFillTx/>
                <a:latin typeface="Arial" pitchFamily="34" charset="0"/>
              </a:rPr>
              <a:t> – </a:t>
            </a:r>
            <a:r>
              <a:rPr kumimoji="0" lang="fr-FR" sz="900" b="0" i="1" u="none" strike="noStrike" kern="1200" cap="none" spc="0" normalizeH="0" baseline="0" noProof="1">
                <a:ln>
                  <a:noFill/>
                </a:ln>
                <a:solidFill>
                  <a:srgbClr val="000000"/>
                </a:solidFill>
                <a:effectLst/>
                <a:uLnTx/>
                <a:uFillTx/>
                <a:latin typeface="Arial" pitchFamily="34" charset="0"/>
              </a:rPr>
              <a:t>Authentification rigoureuse des utilisateurs métier</a:t>
            </a:r>
          </a:p>
          <a:p>
            <a:pPr marL="0" marR="0" lvl="0" indent="0" algn="l" defTabSz="914400" rtl="0" eaLnBrk="1" fontAlgn="base" latinLnBrk="0" hangingPunct="1">
              <a:lnSpc>
                <a:spcPct val="95000"/>
              </a:lnSpc>
              <a:spcBef>
                <a:spcPct val="0"/>
              </a:spcBef>
              <a:spcAft>
                <a:spcPts val="3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2</a:t>
            </a:r>
            <a:r>
              <a:rPr kumimoji="0" lang="fr-FR" sz="900" b="0" i="0" u="none" strike="noStrike" kern="1200" cap="none" spc="0" normalizeH="0" baseline="0" noProof="1">
                <a:ln>
                  <a:noFill/>
                </a:ln>
                <a:solidFill>
                  <a:srgbClr val="000000"/>
                </a:solidFill>
                <a:effectLst/>
                <a:uLnTx/>
                <a:uFillTx/>
                <a:latin typeface="Arial" pitchFamily="34" charset="0"/>
              </a:rPr>
              <a:t> – </a:t>
            </a:r>
            <a:r>
              <a:rPr kumimoji="0" lang="fr-FR" sz="900" b="0" i="1" u="none" strike="noStrike" kern="1200" cap="none" spc="0" normalizeH="0" baseline="0" noProof="1">
                <a:ln>
                  <a:noFill/>
                </a:ln>
                <a:solidFill>
                  <a:srgbClr val="000000"/>
                </a:solidFill>
                <a:effectLst/>
                <a:uLnTx/>
                <a:uFillTx/>
                <a:latin typeface="Arial" pitchFamily="34" charset="0"/>
              </a:rPr>
              <a:t>Authentification rigoureuse des utilisateurs IT</a:t>
            </a:r>
          </a:p>
          <a:p>
            <a:pPr marL="0" marR="0" lvl="0" indent="0" algn="l" defTabSz="914400" rtl="0" eaLnBrk="1" fontAlgn="base" latinLnBrk="0" hangingPunct="1">
              <a:lnSpc>
                <a:spcPct val="95000"/>
              </a:lnSpc>
              <a:spcBef>
                <a:spcPct val="0"/>
              </a:spcBef>
              <a:spcAft>
                <a:spcPts val="3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9</a:t>
            </a:r>
            <a:r>
              <a:rPr kumimoji="0" lang="fr-FR" sz="900" b="0" i="0" u="none" strike="noStrike" kern="1200" cap="none" spc="0" normalizeH="0" baseline="0" noProof="1">
                <a:ln>
                  <a:noFill/>
                </a:ln>
                <a:solidFill>
                  <a:srgbClr val="000000"/>
                </a:solidFill>
                <a:effectLst/>
                <a:uLnTx/>
                <a:uFillTx/>
                <a:latin typeface="Arial" pitchFamily="34" charset="0"/>
              </a:rPr>
              <a:t> – </a:t>
            </a:r>
            <a:r>
              <a:rPr kumimoji="0" lang="fr-FR" sz="900" b="0" i="1" u="none" strike="noStrike" kern="1200" cap="none" spc="0" normalizeH="0" baseline="0" noProof="1">
                <a:ln>
                  <a:noFill/>
                </a:ln>
                <a:solidFill>
                  <a:srgbClr val="000000"/>
                </a:solidFill>
                <a:effectLst/>
                <a:uLnTx/>
                <a:uFillTx/>
                <a:latin typeface="Arial" pitchFamily="34" charset="0"/>
              </a:rPr>
              <a:t>Protection des données C3* inactives</a:t>
            </a:r>
          </a:p>
          <a:p>
            <a:pPr marL="0" marR="0" lvl="0" indent="0" algn="l" defTabSz="914400" rtl="0" eaLnBrk="1" fontAlgn="base" latinLnBrk="0" hangingPunct="1">
              <a:lnSpc>
                <a:spcPct val="95000"/>
              </a:lnSpc>
              <a:spcBef>
                <a:spcPct val="0"/>
              </a:spcBef>
              <a:spcAft>
                <a:spcPts val="300"/>
              </a:spcAft>
              <a:buClr>
                <a:srgbClr val="969696"/>
              </a:buClr>
              <a:buSzTx/>
              <a:buFontTx/>
              <a:buNone/>
              <a:tabLst/>
              <a:defRPr/>
            </a:pPr>
            <a:r>
              <a:rPr kumimoji="0" lang="fr-FR" sz="900" b="1" i="0" u="none" strike="noStrike" kern="1200" cap="none" spc="0" normalizeH="0" baseline="0" noProof="1">
                <a:ln>
                  <a:noFill/>
                </a:ln>
                <a:solidFill>
                  <a:srgbClr val="000000"/>
                </a:solidFill>
                <a:effectLst/>
                <a:uLnTx/>
                <a:uFillTx/>
                <a:latin typeface="Arial" pitchFamily="34" charset="0"/>
              </a:rPr>
              <a:t>Critère 17 </a:t>
            </a:r>
            <a:r>
              <a:rPr kumimoji="0" lang="fr-FR" sz="900" b="0" i="0" u="none" strike="noStrike" kern="1200" cap="none" spc="0" normalizeH="0" baseline="0" noProof="1">
                <a:ln>
                  <a:noFill/>
                </a:ln>
                <a:solidFill>
                  <a:srgbClr val="000000"/>
                </a:solidFill>
                <a:effectLst/>
                <a:uLnTx/>
                <a:uFillTx/>
                <a:latin typeface="Arial" pitchFamily="34" charset="0"/>
              </a:rPr>
              <a:t>– </a:t>
            </a:r>
            <a:r>
              <a:rPr kumimoji="0" lang="fr-FR" sz="900" b="0" i="1" u="none" strike="noStrike" kern="1200" cap="none" spc="0" normalizeH="0" baseline="0" noProof="1">
                <a:ln>
                  <a:noFill/>
                </a:ln>
                <a:solidFill>
                  <a:srgbClr val="000000"/>
                </a:solidFill>
                <a:effectLst/>
                <a:uLnTx/>
                <a:uFillTx/>
                <a:latin typeface="Arial" pitchFamily="34" charset="0"/>
              </a:rPr>
              <a:t>Pentest et revue des codes de l’application à effectuer régulièrement</a:t>
            </a:r>
          </a:p>
        </p:txBody>
      </p:sp>
      <p:sp>
        <p:nvSpPr>
          <p:cNvPr id="67" name="Flèche : haut 66">
            <a:extLst>
              <a:ext uri="{FF2B5EF4-FFF2-40B4-BE49-F238E27FC236}">
                <a16:creationId xmlns:a16="http://schemas.microsoft.com/office/drawing/2014/main" id="{6F2B6845-2C32-4F32-BDE6-B60FCFD6A614}"/>
              </a:ext>
            </a:extLst>
          </p:cNvPr>
          <p:cNvSpPr/>
          <p:nvPr/>
        </p:nvSpPr>
        <p:spPr bwMode="auto">
          <a:xfrm>
            <a:off x="8599518" y="1313168"/>
            <a:ext cx="280391" cy="5005038"/>
          </a:xfrm>
          <a:prstGeom prst="upArrow">
            <a:avLst/>
          </a:prstGeom>
          <a:gradFill>
            <a:gsLst>
              <a:gs pos="100000">
                <a:srgbClr val="1A0595"/>
              </a:gs>
              <a:gs pos="92000">
                <a:srgbClr val="CBE5C9"/>
              </a:gs>
              <a:gs pos="42000">
                <a:srgbClr val="B1D8AE"/>
              </a:gs>
              <a:gs pos="15000">
                <a:srgbClr val="519D4C"/>
              </a:gs>
            </a:gsLst>
            <a:lin ang="5400000" scaled="1"/>
          </a:gra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8" name="Left Brace 4">
            <a:extLst>
              <a:ext uri="{FF2B5EF4-FFF2-40B4-BE49-F238E27FC236}">
                <a16:creationId xmlns:a16="http://schemas.microsoft.com/office/drawing/2014/main" id="{9BB2FADB-9FBF-4BCA-9EE5-FA07E2157F2F}"/>
              </a:ext>
            </a:extLst>
          </p:cNvPr>
          <p:cNvSpPr/>
          <p:nvPr/>
        </p:nvSpPr>
        <p:spPr bwMode="auto">
          <a:xfrm>
            <a:off x="3262573" y="1319562"/>
            <a:ext cx="144016" cy="1173333"/>
          </a:xfrm>
          <a:prstGeom prst="leftBrace">
            <a:avLst/>
          </a:prstGeom>
          <a:noFill/>
          <a:ln w="25400"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9" name="Left Brace 21">
            <a:extLst>
              <a:ext uri="{FF2B5EF4-FFF2-40B4-BE49-F238E27FC236}">
                <a16:creationId xmlns:a16="http://schemas.microsoft.com/office/drawing/2014/main" id="{8C9430EE-F7A3-4C1F-B89D-78FD82F1729E}"/>
              </a:ext>
            </a:extLst>
          </p:cNvPr>
          <p:cNvSpPr/>
          <p:nvPr/>
        </p:nvSpPr>
        <p:spPr bwMode="auto">
          <a:xfrm>
            <a:off x="1766394" y="2577827"/>
            <a:ext cx="290267" cy="3168538"/>
          </a:xfrm>
          <a:prstGeom prst="leftBrace">
            <a:avLst/>
          </a:prstGeom>
          <a:noFill/>
          <a:ln w="25400"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70" name="Rectangle 3">
            <a:extLst>
              <a:ext uri="{FF2B5EF4-FFF2-40B4-BE49-F238E27FC236}">
                <a16:creationId xmlns:a16="http://schemas.microsoft.com/office/drawing/2014/main" id="{E746CF99-B43D-400A-8323-B76B3A70EFD5}"/>
              </a:ext>
            </a:extLst>
          </p:cNvPr>
          <p:cNvSpPr txBox="1">
            <a:spLocks noChangeArrowheads="1"/>
          </p:cNvSpPr>
          <p:nvPr/>
        </p:nvSpPr>
        <p:spPr bwMode="gray">
          <a:xfrm>
            <a:off x="110211" y="1653744"/>
            <a:ext cx="3048485" cy="56228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fr-FR" sz="1000" b="0" i="0" u="none" strike="noStrike" kern="1200" cap="none" spc="0" normalizeH="0" baseline="0" noProof="0" dirty="0">
                <a:ln>
                  <a:noFill/>
                </a:ln>
                <a:solidFill>
                  <a:srgbClr val="6E6E87"/>
                </a:solidFill>
                <a:effectLst/>
                <a:uLnTx/>
                <a:uFillTx/>
                <a:latin typeface="Arial"/>
              </a:rPr>
              <a:t>Suivi de la conformité RGPD au </a:t>
            </a:r>
            <a:r>
              <a:rPr kumimoji="0" lang="fr-FR" sz="1000" i="0" u="none" strike="noStrike" kern="1200" cap="none" spc="0" normalizeH="0" baseline="0" noProof="0" dirty="0">
                <a:ln>
                  <a:noFill/>
                </a:ln>
                <a:solidFill>
                  <a:srgbClr val="6E6E87"/>
                </a:solidFill>
                <a:effectLst/>
                <a:uLnTx/>
                <a:uFillTx/>
                <a:latin typeface="Arial"/>
              </a:rPr>
              <a:t>niveau Groupe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fr-FR" sz="1000" b="0" i="0" u="none" strike="noStrike" kern="1200" cap="none" spc="0" normalizeH="0" baseline="0" noProof="0" dirty="0">
                <a:ln>
                  <a:noFill/>
                </a:ln>
                <a:solidFill>
                  <a:srgbClr val="6E6E87"/>
                </a:solidFill>
                <a:effectLst/>
                <a:uLnTx/>
                <a:uFillTx/>
                <a:latin typeface="Arial"/>
              </a:rPr>
              <a:t>(cf. LPM &amp; suivi des appli. sensibles au niveau Groupe) </a:t>
            </a:r>
            <a:endParaRPr kumimoji="0" lang="fr-FR" sz="1000" b="0" i="0" u="none" strike="noStrike" kern="0" cap="none" spc="0" normalizeH="0" baseline="0" noProof="0" dirty="0">
              <a:ln>
                <a:noFill/>
              </a:ln>
              <a:solidFill>
                <a:srgbClr val="6E6E87"/>
              </a:solidFill>
              <a:effectLst/>
              <a:uLnTx/>
              <a:uFillTx/>
              <a:latin typeface="Arial"/>
              <a:ea typeface="ＭＳ Ｐゴシック"/>
              <a:cs typeface="Arial"/>
            </a:endParaRPr>
          </a:p>
        </p:txBody>
      </p:sp>
      <p:sp>
        <p:nvSpPr>
          <p:cNvPr id="71" name="Rectangle 3">
            <a:extLst>
              <a:ext uri="{FF2B5EF4-FFF2-40B4-BE49-F238E27FC236}">
                <a16:creationId xmlns:a16="http://schemas.microsoft.com/office/drawing/2014/main" id="{F1FDFEC6-0C92-4215-BFED-B36927AB9023}"/>
              </a:ext>
            </a:extLst>
          </p:cNvPr>
          <p:cNvSpPr txBox="1">
            <a:spLocks noChangeArrowheads="1"/>
          </p:cNvSpPr>
          <p:nvPr/>
        </p:nvSpPr>
        <p:spPr bwMode="gray">
          <a:xfrm>
            <a:off x="264090" y="3691719"/>
            <a:ext cx="1391937" cy="90929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fr-FR" sz="1000" b="0" i="0" u="none" strike="noStrike" kern="1200" cap="none" spc="0" normalizeH="0" baseline="0" noProof="0" dirty="0">
                <a:ln>
                  <a:noFill/>
                </a:ln>
                <a:solidFill>
                  <a:srgbClr val="6E6E87"/>
                </a:solidFill>
                <a:effectLst/>
                <a:uLnTx/>
                <a:uFillTx/>
                <a:latin typeface="Arial"/>
              </a:rPr>
              <a:t>Suivi de la conformité RGPD au </a:t>
            </a:r>
            <a:r>
              <a:rPr kumimoji="0" lang="fr-FR" sz="1000" i="0" u="none" strike="noStrike" kern="1200" cap="none" spc="0" normalizeH="0" baseline="0" noProof="0" dirty="0">
                <a:ln>
                  <a:noFill/>
                </a:ln>
                <a:solidFill>
                  <a:srgbClr val="6E6E87"/>
                </a:solidFill>
                <a:effectLst/>
                <a:uLnTx/>
                <a:uFillTx/>
                <a:latin typeface="Arial"/>
              </a:rPr>
              <a:t>niveau BU/SU/pilier ISS </a:t>
            </a:r>
          </a:p>
        </p:txBody>
      </p:sp>
      <p:grpSp>
        <p:nvGrpSpPr>
          <p:cNvPr id="72" name="Groupe 71">
            <a:extLst>
              <a:ext uri="{FF2B5EF4-FFF2-40B4-BE49-F238E27FC236}">
                <a16:creationId xmlns:a16="http://schemas.microsoft.com/office/drawing/2014/main" id="{1D7F80F2-4511-41C5-ACBD-B3CBDE26A9D9}"/>
              </a:ext>
            </a:extLst>
          </p:cNvPr>
          <p:cNvGrpSpPr/>
          <p:nvPr/>
        </p:nvGrpSpPr>
        <p:grpSpPr>
          <a:xfrm>
            <a:off x="824852" y="5885396"/>
            <a:ext cx="6667009" cy="443200"/>
            <a:chOff x="1331640" y="5796131"/>
            <a:chExt cx="6155515" cy="373633"/>
          </a:xfrm>
        </p:grpSpPr>
        <p:sp>
          <p:nvSpPr>
            <p:cNvPr id="73" name="Rechteck 23">
              <a:extLst>
                <a:ext uri="{FF2B5EF4-FFF2-40B4-BE49-F238E27FC236}">
                  <a16:creationId xmlns:a16="http://schemas.microsoft.com/office/drawing/2014/main" id="{8D4474F1-30F9-4C79-9F62-1DC21F8903CB}"/>
                </a:ext>
              </a:extLst>
            </p:cNvPr>
            <p:cNvSpPr/>
            <p:nvPr/>
          </p:nvSpPr>
          <p:spPr bwMode="gray">
            <a:xfrm>
              <a:off x="1331640" y="5796131"/>
              <a:ext cx="6155515" cy="373633"/>
            </a:xfrm>
            <a:prstGeom prst="roundRect">
              <a:avLst>
                <a:gd name="adj" fmla="val 4628"/>
              </a:avLst>
            </a:prstGeom>
            <a:solidFill>
              <a:srgbClr val="FFFFFF"/>
            </a:solidFill>
            <a:ln w="38100">
              <a:solidFill>
                <a:srgbClr val="1A0595"/>
              </a:solidFill>
              <a:miter lim="800000"/>
              <a:headEnd/>
              <a:tailEnd/>
            </a:ln>
            <a:effectLst/>
          </p:spPr>
          <p:txBody>
            <a:bodyPr lIns="108000" tIns="72000" rIns="144000" bIns="72000" anchor="ctr"/>
            <a:lstStyle/>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endParaRPr kumimoji="0" lang="en-US" sz="800" b="0" i="1"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p:txBody>
        </p:sp>
        <p:sp>
          <p:nvSpPr>
            <p:cNvPr id="74" name="Rectangle 3">
              <a:extLst>
                <a:ext uri="{FF2B5EF4-FFF2-40B4-BE49-F238E27FC236}">
                  <a16:creationId xmlns:a16="http://schemas.microsoft.com/office/drawing/2014/main" id="{6AA566FD-8396-4760-A73E-2495D957D4F5}"/>
                </a:ext>
              </a:extLst>
            </p:cNvPr>
            <p:cNvSpPr txBox="1">
              <a:spLocks noChangeArrowheads="1"/>
            </p:cNvSpPr>
            <p:nvPr/>
          </p:nvSpPr>
          <p:spPr bwMode="gray">
            <a:xfrm>
              <a:off x="1482965" y="5912166"/>
              <a:ext cx="5717164" cy="154818"/>
            </a:xfrm>
            <a:prstGeom prst="round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900" b="1" i="1" u="none" strike="noStrike" kern="1200" cap="none" spc="0" normalizeH="0" baseline="0" noProof="0" dirty="0">
                  <a:ln>
                    <a:noFill/>
                  </a:ln>
                  <a:solidFill>
                    <a:sysClr val="windowText" lastClr="000000"/>
                  </a:solidFill>
                  <a:effectLst/>
                  <a:uLnTx/>
                  <a:uFillTx/>
                  <a:latin typeface="Arial"/>
                </a:rPr>
                <a:t> 6 critères recommandés, mais pas de suivi par les équipes ISS</a:t>
              </a:r>
            </a:p>
          </p:txBody>
        </p:sp>
      </p:grpSp>
      <p:sp>
        <p:nvSpPr>
          <p:cNvPr id="77" name="Rechteck 20">
            <a:extLst>
              <a:ext uri="{FF2B5EF4-FFF2-40B4-BE49-F238E27FC236}">
                <a16:creationId xmlns:a16="http://schemas.microsoft.com/office/drawing/2014/main" id="{C0874D81-88F5-43A2-B841-58056ED9F16A}"/>
              </a:ext>
            </a:extLst>
          </p:cNvPr>
          <p:cNvSpPr/>
          <p:nvPr/>
        </p:nvSpPr>
        <p:spPr bwMode="gray">
          <a:xfrm>
            <a:off x="2084200" y="3941808"/>
            <a:ext cx="5403800" cy="1818996"/>
          </a:xfrm>
          <a:prstGeom prst="roundRect">
            <a:avLst>
              <a:gd name="adj" fmla="val 8849"/>
            </a:avLst>
          </a:prstGeom>
          <a:noFill/>
          <a:ln w="38100">
            <a:solidFill>
              <a:schemeClr val="tx2">
                <a:lumMod val="40000"/>
                <a:lumOff val="60000"/>
              </a:schemeClr>
            </a:solidFill>
            <a:miter lim="800000"/>
            <a:headEnd/>
            <a:tailEnd/>
          </a:ln>
          <a:effectLst/>
        </p:spPr>
        <p:txBody>
          <a:bodyPr lIns="108000" tIns="72000" rIns="144000" bIns="72000" anchor="t"/>
          <a:lstStyle/>
          <a:p>
            <a:pPr marL="0" marR="0" lvl="0" indent="0" algn="l" defTabSz="914400" rtl="0" eaLnBrk="1" fontAlgn="base" latinLnBrk="0" hangingPunct="1">
              <a:lnSpc>
                <a:spcPct val="95000"/>
              </a:lnSpc>
              <a:spcBef>
                <a:spcPct val="0"/>
              </a:spcBef>
              <a:spcAft>
                <a:spcPts val="600"/>
              </a:spcAft>
              <a:buClr>
                <a:srgbClr val="969696"/>
              </a:buClr>
              <a:buSzTx/>
              <a:buFontTx/>
              <a:buNone/>
              <a:tabLst/>
              <a:defRPr/>
            </a:pPr>
            <a:endParaRPr kumimoji="0" lang="en-US" sz="900" b="1" i="1" u="none" strike="noStrike" kern="1200" cap="none" spc="0" normalizeH="0" baseline="0" noProof="1">
              <a:ln>
                <a:noFill/>
              </a:ln>
              <a:solidFill>
                <a:srgbClr val="000000"/>
              </a:solidFill>
              <a:effectLst/>
              <a:uLnTx/>
              <a:uFillTx/>
              <a:latin typeface="Arial" pitchFamily="34" charset="0"/>
              <a:ea typeface="ＭＳ Ｐゴシック" pitchFamily="34" charset="-128"/>
              <a:cs typeface="Arial" charset="0"/>
            </a:endParaRPr>
          </a:p>
        </p:txBody>
      </p:sp>
      <p:sp>
        <p:nvSpPr>
          <p:cNvPr id="3" name="Rectangle 2">
            <a:extLst>
              <a:ext uri="{FF2B5EF4-FFF2-40B4-BE49-F238E27FC236}">
                <a16:creationId xmlns:a16="http://schemas.microsoft.com/office/drawing/2014/main" id="{849F91D8-3C64-4D5F-8622-0760CC2C9F66}"/>
              </a:ext>
            </a:extLst>
          </p:cNvPr>
          <p:cNvSpPr/>
          <p:nvPr/>
        </p:nvSpPr>
        <p:spPr>
          <a:xfrm>
            <a:off x="328075" y="883007"/>
            <a:ext cx="8486824" cy="307777"/>
          </a:xfrm>
          <a:prstGeom prst="rect">
            <a:avLst/>
          </a:prstGeom>
          <a:solidFill>
            <a:srgbClr val="17AB93"/>
          </a:solidFill>
        </p:spPr>
        <p:txBody>
          <a:bodyPr wrap="square">
            <a:spAutoFit/>
          </a:bodyPr>
          <a:lstStyle/>
          <a:p>
            <a:pPr algn="ctr"/>
            <a:r>
              <a:rPr lang="fr-FR" sz="1400" b="1" dirty="0">
                <a:solidFill>
                  <a:schemeClr val="bg1"/>
                </a:solidFill>
              </a:rPr>
              <a:t>Critères RGPD à appliquer suivant l'échelle de sensibilité</a:t>
            </a:r>
          </a:p>
        </p:txBody>
      </p:sp>
    </p:spTree>
    <p:extLst>
      <p:ext uri="{BB962C8B-B14F-4D97-AF65-F5344CB8AC3E}">
        <p14:creationId xmlns:p14="http://schemas.microsoft.com/office/powerpoint/2010/main" val="12274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9C2D5EB-CCEF-4338-BD58-206176972368}"/>
              </a:ext>
            </a:extLst>
          </p:cNvPr>
          <p:cNvSpPr/>
          <p:nvPr/>
        </p:nvSpPr>
        <p:spPr bwMode="auto">
          <a:xfrm>
            <a:off x="-566" y="2132856"/>
            <a:ext cx="9144565" cy="2507290"/>
          </a:xfrm>
          <a:prstGeom prst="rect">
            <a:avLst/>
          </a:prstGeom>
          <a:solidFill>
            <a:srgbClr val="F5F5F5"/>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28" name="ZoneTexte 27">
            <a:extLst>
              <a:ext uri="{FF2B5EF4-FFF2-40B4-BE49-F238E27FC236}">
                <a16:creationId xmlns:a16="http://schemas.microsoft.com/office/drawing/2014/main" id="{26635578-01E9-4200-838F-C9DBFAC20F03}"/>
              </a:ext>
            </a:extLst>
          </p:cNvPr>
          <p:cNvSpPr txBox="1"/>
          <p:nvPr/>
        </p:nvSpPr>
        <p:spPr>
          <a:xfrm>
            <a:off x="179512" y="3197561"/>
            <a:ext cx="4968552" cy="465602"/>
          </a:xfrm>
          <a:prstGeom prst="homePlate">
            <a:avLst/>
          </a:prstGeom>
          <a:solidFill>
            <a:srgbClr val="868484"/>
          </a:solidFill>
        </p:spPr>
        <p:txBody>
          <a:bodyPr wrap="none" rtlCol="0" anchor="ctr">
            <a:noAutofit/>
          </a:bodyPr>
          <a:lstStyle/>
          <a:p>
            <a:pPr algn="ctr"/>
            <a:r>
              <a:rPr lang="fr-FR" sz="1200" b="1" dirty="0">
                <a:solidFill>
                  <a:schemeClr val="bg1"/>
                </a:solidFill>
                <a:latin typeface="Calibri" panose="020F0502020204030204" pitchFamily="34" charset="0"/>
              </a:rPr>
              <a:t>CONSERVATION</a:t>
            </a:r>
          </a:p>
          <a:p>
            <a:pPr algn="ctr"/>
            <a:r>
              <a:rPr lang="fr-FR" sz="1200" b="1" dirty="0">
                <a:solidFill>
                  <a:schemeClr val="bg1"/>
                </a:solidFill>
                <a:latin typeface="Calibri" panose="020F0502020204030204" pitchFamily="34" charset="0"/>
              </a:rPr>
              <a:t>PRÉPARATION</a:t>
            </a:r>
          </a:p>
        </p:txBody>
      </p:sp>
      <p:sp>
        <p:nvSpPr>
          <p:cNvPr id="30" name="ZoneTexte 29">
            <a:extLst>
              <a:ext uri="{FF2B5EF4-FFF2-40B4-BE49-F238E27FC236}">
                <a16:creationId xmlns:a16="http://schemas.microsoft.com/office/drawing/2014/main" id="{86F63E5E-D67C-489C-B325-4E21C847CEC4}"/>
              </a:ext>
            </a:extLst>
          </p:cNvPr>
          <p:cNvSpPr txBox="1"/>
          <p:nvPr/>
        </p:nvSpPr>
        <p:spPr>
          <a:xfrm>
            <a:off x="5076056" y="3203780"/>
            <a:ext cx="3888432" cy="465602"/>
          </a:xfrm>
          <a:prstGeom prst="chevron">
            <a:avLst/>
          </a:prstGeom>
          <a:solidFill>
            <a:srgbClr val="FFA100"/>
          </a:solidFill>
        </p:spPr>
        <p:txBody>
          <a:bodyPr wrap="none" rtlCol="0" anchor="ctr">
            <a:noAutofit/>
          </a:bodyPr>
          <a:lstStyle/>
          <a:p>
            <a:pPr algn="ctr"/>
            <a:r>
              <a:rPr lang="fr-FR" sz="1200" b="1" dirty="0">
                <a:solidFill>
                  <a:schemeClr val="bg1"/>
                </a:solidFill>
                <a:latin typeface="Calibri" panose="020F0502020204030204" pitchFamily="34" charset="0"/>
              </a:rPr>
              <a:t>CONSERVATION</a:t>
            </a:r>
          </a:p>
          <a:p>
            <a:pPr algn="ctr"/>
            <a:r>
              <a:rPr lang="fr-FR" sz="1200" b="1" dirty="0">
                <a:solidFill>
                  <a:schemeClr val="bg1"/>
                </a:solidFill>
                <a:latin typeface="Calibri" panose="020F0502020204030204" pitchFamily="34" charset="0"/>
              </a:rPr>
              <a:t>MISE EN PLACE</a:t>
            </a:r>
          </a:p>
        </p:txBody>
      </p:sp>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sp>
        <p:nvSpPr>
          <p:cNvPr id="62" name="Ellipse 61">
            <a:extLst>
              <a:ext uri="{FF2B5EF4-FFF2-40B4-BE49-F238E27FC236}">
                <a16:creationId xmlns:a16="http://schemas.microsoft.com/office/drawing/2014/main" id="{63E38677-12DF-4270-90C6-DECE50F15D9D}"/>
              </a:ext>
            </a:extLst>
          </p:cNvPr>
          <p:cNvSpPr/>
          <p:nvPr/>
        </p:nvSpPr>
        <p:spPr bwMode="auto">
          <a:xfrm>
            <a:off x="935582" y="3358354"/>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63" name="Connecteur droit 62">
            <a:extLst>
              <a:ext uri="{FF2B5EF4-FFF2-40B4-BE49-F238E27FC236}">
                <a16:creationId xmlns:a16="http://schemas.microsoft.com/office/drawing/2014/main" id="{5D571A81-956E-4601-A465-3FD5570EC739}"/>
              </a:ext>
            </a:extLst>
          </p:cNvPr>
          <p:cNvCxnSpPr/>
          <p:nvPr/>
        </p:nvCxnSpPr>
        <p:spPr bwMode="auto">
          <a:xfrm flipV="1">
            <a:off x="1007590" y="3502370"/>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64" name="Rectangle: Rounded Corners 102">
            <a:extLst>
              <a:ext uri="{FF2B5EF4-FFF2-40B4-BE49-F238E27FC236}">
                <a16:creationId xmlns:a16="http://schemas.microsoft.com/office/drawing/2014/main" id="{A69E3CAE-495D-41E5-96BF-E39C8549D19B}"/>
              </a:ext>
            </a:extLst>
          </p:cNvPr>
          <p:cNvSpPr/>
          <p:nvPr/>
        </p:nvSpPr>
        <p:spPr bwMode="auto">
          <a:xfrm>
            <a:off x="143508" y="3977917"/>
            <a:ext cx="2121648" cy="561544"/>
          </a:xfrm>
          <a:prstGeom prst="roundRect">
            <a:avLst>
              <a:gd name="adj" fmla="val 0"/>
            </a:avLst>
          </a:prstGeom>
          <a:solidFill>
            <a:srgbClr val="FDB5A9"/>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Cartographie des données,</a:t>
            </a:r>
            <a:br>
              <a:rPr dirty="0"/>
            </a:br>
            <a:r>
              <a:rPr lang="fr-FR" sz="1100" b="1" dirty="0">
                <a:solidFill>
                  <a:srgbClr val="141414"/>
                </a:solidFill>
                <a:latin typeface="Calibri" panose="020F0502020204030204" pitchFamily="34" charset="0"/>
              </a:rPr>
              <a:t>flux &amp; « golden sources »</a:t>
            </a:r>
          </a:p>
        </p:txBody>
      </p:sp>
      <p:sp>
        <p:nvSpPr>
          <p:cNvPr id="68" name="Ellipse 67">
            <a:extLst>
              <a:ext uri="{FF2B5EF4-FFF2-40B4-BE49-F238E27FC236}">
                <a16:creationId xmlns:a16="http://schemas.microsoft.com/office/drawing/2014/main" id="{267DBBBD-B703-4875-93F6-E4E146B71266}"/>
              </a:ext>
            </a:extLst>
          </p:cNvPr>
          <p:cNvSpPr/>
          <p:nvPr/>
        </p:nvSpPr>
        <p:spPr bwMode="auto">
          <a:xfrm>
            <a:off x="3707904" y="3358354"/>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69" name="Connecteur droit 68">
            <a:extLst>
              <a:ext uri="{FF2B5EF4-FFF2-40B4-BE49-F238E27FC236}">
                <a16:creationId xmlns:a16="http://schemas.microsoft.com/office/drawing/2014/main" id="{08667E50-D7FF-44A3-B47D-80E4536A31F9}"/>
              </a:ext>
            </a:extLst>
          </p:cNvPr>
          <p:cNvCxnSpPr/>
          <p:nvPr/>
        </p:nvCxnSpPr>
        <p:spPr bwMode="auto">
          <a:xfrm flipV="1">
            <a:off x="3779912" y="2589262"/>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70" name="Rectangle: Rounded Corners 102">
            <a:extLst>
              <a:ext uri="{FF2B5EF4-FFF2-40B4-BE49-F238E27FC236}">
                <a16:creationId xmlns:a16="http://schemas.microsoft.com/office/drawing/2014/main" id="{48900F3E-3136-4248-B5EE-070FA37FF0D2}"/>
              </a:ext>
            </a:extLst>
          </p:cNvPr>
          <p:cNvSpPr/>
          <p:nvPr/>
        </p:nvSpPr>
        <p:spPr bwMode="auto">
          <a:xfrm>
            <a:off x="2987823" y="2186859"/>
            <a:ext cx="1942937" cy="866685"/>
          </a:xfrm>
          <a:prstGeom prst="roundRect">
            <a:avLst>
              <a:gd name="adj" fmla="val 0"/>
            </a:avLst>
          </a:prstGeom>
          <a:solidFill>
            <a:srgbClr val="F4C2A6"/>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Définition des périodes de conservation</a:t>
            </a:r>
            <a:br>
              <a:rPr dirty="0"/>
            </a:br>
            <a:r>
              <a:rPr lang="fr-FR" sz="1100" b="1" dirty="0">
                <a:solidFill>
                  <a:srgbClr val="141414"/>
                </a:solidFill>
                <a:latin typeface="Calibri" panose="020F0502020204030204" pitchFamily="34" charset="0"/>
              </a:rPr>
              <a:t>&amp; facteurs déclencheurs</a:t>
            </a:r>
          </a:p>
        </p:txBody>
      </p:sp>
      <p:sp>
        <p:nvSpPr>
          <p:cNvPr id="84" name="Ellipse 83">
            <a:extLst>
              <a:ext uri="{FF2B5EF4-FFF2-40B4-BE49-F238E27FC236}">
                <a16:creationId xmlns:a16="http://schemas.microsoft.com/office/drawing/2014/main" id="{717771A0-BB3C-49D8-80BA-22C3A7148E0C}"/>
              </a:ext>
            </a:extLst>
          </p:cNvPr>
          <p:cNvSpPr/>
          <p:nvPr/>
        </p:nvSpPr>
        <p:spPr bwMode="auto">
          <a:xfrm>
            <a:off x="5724128" y="3358354"/>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85" name="Connecteur droit 84">
            <a:extLst>
              <a:ext uri="{FF2B5EF4-FFF2-40B4-BE49-F238E27FC236}">
                <a16:creationId xmlns:a16="http://schemas.microsoft.com/office/drawing/2014/main" id="{BFDC2BA7-BCBC-47D1-A78B-068F9628CE74}"/>
              </a:ext>
            </a:extLst>
          </p:cNvPr>
          <p:cNvCxnSpPr/>
          <p:nvPr/>
        </p:nvCxnSpPr>
        <p:spPr bwMode="auto">
          <a:xfrm flipV="1">
            <a:off x="5796136" y="3502370"/>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86" name="Rectangle: Rounded Corners 102">
            <a:extLst>
              <a:ext uri="{FF2B5EF4-FFF2-40B4-BE49-F238E27FC236}">
                <a16:creationId xmlns:a16="http://schemas.microsoft.com/office/drawing/2014/main" id="{FCFE2365-3E1B-4988-AADC-99D5A7B73ED7}"/>
              </a:ext>
            </a:extLst>
          </p:cNvPr>
          <p:cNvSpPr/>
          <p:nvPr/>
        </p:nvSpPr>
        <p:spPr bwMode="auto">
          <a:xfrm>
            <a:off x="4860152" y="3989441"/>
            <a:ext cx="2160120" cy="550019"/>
          </a:xfrm>
          <a:prstGeom prst="roundRect">
            <a:avLst>
              <a:gd name="adj" fmla="val 0"/>
            </a:avLst>
          </a:prstGeom>
          <a:solidFill>
            <a:srgbClr val="AEE0D5"/>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Mise en place de</a:t>
            </a:r>
            <a:br>
              <a:rPr dirty="0"/>
            </a:br>
            <a:r>
              <a:rPr lang="fr-FR" sz="1100" b="1" dirty="0">
                <a:solidFill>
                  <a:srgbClr val="141414"/>
                </a:solidFill>
                <a:latin typeface="Calibri" panose="020F0502020204030204" pitchFamily="34" charset="0"/>
              </a:rPr>
              <a:t>spécifications</a:t>
            </a:r>
            <a:br>
              <a:rPr dirty="0"/>
            </a:br>
            <a:r>
              <a:rPr lang="fr-FR" sz="1100" b="1" dirty="0">
                <a:solidFill>
                  <a:srgbClr val="141414"/>
                </a:solidFill>
                <a:latin typeface="Calibri" panose="020F0502020204030204" pitchFamily="34" charset="0"/>
              </a:rPr>
              <a:t>de conservation légale</a:t>
            </a:r>
          </a:p>
        </p:txBody>
      </p:sp>
      <p:sp>
        <p:nvSpPr>
          <p:cNvPr id="88" name="Ellipse 87">
            <a:extLst>
              <a:ext uri="{FF2B5EF4-FFF2-40B4-BE49-F238E27FC236}">
                <a16:creationId xmlns:a16="http://schemas.microsoft.com/office/drawing/2014/main" id="{6035B709-A90C-4425-943E-0CDFC7F379BC}"/>
              </a:ext>
            </a:extLst>
          </p:cNvPr>
          <p:cNvSpPr/>
          <p:nvPr/>
        </p:nvSpPr>
        <p:spPr bwMode="auto">
          <a:xfrm>
            <a:off x="7956376" y="3358354"/>
            <a:ext cx="144016" cy="144016"/>
          </a:xfrm>
          <a:prstGeom prst="ellipse">
            <a:avLst/>
          </a:prstGeom>
          <a:solidFill>
            <a:schemeClr val="bg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cxnSp>
        <p:nvCxnSpPr>
          <p:cNvPr id="89" name="Connecteur droit 88">
            <a:extLst>
              <a:ext uri="{FF2B5EF4-FFF2-40B4-BE49-F238E27FC236}">
                <a16:creationId xmlns:a16="http://schemas.microsoft.com/office/drawing/2014/main" id="{98FAA532-7EB7-4C27-95E9-5C0EAD218FE0}"/>
              </a:ext>
            </a:extLst>
          </p:cNvPr>
          <p:cNvCxnSpPr/>
          <p:nvPr/>
        </p:nvCxnSpPr>
        <p:spPr bwMode="auto">
          <a:xfrm flipV="1">
            <a:off x="8028384" y="2589262"/>
            <a:ext cx="0" cy="769092"/>
          </a:xfrm>
          <a:prstGeom prst="line">
            <a:avLst/>
          </a:pr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90" name="Rectangle: Rounded Corners 102">
            <a:extLst>
              <a:ext uri="{FF2B5EF4-FFF2-40B4-BE49-F238E27FC236}">
                <a16:creationId xmlns:a16="http://schemas.microsoft.com/office/drawing/2014/main" id="{616F7A3C-DCFE-41B8-8D48-4B9E2E3C2968}"/>
              </a:ext>
            </a:extLst>
          </p:cNvPr>
          <p:cNvSpPr/>
          <p:nvPr/>
        </p:nvSpPr>
        <p:spPr bwMode="auto">
          <a:xfrm>
            <a:off x="7020272" y="2287294"/>
            <a:ext cx="1857027" cy="550019"/>
          </a:xfrm>
          <a:prstGeom prst="roundRect">
            <a:avLst>
              <a:gd name="adj" fmla="val 0"/>
            </a:avLst>
          </a:prstGeom>
          <a:solidFill>
            <a:srgbClr val="F5C3E0"/>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Mécanismes de purge</a:t>
            </a:r>
          </a:p>
        </p:txBody>
      </p:sp>
      <p:sp>
        <p:nvSpPr>
          <p:cNvPr id="100" name="Rectangle 99">
            <a:extLst>
              <a:ext uri="{FF2B5EF4-FFF2-40B4-BE49-F238E27FC236}">
                <a16:creationId xmlns:a16="http://schemas.microsoft.com/office/drawing/2014/main" id="{CDCA66BE-EC60-48E4-8D13-30B777925CEE}"/>
              </a:ext>
            </a:extLst>
          </p:cNvPr>
          <p:cNvSpPr/>
          <p:nvPr/>
        </p:nvSpPr>
        <p:spPr>
          <a:xfrm>
            <a:off x="-1" y="930691"/>
            <a:ext cx="9144001" cy="1069498"/>
          </a:xfrm>
          <a:prstGeom prst="rect">
            <a:avLst/>
          </a:prstGeom>
          <a:solidFill>
            <a:srgbClr val="FFA100"/>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101" name="ZoneTexte 100">
            <a:extLst>
              <a:ext uri="{FF2B5EF4-FFF2-40B4-BE49-F238E27FC236}">
                <a16:creationId xmlns:a16="http://schemas.microsoft.com/office/drawing/2014/main" id="{2FC11AB3-FF33-4B89-959D-433A4805CEB1}"/>
              </a:ext>
            </a:extLst>
          </p:cNvPr>
          <p:cNvSpPr txBox="1"/>
          <p:nvPr/>
        </p:nvSpPr>
        <p:spPr>
          <a:xfrm rot="10800000">
            <a:off x="-1399255" y="769276"/>
            <a:ext cx="1871330" cy="923330"/>
          </a:xfrm>
          <a:prstGeom prst="rect">
            <a:avLst/>
          </a:prstGeom>
          <a:noFill/>
        </p:spPr>
        <p:txBody>
          <a:bodyPr wrap="square" rtlCol="0">
            <a:spAutoFit/>
          </a:bodyPr>
          <a:lstStyle/>
          <a:p>
            <a:r>
              <a:rPr lang="fr-FR" sz="5400" dirty="0">
                <a:solidFill>
                  <a:schemeClr val="bg1"/>
                </a:solidFill>
              </a:rPr>
              <a:t>»</a:t>
            </a:r>
          </a:p>
        </p:txBody>
      </p:sp>
      <p:sp>
        <p:nvSpPr>
          <p:cNvPr id="104" name="ZoneTexte 103">
            <a:extLst>
              <a:ext uri="{FF2B5EF4-FFF2-40B4-BE49-F238E27FC236}">
                <a16:creationId xmlns:a16="http://schemas.microsoft.com/office/drawing/2014/main" id="{C5B96BA8-A485-4B99-8683-29EBA4D730D3}"/>
              </a:ext>
            </a:extLst>
          </p:cNvPr>
          <p:cNvSpPr txBox="1"/>
          <p:nvPr/>
        </p:nvSpPr>
        <p:spPr>
          <a:xfrm>
            <a:off x="8406883" y="1248827"/>
            <a:ext cx="1226087" cy="923330"/>
          </a:xfrm>
          <a:prstGeom prst="rect">
            <a:avLst/>
          </a:prstGeom>
          <a:noFill/>
        </p:spPr>
        <p:txBody>
          <a:bodyPr wrap="square" rtlCol="0">
            <a:spAutoFit/>
          </a:bodyPr>
          <a:lstStyle/>
          <a:p>
            <a:r>
              <a:rPr lang="fr-FR" sz="5400" dirty="0">
                <a:solidFill>
                  <a:schemeClr val="bg1"/>
                </a:solidFill>
              </a:rPr>
              <a:t> »</a:t>
            </a:r>
          </a:p>
        </p:txBody>
      </p:sp>
      <p:sp>
        <p:nvSpPr>
          <p:cNvPr id="105" name="Rectangle 104">
            <a:extLst>
              <a:ext uri="{FF2B5EF4-FFF2-40B4-BE49-F238E27FC236}">
                <a16:creationId xmlns:a16="http://schemas.microsoft.com/office/drawing/2014/main" id="{841D91A9-3BF3-4D55-B161-BD64AF154454}"/>
              </a:ext>
            </a:extLst>
          </p:cNvPr>
          <p:cNvSpPr/>
          <p:nvPr/>
        </p:nvSpPr>
        <p:spPr>
          <a:xfrm>
            <a:off x="1" y="944724"/>
            <a:ext cx="8701133" cy="830997"/>
          </a:xfrm>
          <a:prstGeom prst="rect">
            <a:avLst/>
          </a:prstGeom>
        </p:spPr>
        <p:txBody>
          <a:bodyPr wrap="square">
            <a:spAutoFit/>
          </a:bodyPr>
          <a:lstStyle/>
          <a:p>
            <a:pPr algn="ctr">
              <a:spcBef>
                <a:spcPts val="600"/>
              </a:spcBef>
              <a:spcAft>
                <a:spcPts val="1200"/>
              </a:spcAft>
              <a:buClr>
                <a:srgbClr val="6E6E87"/>
              </a:buClr>
            </a:pPr>
            <a:r>
              <a:rPr lang="fr-FR" sz="1600" b="1" i="1" dirty="0">
                <a:solidFill>
                  <a:schemeClr val="bg1"/>
                </a:solidFill>
                <a:latin typeface="Calibri" panose="020F0502020204030204" pitchFamily="34" charset="0"/>
              </a:rPr>
              <a:t>Les données à caractère personnel doivent être conservées pendant une période adéquate et proportionnée au traitement pour lequel elles ont été collectées. Ce principe de conservation </a:t>
            </a:r>
            <a:r>
              <a:rPr lang="fr-FR" sz="1600" i="1" dirty="0">
                <a:solidFill>
                  <a:schemeClr val="bg1"/>
                </a:solidFill>
                <a:latin typeface="Calibri" panose="020F0502020204030204" pitchFamily="34" charset="0"/>
              </a:rPr>
              <a:t>existe en France depuis le 6 janvier 1978. Aujourd'hui, RGPD renforce les sanctions en cas de violation de ce principe.</a:t>
            </a: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8388424" y="129332"/>
            <a:ext cx="540000" cy="540000"/>
          </a:xfrm>
          <a:prstGeom prst="rect">
            <a:avLst/>
          </a:prstGeom>
        </p:spPr>
      </p:pic>
      <p:pic>
        <p:nvPicPr>
          <p:cNvPr id="111" name="Image 110">
            <a:extLst>
              <a:ext uri="{FF2B5EF4-FFF2-40B4-BE49-F238E27FC236}">
                <a16:creationId xmlns:a16="http://schemas.microsoft.com/office/drawing/2014/main" id="{A4243C2F-AA8E-4B6A-8DA2-6F4059BEDA74}"/>
              </a:ext>
            </a:extLst>
          </p:cNvPr>
          <p:cNvPicPr>
            <a:picLocks noChangeAspect="1"/>
          </p:cNvPicPr>
          <p:nvPr/>
        </p:nvPicPr>
        <p:blipFill>
          <a:blip r:embed="rId6"/>
          <a:stretch>
            <a:fillRect/>
          </a:stretch>
        </p:blipFill>
        <p:spPr>
          <a:xfrm>
            <a:off x="3075304" y="2375377"/>
            <a:ext cx="360000" cy="360000"/>
          </a:xfrm>
          <a:prstGeom prst="rect">
            <a:avLst/>
          </a:prstGeom>
        </p:spPr>
      </p:pic>
      <p:pic>
        <p:nvPicPr>
          <p:cNvPr id="113" name="Image 112">
            <a:extLst>
              <a:ext uri="{FF2B5EF4-FFF2-40B4-BE49-F238E27FC236}">
                <a16:creationId xmlns:a16="http://schemas.microsoft.com/office/drawing/2014/main" id="{E5A85132-A72F-47CB-BA11-737FF23F9084}"/>
              </a:ext>
            </a:extLst>
          </p:cNvPr>
          <p:cNvPicPr>
            <a:picLocks noChangeAspect="1"/>
          </p:cNvPicPr>
          <p:nvPr/>
        </p:nvPicPr>
        <p:blipFill>
          <a:blip r:embed="rId7"/>
          <a:stretch>
            <a:fillRect/>
          </a:stretch>
        </p:blipFill>
        <p:spPr>
          <a:xfrm>
            <a:off x="217031" y="4096397"/>
            <a:ext cx="360000" cy="360000"/>
          </a:xfrm>
          <a:prstGeom prst="rect">
            <a:avLst/>
          </a:prstGeom>
        </p:spPr>
      </p:pic>
      <p:pic>
        <p:nvPicPr>
          <p:cNvPr id="115" name="Image 114">
            <a:extLst>
              <a:ext uri="{FF2B5EF4-FFF2-40B4-BE49-F238E27FC236}">
                <a16:creationId xmlns:a16="http://schemas.microsoft.com/office/drawing/2014/main" id="{F1794EE9-F4C0-4C1D-B2E7-C2AAF4F81EC6}"/>
              </a:ext>
            </a:extLst>
          </p:cNvPr>
          <p:cNvPicPr>
            <a:picLocks noChangeAspect="1"/>
          </p:cNvPicPr>
          <p:nvPr/>
        </p:nvPicPr>
        <p:blipFill>
          <a:blip r:embed="rId8"/>
          <a:stretch>
            <a:fillRect/>
          </a:stretch>
        </p:blipFill>
        <p:spPr>
          <a:xfrm>
            <a:off x="4930766" y="4094741"/>
            <a:ext cx="360000" cy="360000"/>
          </a:xfrm>
          <a:prstGeom prst="rect">
            <a:avLst/>
          </a:prstGeom>
        </p:spPr>
      </p:pic>
      <p:pic>
        <p:nvPicPr>
          <p:cNvPr id="117" name="Image 116">
            <a:extLst>
              <a:ext uri="{FF2B5EF4-FFF2-40B4-BE49-F238E27FC236}">
                <a16:creationId xmlns:a16="http://schemas.microsoft.com/office/drawing/2014/main" id="{D39C308F-CCD4-46FF-8FCD-788DB91056B2}"/>
              </a:ext>
            </a:extLst>
          </p:cNvPr>
          <p:cNvPicPr>
            <a:picLocks noChangeAspect="1"/>
          </p:cNvPicPr>
          <p:nvPr/>
        </p:nvPicPr>
        <p:blipFill>
          <a:blip r:embed="rId9"/>
          <a:stretch>
            <a:fillRect/>
          </a:stretch>
        </p:blipFill>
        <p:spPr>
          <a:xfrm>
            <a:off x="7084362" y="2388077"/>
            <a:ext cx="360000" cy="360000"/>
          </a:xfrm>
          <a:prstGeom prst="rect">
            <a:avLst/>
          </a:prstGeom>
        </p:spPr>
      </p:pic>
      <p:sp>
        <p:nvSpPr>
          <p:cNvPr id="119" name="Rectangle 118">
            <a:extLst>
              <a:ext uri="{FF2B5EF4-FFF2-40B4-BE49-F238E27FC236}">
                <a16:creationId xmlns:a16="http://schemas.microsoft.com/office/drawing/2014/main" id="{86558F7C-B320-4F1C-A0FE-464F6E2AF36A}"/>
              </a:ext>
            </a:extLst>
          </p:cNvPr>
          <p:cNvSpPr/>
          <p:nvPr/>
        </p:nvSpPr>
        <p:spPr>
          <a:xfrm>
            <a:off x="8388424" y="944724"/>
            <a:ext cx="819455" cy="261610"/>
          </a:xfrm>
          <a:prstGeom prst="rect">
            <a:avLst/>
          </a:prstGeom>
        </p:spPr>
        <p:txBody>
          <a:bodyPr wrap="none">
            <a:spAutoFit/>
          </a:bodyPr>
          <a:lstStyle/>
          <a:p>
            <a:r>
              <a:rPr lang="fr-FR" sz="1050" b="1" dirty="0">
                <a:solidFill>
                  <a:schemeClr val="bg1"/>
                </a:solidFill>
                <a:latin typeface="Calibri" panose="020F0502020204030204" pitchFamily="34" charset="0"/>
              </a:rPr>
              <a:t>Art. 5 &amp; 13</a:t>
            </a:r>
            <a:endParaRPr lang="fr-FR" sz="1050" dirty="0">
              <a:solidFill>
                <a:schemeClr val="bg1"/>
              </a:solidFill>
            </a:endParaRPr>
          </a:p>
        </p:txBody>
      </p:sp>
      <p:sp>
        <p:nvSpPr>
          <p:cNvPr id="36" name="TextBox 17">
            <a:extLst>
              <a:ext uri="{FF2B5EF4-FFF2-40B4-BE49-F238E27FC236}">
                <a16:creationId xmlns:a16="http://schemas.microsoft.com/office/drawing/2014/main" id="{B0F2903F-176B-4F43-AFC3-B52E8BB6F621}"/>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endParaRPr lang="fr-FR" dirty="0">
              <a:solidFill>
                <a:srgbClr val="FFA100"/>
              </a:solidFill>
              <a:latin typeface="+mj-lt"/>
            </a:endParaRPr>
          </a:p>
        </p:txBody>
      </p:sp>
      <p:pic>
        <p:nvPicPr>
          <p:cNvPr id="34" name="Image 33">
            <a:extLst>
              <a:ext uri="{FF2B5EF4-FFF2-40B4-BE49-F238E27FC236}">
                <a16:creationId xmlns:a16="http://schemas.microsoft.com/office/drawing/2014/main" id="{FCBB677C-029F-49EB-B8A2-5653F80BDC7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701134" y="1178363"/>
            <a:ext cx="268123" cy="268123"/>
          </a:xfrm>
          <a:prstGeom prst="rect">
            <a:avLst/>
          </a:prstGeom>
        </p:spPr>
      </p:pic>
      <p:sp>
        <p:nvSpPr>
          <p:cNvPr id="37" name="Rectangle 36">
            <a:extLst>
              <a:ext uri="{FF2B5EF4-FFF2-40B4-BE49-F238E27FC236}">
                <a16:creationId xmlns:a16="http://schemas.microsoft.com/office/drawing/2014/main" id="{0496930E-A826-472F-8405-8E7C9A3DAE34}"/>
              </a:ext>
            </a:extLst>
          </p:cNvPr>
          <p:cNvSpPr/>
          <p:nvPr/>
        </p:nvSpPr>
        <p:spPr>
          <a:xfrm>
            <a:off x="236739" y="4804984"/>
            <a:ext cx="2751085" cy="288000"/>
          </a:xfrm>
          <a:prstGeom prst="rect">
            <a:avLst/>
          </a:prstGeom>
          <a:solidFill>
            <a:schemeClr val="bg2"/>
          </a:solidFill>
        </p:spPr>
        <p:txBody>
          <a:bodyPr wrap="square">
            <a:spAutoFit/>
          </a:bodyPr>
          <a:lstStyle/>
          <a:p>
            <a:pPr algn="ctr"/>
            <a:r>
              <a:rPr lang="fr-FR" sz="1400" b="1" dirty="0">
                <a:solidFill>
                  <a:schemeClr val="bg1"/>
                </a:solidFill>
              </a:rPr>
              <a:t>Chefs de projets</a:t>
            </a:r>
            <a:endParaRPr lang="fr-FR" sz="1400" dirty="0">
              <a:solidFill>
                <a:schemeClr val="bg1"/>
              </a:solidFill>
            </a:endParaRPr>
          </a:p>
        </p:txBody>
      </p:sp>
      <p:sp>
        <p:nvSpPr>
          <p:cNvPr id="2" name="Rectangle 1">
            <a:extLst>
              <a:ext uri="{FF2B5EF4-FFF2-40B4-BE49-F238E27FC236}">
                <a16:creationId xmlns:a16="http://schemas.microsoft.com/office/drawing/2014/main" id="{66483DC4-1A89-4C73-A7BA-02A1E5C9BB73}"/>
              </a:ext>
            </a:extLst>
          </p:cNvPr>
          <p:cNvSpPr/>
          <p:nvPr/>
        </p:nvSpPr>
        <p:spPr>
          <a:xfrm>
            <a:off x="327053" y="5092984"/>
            <a:ext cx="8729880" cy="118033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10000"/>
          </a:bodyPr>
          <a:lstStyle/>
          <a:p>
            <a:r>
              <a:rPr lang="fr-FR" sz="1200" b="1" dirty="0">
                <a:solidFill>
                  <a:schemeClr val="bg2"/>
                </a:solidFill>
              </a:rPr>
              <a:t>À retenir</a:t>
            </a:r>
          </a:p>
          <a:p>
            <a:pPr marL="228600" indent="-228600">
              <a:buAutoNum type="arabicParenR"/>
            </a:pPr>
            <a:r>
              <a:rPr lang="fr-FR" sz="1200" dirty="0">
                <a:solidFill>
                  <a:schemeClr val="tx1"/>
                </a:solidFill>
              </a:rPr>
              <a:t>Les données à caractère personnel collectées </a:t>
            </a:r>
            <a:r>
              <a:rPr lang="fr-FR" sz="1200" b="1" dirty="0">
                <a:solidFill>
                  <a:schemeClr val="tx1"/>
                </a:solidFill>
              </a:rPr>
              <a:t>doivent faire l’objet d'une période de conservation définie et appliquée dans le SI.</a:t>
            </a:r>
          </a:p>
          <a:p>
            <a:pPr marL="228600" indent="-228600">
              <a:buAutoNum type="arabicParenR"/>
            </a:pPr>
            <a:r>
              <a:rPr lang="fr-FR" sz="1200" b="1" dirty="0">
                <a:solidFill>
                  <a:schemeClr val="tx1"/>
                </a:solidFill>
              </a:rPr>
              <a:t>Des procédures de suppression des données doivent être définies et formalisées </a:t>
            </a:r>
            <a:r>
              <a:rPr lang="fr-FR" sz="1200" dirty="0">
                <a:solidFill>
                  <a:schemeClr val="tx1"/>
                </a:solidFill>
              </a:rPr>
              <a:t>dans une procédure, </a:t>
            </a:r>
            <a:r>
              <a:rPr lang="fr-FR" sz="1200" b="1" dirty="0">
                <a:solidFill>
                  <a:schemeClr val="tx1"/>
                </a:solidFill>
              </a:rPr>
              <a:t>puis mises en œuvre avec des solutions dans les systèmes IT. </a:t>
            </a:r>
            <a:r>
              <a:rPr lang="fr-FR" sz="1200" dirty="0">
                <a:solidFill>
                  <a:schemeClr val="tx1"/>
                </a:solidFill>
              </a:rPr>
              <a:t>L’anonymisation des données peut aussi être envisagée.</a:t>
            </a:r>
          </a:p>
          <a:p>
            <a:pPr marL="228600" indent="-228600">
              <a:buAutoNum type="arabicParenR"/>
            </a:pPr>
            <a:r>
              <a:rPr lang="fr-FR" sz="1200" dirty="0">
                <a:solidFill>
                  <a:schemeClr val="tx1"/>
                </a:solidFill>
              </a:rPr>
              <a:t>Il est </a:t>
            </a:r>
            <a:r>
              <a:rPr lang="fr-FR" sz="1200" b="1" dirty="0">
                <a:solidFill>
                  <a:schemeClr val="tx1"/>
                </a:solidFill>
              </a:rPr>
              <a:t>nécessaire de s’assurer que la suppression des données à caractère personnel dont la période de conservation a expiré est effectuée sur tous les médias</a:t>
            </a:r>
            <a:r>
              <a:rPr lang="fr-FR" sz="1200" dirty="0">
                <a:solidFill>
                  <a:schemeClr val="tx1"/>
                </a:solidFill>
              </a:rPr>
              <a:t>, y-compris physiques. Des audits de la procédure de suppression doivent être planifiés et menés à bien.</a:t>
            </a:r>
          </a:p>
        </p:txBody>
      </p:sp>
      <p:pic>
        <p:nvPicPr>
          <p:cNvPr id="38" name="Image 37">
            <a:extLst>
              <a:ext uri="{FF2B5EF4-FFF2-40B4-BE49-F238E27FC236}">
                <a16:creationId xmlns:a16="http://schemas.microsoft.com/office/drawing/2014/main" id="{03893C8E-7B07-42CC-96FE-E8373808906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84" y="4725144"/>
            <a:ext cx="421837" cy="421837"/>
          </a:xfrm>
          <a:prstGeom prst="rect">
            <a:avLst/>
          </a:prstGeom>
        </p:spPr>
      </p:pic>
      <p:pic>
        <p:nvPicPr>
          <p:cNvPr id="39" name="Image 38">
            <a:extLst>
              <a:ext uri="{FF2B5EF4-FFF2-40B4-BE49-F238E27FC236}">
                <a16:creationId xmlns:a16="http://schemas.microsoft.com/office/drawing/2014/main" id="{A7B00073-9265-4F72-A84E-3D7630F1EA7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65156" y="3877232"/>
            <a:ext cx="295001" cy="295001"/>
          </a:xfrm>
          <a:prstGeom prst="rect">
            <a:avLst/>
          </a:prstGeom>
        </p:spPr>
      </p:pic>
      <p:sp>
        <p:nvSpPr>
          <p:cNvPr id="40" name="Rectangle 39">
            <a:extLst>
              <a:ext uri="{FF2B5EF4-FFF2-40B4-BE49-F238E27FC236}">
                <a16:creationId xmlns:a16="http://schemas.microsoft.com/office/drawing/2014/main" id="{AEC661E3-56D7-4E65-96CE-E62DA17B69CF}"/>
              </a:ext>
            </a:extLst>
          </p:cNvPr>
          <p:cNvSpPr/>
          <p:nvPr/>
        </p:nvSpPr>
        <p:spPr>
          <a:xfrm>
            <a:off x="2258248" y="4153016"/>
            <a:ext cx="826659" cy="461665"/>
          </a:xfrm>
          <a:prstGeom prst="rect">
            <a:avLst/>
          </a:prstGeom>
          <a:solidFill>
            <a:schemeClr val="bg2"/>
          </a:solidFill>
        </p:spPr>
        <p:txBody>
          <a:bodyPr wrap="square">
            <a:spAutoFit/>
          </a:bodyPr>
          <a:lstStyle/>
          <a:p>
            <a:pPr algn="ctr"/>
            <a:r>
              <a:rPr lang="en-US" sz="800" b="1" dirty="0">
                <a:solidFill>
                  <a:schemeClr val="bg1"/>
                </a:solidFill>
                <a:ea typeface="ＭＳ Ｐゴシック" charset="0"/>
                <a:cs typeface="Calibri" pitchFamily="34" charset="0"/>
              </a:rPr>
              <a:t>Chefs de </a:t>
            </a:r>
            <a:r>
              <a:rPr lang="en-US" sz="800" b="1" dirty="0" err="1">
                <a:solidFill>
                  <a:schemeClr val="bg1"/>
                </a:solidFill>
                <a:ea typeface="ＭＳ Ｐゴシック" charset="0"/>
                <a:cs typeface="Calibri" pitchFamily="34" charset="0"/>
              </a:rPr>
              <a:t>projet</a:t>
            </a:r>
            <a:r>
              <a:rPr lang="en-US" sz="800" b="1" dirty="0">
                <a:solidFill>
                  <a:schemeClr val="bg1"/>
                </a:solidFill>
                <a:ea typeface="ＭＳ Ｐゴシック" charset="0"/>
                <a:cs typeface="Calibri" pitchFamily="34" charset="0"/>
              </a:rPr>
              <a:t> métier &amp; IT</a:t>
            </a:r>
          </a:p>
        </p:txBody>
      </p:sp>
      <p:pic>
        <p:nvPicPr>
          <p:cNvPr id="41" name="Image 40">
            <a:extLst>
              <a:ext uri="{FF2B5EF4-FFF2-40B4-BE49-F238E27FC236}">
                <a16:creationId xmlns:a16="http://schemas.microsoft.com/office/drawing/2014/main" id="{42C760E1-20DE-4A5D-92C3-BCC2ACEF3A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91085" y="2193567"/>
            <a:ext cx="295001" cy="295001"/>
          </a:xfrm>
          <a:prstGeom prst="rect">
            <a:avLst/>
          </a:prstGeom>
        </p:spPr>
      </p:pic>
      <p:sp>
        <p:nvSpPr>
          <p:cNvPr id="42" name="Rectangle 41">
            <a:extLst>
              <a:ext uri="{FF2B5EF4-FFF2-40B4-BE49-F238E27FC236}">
                <a16:creationId xmlns:a16="http://schemas.microsoft.com/office/drawing/2014/main" id="{3BD54E8C-1ADC-4A5A-B45A-0A8DD2880CA7}"/>
              </a:ext>
            </a:extLst>
          </p:cNvPr>
          <p:cNvSpPr/>
          <p:nvPr/>
        </p:nvSpPr>
        <p:spPr>
          <a:xfrm>
            <a:off x="4914865" y="2465656"/>
            <a:ext cx="1057932" cy="461665"/>
          </a:xfrm>
          <a:prstGeom prst="rect">
            <a:avLst/>
          </a:prstGeom>
          <a:solidFill>
            <a:schemeClr val="bg2"/>
          </a:solidFill>
        </p:spPr>
        <p:txBody>
          <a:bodyPr wrap="square">
            <a:spAutoFit/>
          </a:bodyPr>
          <a:lstStyle/>
          <a:p>
            <a:pPr algn="ctr"/>
            <a:r>
              <a:rPr lang="en-US" sz="800" b="1" dirty="0">
                <a:solidFill>
                  <a:schemeClr val="bg1"/>
                </a:solidFill>
                <a:ea typeface="ＭＳ Ｐゴシック" charset="0"/>
                <a:cs typeface="Calibri" pitchFamily="34" charset="0"/>
              </a:rPr>
              <a:t>Chef de </a:t>
            </a:r>
            <a:r>
              <a:rPr lang="en-US" sz="800" b="1" dirty="0" err="1">
                <a:solidFill>
                  <a:schemeClr val="bg1"/>
                </a:solidFill>
                <a:ea typeface="ＭＳ Ｐゴシック" charset="0"/>
                <a:cs typeface="Calibri" pitchFamily="34" charset="0"/>
              </a:rPr>
              <a:t>Projet</a:t>
            </a:r>
            <a:r>
              <a:rPr lang="en-US" sz="800" b="1" dirty="0">
                <a:solidFill>
                  <a:schemeClr val="bg1"/>
                </a:solidFill>
                <a:ea typeface="ＭＳ Ｐゴシック" charset="0"/>
                <a:cs typeface="Calibri" pitchFamily="34" charset="0"/>
              </a:rPr>
              <a:t> métier</a:t>
            </a:r>
          </a:p>
          <a:p>
            <a:pPr algn="ctr"/>
            <a:r>
              <a:rPr lang="en-US" sz="800" b="1" dirty="0">
                <a:solidFill>
                  <a:schemeClr val="bg1"/>
                </a:solidFill>
                <a:ea typeface="ＭＳ Ｐゴシック" charset="0"/>
                <a:cs typeface="Calibri" pitchFamily="34" charset="0"/>
              </a:rPr>
              <a:t>&amp; JUR &amp;  CPLE</a:t>
            </a:r>
          </a:p>
        </p:txBody>
      </p:sp>
      <p:sp>
        <p:nvSpPr>
          <p:cNvPr id="43" name="Rectangle 42">
            <a:extLst>
              <a:ext uri="{FF2B5EF4-FFF2-40B4-BE49-F238E27FC236}">
                <a16:creationId xmlns:a16="http://schemas.microsoft.com/office/drawing/2014/main" id="{9D2D0064-A7B8-413D-A58B-B010AB40B833}"/>
              </a:ext>
            </a:extLst>
          </p:cNvPr>
          <p:cNvSpPr/>
          <p:nvPr/>
        </p:nvSpPr>
        <p:spPr>
          <a:xfrm>
            <a:off x="6877570" y="4248739"/>
            <a:ext cx="648072" cy="338554"/>
          </a:xfrm>
          <a:prstGeom prst="rect">
            <a:avLst/>
          </a:prstGeom>
          <a:solidFill>
            <a:schemeClr val="bg2"/>
          </a:solidFill>
        </p:spPr>
        <p:txBody>
          <a:bodyPr wrap="square">
            <a:spAutoFit/>
          </a:bodyPr>
          <a:lstStyle/>
          <a:p>
            <a:pPr algn="ctr"/>
            <a:r>
              <a:rPr lang="en-US" sz="800" b="1" dirty="0">
                <a:solidFill>
                  <a:schemeClr val="bg1"/>
                </a:solidFill>
                <a:ea typeface="ＭＳ Ｐゴシック" charset="0"/>
                <a:cs typeface="Calibri" pitchFamily="34" charset="0"/>
              </a:rPr>
              <a:t>Chef de </a:t>
            </a:r>
            <a:r>
              <a:rPr lang="en-US" sz="800" b="1" dirty="0" err="1">
                <a:solidFill>
                  <a:schemeClr val="bg1"/>
                </a:solidFill>
                <a:ea typeface="ＭＳ Ｐゴシック" charset="0"/>
                <a:cs typeface="Calibri" pitchFamily="34" charset="0"/>
              </a:rPr>
              <a:t>projet</a:t>
            </a:r>
            <a:r>
              <a:rPr lang="en-US" sz="800" b="1" dirty="0">
                <a:solidFill>
                  <a:schemeClr val="bg1"/>
                </a:solidFill>
                <a:ea typeface="ＭＳ Ｐゴシック" charset="0"/>
                <a:cs typeface="Calibri" pitchFamily="34" charset="0"/>
              </a:rPr>
              <a:t> IT</a:t>
            </a:r>
          </a:p>
        </p:txBody>
      </p:sp>
      <p:pic>
        <p:nvPicPr>
          <p:cNvPr id="46" name="Image 45">
            <a:extLst>
              <a:ext uri="{FF2B5EF4-FFF2-40B4-BE49-F238E27FC236}">
                <a16:creationId xmlns:a16="http://schemas.microsoft.com/office/drawing/2014/main" id="{CDE0CE24-5A71-4D46-8775-4052DF6531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77570" y="3989441"/>
            <a:ext cx="295001" cy="295001"/>
          </a:xfrm>
          <a:prstGeom prst="rect">
            <a:avLst/>
          </a:prstGeom>
        </p:spPr>
      </p:pic>
      <p:sp>
        <p:nvSpPr>
          <p:cNvPr id="47" name="Rectangle 46">
            <a:extLst>
              <a:ext uri="{FF2B5EF4-FFF2-40B4-BE49-F238E27FC236}">
                <a16:creationId xmlns:a16="http://schemas.microsoft.com/office/drawing/2014/main" id="{DB0D98C5-28F8-465F-BFEC-10F956EED76A}"/>
              </a:ext>
            </a:extLst>
          </p:cNvPr>
          <p:cNvSpPr/>
          <p:nvPr/>
        </p:nvSpPr>
        <p:spPr>
          <a:xfrm>
            <a:off x="8408861" y="2969980"/>
            <a:ext cx="648072" cy="338554"/>
          </a:xfrm>
          <a:prstGeom prst="rect">
            <a:avLst/>
          </a:prstGeom>
          <a:solidFill>
            <a:schemeClr val="bg2"/>
          </a:solidFill>
        </p:spPr>
        <p:txBody>
          <a:bodyPr wrap="square">
            <a:spAutoFit/>
          </a:bodyPr>
          <a:lstStyle/>
          <a:p>
            <a:pPr algn="ctr"/>
            <a:r>
              <a:rPr lang="en-US" sz="800" b="1" dirty="0">
                <a:solidFill>
                  <a:schemeClr val="bg1"/>
                </a:solidFill>
                <a:ea typeface="ＭＳ Ｐゴシック" charset="0"/>
                <a:cs typeface="Calibri" pitchFamily="34" charset="0"/>
              </a:rPr>
              <a:t>Chef de </a:t>
            </a:r>
            <a:r>
              <a:rPr lang="en-US" sz="800" b="1" dirty="0" err="1">
                <a:solidFill>
                  <a:schemeClr val="bg1"/>
                </a:solidFill>
                <a:ea typeface="ＭＳ Ｐゴシック" charset="0"/>
                <a:cs typeface="Calibri" pitchFamily="34" charset="0"/>
              </a:rPr>
              <a:t>projet</a:t>
            </a:r>
            <a:r>
              <a:rPr lang="en-US" sz="800" b="1" dirty="0">
                <a:solidFill>
                  <a:schemeClr val="bg1"/>
                </a:solidFill>
                <a:ea typeface="ＭＳ Ｐゴシック" charset="0"/>
                <a:cs typeface="Calibri" pitchFamily="34" charset="0"/>
              </a:rPr>
              <a:t> IT</a:t>
            </a:r>
          </a:p>
        </p:txBody>
      </p:sp>
      <p:pic>
        <p:nvPicPr>
          <p:cNvPr id="48" name="Image 47">
            <a:extLst>
              <a:ext uri="{FF2B5EF4-FFF2-40B4-BE49-F238E27FC236}">
                <a16:creationId xmlns:a16="http://schemas.microsoft.com/office/drawing/2014/main" id="{527BCE6C-81CD-4A9F-8F3F-F25C0FDF5E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69487" y="2695377"/>
            <a:ext cx="295001" cy="295001"/>
          </a:xfrm>
          <a:prstGeom prst="rect">
            <a:avLst/>
          </a:prstGeom>
        </p:spPr>
      </p:pic>
    </p:spTree>
    <p:extLst>
      <p:ext uri="{BB962C8B-B14F-4D97-AF65-F5344CB8AC3E}">
        <p14:creationId xmlns:p14="http://schemas.microsoft.com/office/powerpoint/2010/main" val="1603497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2879812" y="3381033"/>
            <a:ext cx="3416783" cy="1236099"/>
          </a:xfrm>
        </p:spPr>
        <p:txBody>
          <a:bodyPr/>
          <a:lstStyle/>
          <a:p>
            <a:r>
              <a:rPr lang="fr-FR" sz="1800" b="1" dirty="0"/>
              <a:t>Rappel du contexte : RGPD</a:t>
            </a:r>
          </a:p>
        </p:txBody>
      </p:sp>
      <p:sp>
        <p:nvSpPr>
          <p:cNvPr id="3" name="Espace réservé du texte 2"/>
          <p:cNvSpPr>
            <a:spLocks noGrp="1"/>
          </p:cNvSpPr>
          <p:nvPr>
            <p:ph type="body" sz="quarter" idx="11"/>
            <p:custDataLst>
              <p:tags r:id="rId2"/>
            </p:custDataLst>
          </p:nvPr>
        </p:nvSpPr>
        <p:spPr/>
        <p:txBody>
          <a:bodyPr/>
          <a:lstStyle/>
          <a:p>
            <a:r>
              <a:rPr lang="fr-FR"/>
              <a:t>1</a:t>
            </a:r>
          </a:p>
        </p:txBody>
      </p:sp>
    </p:spTree>
    <p:extLst>
      <p:ext uri="{BB962C8B-B14F-4D97-AF65-F5344CB8AC3E}">
        <p14:creationId xmlns:p14="http://schemas.microsoft.com/office/powerpoint/2010/main" val="2960824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Zoom sur les périodes de conservation</a:t>
            </a:r>
            <a:endParaRPr lang="fr-FR" dirty="0">
              <a:solidFill>
                <a:srgbClr val="FFA100"/>
              </a:solidFill>
              <a:latin typeface="+mj-lt"/>
            </a:endParaRPr>
          </a:p>
        </p:txBody>
      </p:sp>
      <p:sp>
        <p:nvSpPr>
          <p:cNvPr id="132" name="Rectangle 131">
            <a:extLst>
              <a:ext uri="{FF2B5EF4-FFF2-40B4-BE49-F238E27FC236}">
                <a16:creationId xmlns:a16="http://schemas.microsoft.com/office/drawing/2014/main" id="{F9B8BA81-4DB8-445D-B505-BBE21904179F}"/>
              </a:ext>
            </a:extLst>
          </p:cNvPr>
          <p:cNvSpPr/>
          <p:nvPr/>
        </p:nvSpPr>
        <p:spPr>
          <a:xfrm>
            <a:off x="2785732" y="1728234"/>
            <a:ext cx="6190898" cy="4840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1000" dirty="0">
                <a:solidFill>
                  <a:schemeClr val="tx1"/>
                </a:solidFill>
                <a:latin typeface="Calibri" panose="020F0502020204030204" pitchFamily="34" charset="0"/>
              </a:rPr>
              <a:t>Exigences de la </a:t>
            </a:r>
            <a:r>
              <a:rPr lang="fr-FR" sz="1000" b="1" dirty="0">
                <a:solidFill>
                  <a:schemeClr val="tx1"/>
                </a:solidFill>
                <a:latin typeface="Calibri" panose="020F0502020204030204" pitchFamily="34" charset="0"/>
              </a:rPr>
              <a:t>législation </a:t>
            </a:r>
            <a:r>
              <a:rPr lang="fr-FR" sz="1000" dirty="0">
                <a:solidFill>
                  <a:schemeClr val="tx1"/>
                </a:solidFill>
                <a:latin typeface="Calibri" panose="020F0502020204030204" pitchFamily="34" charset="0"/>
              </a:rPr>
              <a:t>relative aux fins du traitement. Quand la période de conservation est fixée dans la loi, les exigences légales peuvent être explicites. Elles peuvent également être implicites si la période de conservation est déduite indirectement à partir d’un délai de prescription.</a:t>
            </a:r>
          </a:p>
        </p:txBody>
      </p:sp>
      <p:sp>
        <p:nvSpPr>
          <p:cNvPr id="133" name="Rectangle 132">
            <a:extLst>
              <a:ext uri="{FF2B5EF4-FFF2-40B4-BE49-F238E27FC236}">
                <a16:creationId xmlns:a16="http://schemas.microsoft.com/office/drawing/2014/main" id="{931D3536-4916-4F39-8F82-ACD2BBAC9BB4}"/>
              </a:ext>
            </a:extLst>
          </p:cNvPr>
          <p:cNvSpPr/>
          <p:nvPr/>
        </p:nvSpPr>
        <p:spPr>
          <a:xfrm>
            <a:off x="167078" y="1720517"/>
            <a:ext cx="1464736" cy="48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200" b="1" dirty="0">
                <a:solidFill>
                  <a:schemeClr val="bg1"/>
                </a:solidFill>
                <a:latin typeface="Calibri" panose="020F0502020204030204" pitchFamily="34" charset="0"/>
              </a:rPr>
              <a:t>Période légale</a:t>
            </a:r>
            <a:r>
              <a:rPr lang="fr-FR"/>
              <a:t> </a:t>
            </a:r>
          </a:p>
          <a:p>
            <a:pPr marL="0" lvl="1" algn="ctr"/>
            <a:r>
              <a:rPr lang="fr-FR" sz="1200" b="1" dirty="0">
                <a:solidFill>
                  <a:schemeClr val="bg1"/>
                </a:solidFill>
                <a:latin typeface="Calibri" panose="020F0502020204030204" pitchFamily="34" charset="0"/>
              </a:rPr>
              <a:t>de conservation</a:t>
            </a:r>
          </a:p>
        </p:txBody>
      </p:sp>
      <p:sp>
        <p:nvSpPr>
          <p:cNvPr id="134" name="Rectangle 133">
            <a:extLst>
              <a:ext uri="{FF2B5EF4-FFF2-40B4-BE49-F238E27FC236}">
                <a16:creationId xmlns:a16="http://schemas.microsoft.com/office/drawing/2014/main" id="{0425FDC4-AB6B-4D73-8D13-DB4A8C434DE3}"/>
              </a:ext>
            </a:extLst>
          </p:cNvPr>
          <p:cNvSpPr/>
          <p:nvPr/>
        </p:nvSpPr>
        <p:spPr>
          <a:xfrm>
            <a:off x="1718549" y="2299629"/>
            <a:ext cx="993964" cy="41171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dirty="0">
                <a:solidFill>
                  <a:schemeClr val="tx1"/>
                </a:solidFill>
                <a:latin typeface="Calibri" panose="020F0502020204030204" pitchFamily="34" charset="0"/>
              </a:rPr>
              <a:t>Département JUR</a:t>
            </a:r>
          </a:p>
        </p:txBody>
      </p:sp>
      <p:sp>
        <p:nvSpPr>
          <p:cNvPr id="135" name="Rectangle 134">
            <a:extLst>
              <a:ext uri="{FF2B5EF4-FFF2-40B4-BE49-F238E27FC236}">
                <a16:creationId xmlns:a16="http://schemas.microsoft.com/office/drawing/2014/main" id="{C94243DF-FE9F-4B47-95DD-F0E41A76AEBE}"/>
              </a:ext>
            </a:extLst>
          </p:cNvPr>
          <p:cNvSpPr/>
          <p:nvPr/>
        </p:nvSpPr>
        <p:spPr>
          <a:xfrm>
            <a:off x="167078" y="2291913"/>
            <a:ext cx="1464736" cy="4117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fontScale="92500" lnSpcReduction="10000"/>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200" b="1" dirty="0">
                <a:solidFill>
                  <a:schemeClr val="bg1"/>
                </a:solidFill>
                <a:latin typeface="Calibri" panose="020F0502020204030204" pitchFamily="34" charset="0"/>
              </a:rPr>
              <a:t>Durée réglementaire de conservation</a:t>
            </a:r>
          </a:p>
        </p:txBody>
      </p:sp>
      <p:sp>
        <p:nvSpPr>
          <p:cNvPr id="136" name="Rectangle 135">
            <a:extLst>
              <a:ext uri="{FF2B5EF4-FFF2-40B4-BE49-F238E27FC236}">
                <a16:creationId xmlns:a16="http://schemas.microsoft.com/office/drawing/2014/main" id="{D92ABDF6-BD9C-49BA-9722-B029F7A83B57}"/>
              </a:ext>
            </a:extLst>
          </p:cNvPr>
          <p:cNvSpPr/>
          <p:nvPr/>
        </p:nvSpPr>
        <p:spPr>
          <a:xfrm>
            <a:off x="2782692" y="2798856"/>
            <a:ext cx="6193764" cy="43042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r>
              <a:rPr lang="fr-FR" sz="1000" dirty="0">
                <a:solidFill>
                  <a:schemeClr val="tx1"/>
                </a:solidFill>
                <a:latin typeface="Calibri" panose="020F0502020204030204" pitchFamily="34" charset="0"/>
              </a:rPr>
              <a:t>Exigences imposées par le Groupe </a:t>
            </a:r>
            <a:r>
              <a:rPr lang="fr-FR" sz="1000" b="1" dirty="0">
                <a:solidFill>
                  <a:schemeClr val="tx1"/>
                </a:solidFill>
                <a:latin typeface="Calibri" panose="020F0502020204030204" pitchFamily="34" charset="0"/>
              </a:rPr>
              <a:t>Société Générale </a:t>
            </a:r>
            <a:r>
              <a:rPr lang="fr-FR" sz="1000" dirty="0">
                <a:solidFill>
                  <a:schemeClr val="tx1"/>
                </a:solidFill>
                <a:latin typeface="Calibri" panose="020F0502020204030204" pitchFamily="34" charset="0"/>
              </a:rPr>
              <a:t> ou, en cas d'absence de lois et de réglementation</a:t>
            </a:r>
            <a:r>
              <a:rPr lang="fr-FR" sz="1000" b="1" dirty="0">
                <a:solidFill>
                  <a:schemeClr val="tx1"/>
                </a:solidFill>
                <a:latin typeface="Calibri" panose="020F0502020204030204" pitchFamily="34" charset="0"/>
              </a:rPr>
              <a:t>.</a:t>
            </a:r>
          </a:p>
          <a:p>
            <a:pPr marL="0" lvl="1"/>
            <a:r>
              <a:rPr lang="fr-FR" sz="1000" dirty="0">
                <a:solidFill>
                  <a:schemeClr val="tx1"/>
                </a:solidFill>
                <a:latin typeface="Calibri" panose="020F0502020204030204" pitchFamily="34" charset="0"/>
              </a:rPr>
              <a:t> Exigences définies par les équipes de conformité Groupe et locales, avec des systèmes normatifs.</a:t>
            </a:r>
          </a:p>
        </p:txBody>
      </p:sp>
      <p:sp>
        <p:nvSpPr>
          <p:cNvPr id="137" name="Rectangle 136">
            <a:extLst>
              <a:ext uri="{FF2B5EF4-FFF2-40B4-BE49-F238E27FC236}">
                <a16:creationId xmlns:a16="http://schemas.microsoft.com/office/drawing/2014/main" id="{F3DD3A27-C645-4D37-B848-5C03D98C1A15}"/>
              </a:ext>
            </a:extLst>
          </p:cNvPr>
          <p:cNvSpPr/>
          <p:nvPr/>
        </p:nvSpPr>
        <p:spPr>
          <a:xfrm>
            <a:off x="167078" y="2799208"/>
            <a:ext cx="1464736" cy="82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200" b="1" dirty="0">
                <a:solidFill>
                  <a:schemeClr val="bg1"/>
                </a:solidFill>
                <a:latin typeface="Calibri" panose="020F0502020204030204" pitchFamily="34" charset="0"/>
              </a:rPr>
              <a:t>Durée conventionnelle de conservation</a:t>
            </a:r>
          </a:p>
        </p:txBody>
      </p:sp>
      <p:cxnSp>
        <p:nvCxnSpPr>
          <p:cNvPr id="138" name="Straight Connector 8">
            <a:extLst>
              <a:ext uri="{FF2B5EF4-FFF2-40B4-BE49-F238E27FC236}">
                <a16:creationId xmlns:a16="http://schemas.microsoft.com/office/drawing/2014/main" id="{E2071161-73B8-48CF-87DF-9EF052B583F5}"/>
              </a:ext>
            </a:extLst>
          </p:cNvPr>
          <p:cNvCxnSpPr/>
          <p:nvPr/>
        </p:nvCxnSpPr>
        <p:spPr bwMode="auto">
          <a:xfrm>
            <a:off x="162020" y="2251807"/>
            <a:ext cx="8784000" cy="0"/>
          </a:xfrm>
          <a:prstGeom prst="line">
            <a:avLst/>
          </a:prstGeom>
          <a:solidFill>
            <a:schemeClr val="bg2"/>
          </a:solidFill>
          <a:ln w="952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9" name="Straight Connector 52">
            <a:extLst>
              <a:ext uri="{FF2B5EF4-FFF2-40B4-BE49-F238E27FC236}">
                <a16:creationId xmlns:a16="http://schemas.microsoft.com/office/drawing/2014/main" id="{C9C9A062-5279-440A-A508-17A659764E41}"/>
              </a:ext>
            </a:extLst>
          </p:cNvPr>
          <p:cNvCxnSpPr/>
          <p:nvPr/>
        </p:nvCxnSpPr>
        <p:spPr bwMode="auto">
          <a:xfrm>
            <a:off x="173769" y="2751247"/>
            <a:ext cx="8784000" cy="0"/>
          </a:xfrm>
          <a:prstGeom prst="line">
            <a:avLst/>
          </a:prstGeom>
          <a:solidFill>
            <a:schemeClr val="bg2"/>
          </a:solidFill>
          <a:ln w="952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0" name="Rectangle 139">
            <a:extLst>
              <a:ext uri="{FF2B5EF4-FFF2-40B4-BE49-F238E27FC236}">
                <a16:creationId xmlns:a16="http://schemas.microsoft.com/office/drawing/2014/main" id="{533C2E59-4051-4A1D-A988-45CDEA715432}"/>
              </a:ext>
            </a:extLst>
          </p:cNvPr>
          <p:cNvSpPr/>
          <p:nvPr/>
        </p:nvSpPr>
        <p:spPr>
          <a:xfrm>
            <a:off x="1718548" y="1720518"/>
            <a:ext cx="989449" cy="4840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dirty="0">
                <a:solidFill>
                  <a:schemeClr val="tx1"/>
                </a:solidFill>
                <a:latin typeface="Calibri" panose="020F0502020204030204" pitchFamily="34" charset="0"/>
              </a:rPr>
              <a:t>Département JUR</a:t>
            </a:r>
          </a:p>
        </p:txBody>
      </p:sp>
      <p:grpSp>
        <p:nvGrpSpPr>
          <p:cNvPr id="141" name="Group 12">
            <a:extLst>
              <a:ext uri="{FF2B5EF4-FFF2-40B4-BE49-F238E27FC236}">
                <a16:creationId xmlns:a16="http://schemas.microsoft.com/office/drawing/2014/main" id="{CF7D4B77-753C-47CB-A97B-4B98802587B0}"/>
              </a:ext>
            </a:extLst>
          </p:cNvPr>
          <p:cNvGrpSpPr/>
          <p:nvPr/>
        </p:nvGrpSpPr>
        <p:grpSpPr>
          <a:xfrm>
            <a:off x="157746" y="1385622"/>
            <a:ext cx="1440000" cy="269851"/>
            <a:chOff x="198173" y="1493634"/>
            <a:chExt cx="1698692" cy="269851"/>
          </a:xfrm>
        </p:grpSpPr>
        <p:cxnSp>
          <p:nvCxnSpPr>
            <p:cNvPr id="163" name="Straight Connector 54">
              <a:extLst>
                <a:ext uri="{FF2B5EF4-FFF2-40B4-BE49-F238E27FC236}">
                  <a16:creationId xmlns:a16="http://schemas.microsoft.com/office/drawing/2014/main" id="{6787873B-076F-463E-84F1-6302192028D6}"/>
                </a:ext>
              </a:extLst>
            </p:cNvPr>
            <p:cNvCxnSpPr/>
            <p:nvPr/>
          </p:nvCxnSpPr>
          <p:spPr bwMode="auto">
            <a:xfrm>
              <a:off x="204865" y="1763485"/>
              <a:ext cx="169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4" name="TextBox 57">
              <a:extLst>
                <a:ext uri="{FF2B5EF4-FFF2-40B4-BE49-F238E27FC236}">
                  <a16:creationId xmlns:a16="http://schemas.microsoft.com/office/drawing/2014/main" id="{08E613C0-F39A-472D-B916-191F4E43B06A}"/>
                </a:ext>
              </a:extLst>
            </p:cNvPr>
            <p:cNvSpPr txBox="1"/>
            <p:nvPr/>
          </p:nvSpPr>
          <p:spPr>
            <a:xfrm>
              <a:off x="198173" y="1493634"/>
              <a:ext cx="1698691" cy="257879"/>
            </a:xfrm>
            <a:prstGeom prst="rect">
              <a:avLst/>
            </a:prstGeom>
            <a:noFill/>
            <a:ln>
              <a:noFill/>
            </a:ln>
          </p:spPr>
          <p:txBody>
            <a:bodyPr wrap="non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00" b="1" dirty="0">
                  <a:solidFill>
                    <a:srgbClr val="000000"/>
                  </a:solidFill>
                  <a:latin typeface="Calibri" panose="020F0502020204030204" pitchFamily="34" charset="0"/>
                </a:rPr>
                <a:t>EXIGENCES</a:t>
              </a:r>
            </a:p>
          </p:txBody>
        </p:sp>
      </p:grpSp>
      <p:grpSp>
        <p:nvGrpSpPr>
          <p:cNvPr id="142" name="Group 13">
            <a:extLst>
              <a:ext uri="{FF2B5EF4-FFF2-40B4-BE49-F238E27FC236}">
                <a16:creationId xmlns:a16="http://schemas.microsoft.com/office/drawing/2014/main" id="{EF09A1CD-35FF-4C02-A95C-1838CA902D7B}"/>
              </a:ext>
            </a:extLst>
          </p:cNvPr>
          <p:cNvGrpSpPr/>
          <p:nvPr/>
        </p:nvGrpSpPr>
        <p:grpSpPr>
          <a:xfrm>
            <a:off x="1718547" y="1383463"/>
            <a:ext cx="972000" cy="272010"/>
            <a:chOff x="1978580" y="1491475"/>
            <a:chExt cx="1477132" cy="272010"/>
          </a:xfrm>
        </p:grpSpPr>
        <p:cxnSp>
          <p:nvCxnSpPr>
            <p:cNvPr id="161" name="Straight Connector 55">
              <a:extLst>
                <a:ext uri="{FF2B5EF4-FFF2-40B4-BE49-F238E27FC236}">
                  <a16:creationId xmlns:a16="http://schemas.microsoft.com/office/drawing/2014/main" id="{2C88CA02-89A3-4BFA-AA91-A85A53D596E6}"/>
                </a:ext>
              </a:extLst>
            </p:cNvPr>
            <p:cNvCxnSpPr/>
            <p:nvPr/>
          </p:nvCxnSpPr>
          <p:spPr bwMode="auto">
            <a:xfrm>
              <a:off x="1978580" y="1763485"/>
              <a:ext cx="1476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2" name="TextBox 58">
              <a:extLst>
                <a:ext uri="{FF2B5EF4-FFF2-40B4-BE49-F238E27FC236}">
                  <a16:creationId xmlns:a16="http://schemas.microsoft.com/office/drawing/2014/main" id="{8BA70E51-B3CF-4077-9C79-944809BC3062}"/>
                </a:ext>
              </a:extLst>
            </p:cNvPr>
            <p:cNvSpPr txBox="1"/>
            <p:nvPr/>
          </p:nvSpPr>
          <p:spPr>
            <a:xfrm>
              <a:off x="1979712" y="1491475"/>
              <a:ext cx="1476000" cy="257879"/>
            </a:xfrm>
            <a:prstGeom prst="rect">
              <a:avLst/>
            </a:prstGeom>
            <a:noFill/>
            <a:ln>
              <a:noFill/>
            </a:ln>
          </p:spPr>
          <p:txBody>
            <a:bodyPr wrap="non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00" b="1" dirty="0">
                  <a:solidFill>
                    <a:srgbClr val="000000"/>
                  </a:solidFill>
                  <a:latin typeface="Calibri" panose="020F0502020204030204" pitchFamily="34" charset="0"/>
                </a:rPr>
                <a:t>DÉFINIS PAR</a:t>
              </a:r>
            </a:p>
          </p:txBody>
        </p:sp>
      </p:grpSp>
      <p:grpSp>
        <p:nvGrpSpPr>
          <p:cNvPr id="143" name="Group 14">
            <a:extLst>
              <a:ext uri="{FF2B5EF4-FFF2-40B4-BE49-F238E27FC236}">
                <a16:creationId xmlns:a16="http://schemas.microsoft.com/office/drawing/2014/main" id="{181AFC40-F84F-492B-837B-CD82FE8450F2}"/>
              </a:ext>
            </a:extLst>
          </p:cNvPr>
          <p:cNvGrpSpPr/>
          <p:nvPr/>
        </p:nvGrpSpPr>
        <p:grpSpPr>
          <a:xfrm>
            <a:off x="2789336" y="1376772"/>
            <a:ext cx="6192000" cy="278701"/>
            <a:chOff x="3525409" y="1484784"/>
            <a:chExt cx="5419817" cy="278701"/>
          </a:xfrm>
        </p:grpSpPr>
        <p:cxnSp>
          <p:nvCxnSpPr>
            <p:cNvPr id="159" name="Straight Connector 56">
              <a:extLst>
                <a:ext uri="{FF2B5EF4-FFF2-40B4-BE49-F238E27FC236}">
                  <a16:creationId xmlns:a16="http://schemas.microsoft.com/office/drawing/2014/main" id="{E2FC65FC-E3C1-4F0D-B5B5-5E0EF6D033E2}"/>
                </a:ext>
              </a:extLst>
            </p:cNvPr>
            <p:cNvCxnSpPr/>
            <p:nvPr/>
          </p:nvCxnSpPr>
          <p:spPr bwMode="auto">
            <a:xfrm>
              <a:off x="3525409" y="1763485"/>
              <a:ext cx="5400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TextBox 59">
              <a:extLst>
                <a:ext uri="{FF2B5EF4-FFF2-40B4-BE49-F238E27FC236}">
                  <a16:creationId xmlns:a16="http://schemas.microsoft.com/office/drawing/2014/main" id="{4B9672DE-0673-4DC7-AF7E-9A1C3737E7BE}"/>
                </a:ext>
              </a:extLst>
            </p:cNvPr>
            <p:cNvSpPr txBox="1"/>
            <p:nvPr/>
          </p:nvSpPr>
          <p:spPr>
            <a:xfrm>
              <a:off x="3545226" y="1484784"/>
              <a:ext cx="5400000" cy="257879"/>
            </a:xfrm>
            <a:prstGeom prst="rect">
              <a:avLst/>
            </a:prstGeom>
            <a:noFill/>
            <a:ln>
              <a:noFill/>
            </a:ln>
          </p:spPr>
          <p:txBody>
            <a:bodyPr wrap="non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00" b="1" dirty="0">
                  <a:solidFill>
                    <a:srgbClr val="000000"/>
                  </a:solidFill>
                  <a:latin typeface="Calibri" panose="020F0502020204030204" pitchFamily="34" charset="0"/>
                </a:rPr>
                <a:t>BESOINS DE CONSERVATION</a:t>
              </a:r>
            </a:p>
          </p:txBody>
        </p:sp>
      </p:grpSp>
      <p:sp>
        <p:nvSpPr>
          <p:cNvPr id="144" name="Rectangle 143">
            <a:extLst>
              <a:ext uri="{FF2B5EF4-FFF2-40B4-BE49-F238E27FC236}">
                <a16:creationId xmlns:a16="http://schemas.microsoft.com/office/drawing/2014/main" id="{2B8DAE53-0916-487A-B4C8-A61B96DC740C}"/>
              </a:ext>
            </a:extLst>
          </p:cNvPr>
          <p:cNvSpPr/>
          <p:nvPr/>
        </p:nvSpPr>
        <p:spPr>
          <a:xfrm>
            <a:off x="2785731" y="3337820"/>
            <a:ext cx="6190899" cy="2846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r>
              <a:rPr lang="fr-FR" sz="1000" dirty="0">
                <a:solidFill>
                  <a:schemeClr val="tx1"/>
                </a:solidFill>
                <a:latin typeface="Calibri" panose="020F0502020204030204" pitchFamily="34" charset="0"/>
              </a:rPr>
              <a:t>Exigences fixées par les équipes métier (Responsable du traitement) afin de garantir / exécuter un meilleur service.</a:t>
            </a:r>
          </a:p>
        </p:txBody>
      </p:sp>
      <p:sp>
        <p:nvSpPr>
          <p:cNvPr id="145" name="Rectangle 144">
            <a:extLst>
              <a:ext uri="{FF2B5EF4-FFF2-40B4-BE49-F238E27FC236}">
                <a16:creationId xmlns:a16="http://schemas.microsoft.com/office/drawing/2014/main" id="{F594C96D-D150-4654-8BD4-F64ADFEF70D7}"/>
              </a:ext>
            </a:extLst>
          </p:cNvPr>
          <p:cNvSpPr/>
          <p:nvPr/>
        </p:nvSpPr>
        <p:spPr>
          <a:xfrm>
            <a:off x="2780006" y="2298521"/>
            <a:ext cx="6196298" cy="41171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7800" lvl="1" indent="-177800"/>
            <a:r>
              <a:rPr lang="fr-FR" sz="1000" dirty="0">
                <a:solidFill>
                  <a:schemeClr val="tx1"/>
                </a:solidFill>
                <a:latin typeface="Calibri" panose="020F0502020204030204" pitchFamily="34" charset="0"/>
              </a:rPr>
              <a:t>Exigences imposées par les </a:t>
            </a:r>
            <a:r>
              <a:rPr lang="fr-FR" sz="1000" b="1" dirty="0">
                <a:solidFill>
                  <a:schemeClr val="tx1"/>
                </a:solidFill>
                <a:latin typeface="Calibri" panose="020F0502020204030204" pitchFamily="34" charset="0"/>
              </a:rPr>
              <a:t>régulateurs </a:t>
            </a:r>
            <a:r>
              <a:rPr lang="fr-FR" sz="1000" dirty="0">
                <a:solidFill>
                  <a:schemeClr val="tx1"/>
                </a:solidFill>
                <a:latin typeface="Calibri" panose="020F0502020204030204" pitchFamily="34" charset="0"/>
              </a:rPr>
              <a:t>selon les entités juridiques du Groupe Société Générale.</a:t>
            </a:r>
          </a:p>
        </p:txBody>
      </p:sp>
      <p:cxnSp>
        <p:nvCxnSpPr>
          <p:cNvPr id="146" name="Straight Connector 112">
            <a:extLst>
              <a:ext uri="{FF2B5EF4-FFF2-40B4-BE49-F238E27FC236}">
                <a16:creationId xmlns:a16="http://schemas.microsoft.com/office/drawing/2014/main" id="{B2F26BC5-6DBE-4AB2-A522-A84344F82295}"/>
              </a:ext>
            </a:extLst>
          </p:cNvPr>
          <p:cNvCxnSpPr/>
          <p:nvPr/>
        </p:nvCxnSpPr>
        <p:spPr bwMode="auto">
          <a:xfrm>
            <a:off x="1718546" y="3282108"/>
            <a:ext cx="7272000" cy="0"/>
          </a:xfrm>
          <a:prstGeom prst="line">
            <a:avLst/>
          </a:prstGeom>
          <a:solidFill>
            <a:schemeClr val="bg2"/>
          </a:solidFill>
          <a:ln w="9525" cap="flat" cmpd="sng" algn="ctr">
            <a:solidFill>
              <a:schemeClr val="bg1">
                <a:lumMod val="50000"/>
              </a:schemeClr>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7" name="Rectangle 146">
            <a:extLst>
              <a:ext uri="{FF2B5EF4-FFF2-40B4-BE49-F238E27FC236}">
                <a16:creationId xmlns:a16="http://schemas.microsoft.com/office/drawing/2014/main" id="{8CBC0B82-2376-4E12-BEA1-EF511C9F7EA5}"/>
              </a:ext>
            </a:extLst>
          </p:cNvPr>
          <p:cNvSpPr/>
          <p:nvPr/>
        </p:nvSpPr>
        <p:spPr>
          <a:xfrm>
            <a:off x="1703822" y="2799696"/>
            <a:ext cx="1008691" cy="43042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dirty="0">
                <a:solidFill>
                  <a:schemeClr val="tx1"/>
                </a:solidFill>
                <a:latin typeface="Calibri" panose="020F0502020204030204" pitchFamily="34" charset="0"/>
              </a:rPr>
              <a:t>CPLE local</a:t>
            </a:r>
          </a:p>
          <a:p>
            <a:pPr marL="0" lvl="1" algn="ctr"/>
            <a:r>
              <a:rPr lang="fr-FR" sz="1000" dirty="0">
                <a:solidFill>
                  <a:schemeClr val="tx1"/>
                </a:solidFill>
                <a:latin typeface="Calibri" panose="020F0502020204030204" pitchFamily="34" charset="0"/>
              </a:rPr>
              <a:t>(conformité)</a:t>
            </a:r>
          </a:p>
        </p:txBody>
      </p:sp>
      <p:sp>
        <p:nvSpPr>
          <p:cNvPr id="148" name="Rectangle 147">
            <a:extLst>
              <a:ext uri="{FF2B5EF4-FFF2-40B4-BE49-F238E27FC236}">
                <a16:creationId xmlns:a16="http://schemas.microsoft.com/office/drawing/2014/main" id="{A30E0392-3CF2-4098-A347-2703BF56CB16}"/>
              </a:ext>
            </a:extLst>
          </p:cNvPr>
          <p:cNvSpPr/>
          <p:nvPr/>
        </p:nvSpPr>
        <p:spPr>
          <a:xfrm>
            <a:off x="1704900" y="3338660"/>
            <a:ext cx="996009" cy="2842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dirty="0">
                <a:solidFill>
                  <a:schemeClr val="tx1"/>
                </a:solidFill>
                <a:latin typeface="Calibri" panose="020F0502020204030204" pitchFamily="34" charset="0"/>
              </a:rPr>
              <a:t>CPLE local</a:t>
            </a:r>
          </a:p>
        </p:txBody>
      </p:sp>
      <p:sp>
        <p:nvSpPr>
          <p:cNvPr id="149" name="ZoneTexte 84">
            <a:extLst>
              <a:ext uri="{FF2B5EF4-FFF2-40B4-BE49-F238E27FC236}">
                <a16:creationId xmlns:a16="http://schemas.microsoft.com/office/drawing/2014/main" id="{C2586472-69B8-4ECB-AEAA-E6E760D7A49D}"/>
              </a:ext>
            </a:extLst>
          </p:cNvPr>
          <p:cNvSpPr txBox="1"/>
          <p:nvPr/>
        </p:nvSpPr>
        <p:spPr>
          <a:xfrm>
            <a:off x="166254" y="5817945"/>
            <a:ext cx="8820000" cy="383363"/>
          </a:xfrm>
          <a:prstGeom prst="rect">
            <a:avLst/>
          </a:prstGeom>
          <a:solidFill>
            <a:srgbClr val="FFA100"/>
          </a:solidFill>
          <a:ln>
            <a:solidFill>
              <a:srgbClr val="FFA100"/>
            </a:solidFill>
          </a:ln>
        </p:spPr>
        <p:txBody>
          <a:bodyPr wrap="non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00" b="1" dirty="0">
                <a:solidFill>
                  <a:schemeClr val="bg1"/>
                </a:solidFill>
                <a:latin typeface="Calibri" panose="020F0502020204030204" pitchFamily="34" charset="0"/>
              </a:rPr>
              <a:t>Sur la base de ces éléments, il est nécessaire de fixer un délai au-delà duquel les données seront purgées. </a:t>
            </a:r>
          </a:p>
          <a:p>
            <a:pPr algn="ctr"/>
            <a:r>
              <a:rPr lang="fr-FR" sz="1100" b="1" dirty="0">
                <a:solidFill>
                  <a:schemeClr val="bg1"/>
                </a:solidFill>
                <a:latin typeface="Calibri" panose="020F0502020204030204" pitchFamily="34" charset="0"/>
              </a:rPr>
              <a:t>Ce délai doit obtenir la validation des équipes locales JUR et/ou CPLE.</a:t>
            </a:r>
          </a:p>
        </p:txBody>
      </p:sp>
      <p:sp>
        <p:nvSpPr>
          <p:cNvPr id="150" name="Espace réservé du contenu 4">
            <a:extLst>
              <a:ext uri="{FF2B5EF4-FFF2-40B4-BE49-F238E27FC236}">
                <a16:creationId xmlns:a16="http://schemas.microsoft.com/office/drawing/2014/main" id="{EC065F9A-B40D-4FE3-B611-A5EFD710ECBD}"/>
              </a:ext>
            </a:extLst>
          </p:cNvPr>
          <p:cNvSpPr txBox="1">
            <a:spLocks/>
          </p:cNvSpPr>
          <p:nvPr/>
        </p:nvSpPr>
        <p:spPr bwMode="gray">
          <a:xfrm>
            <a:off x="191654" y="944724"/>
            <a:ext cx="8784976" cy="386732"/>
          </a:xfrm>
          <a:prstGeom prst="rect">
            <a:avLst/>
          </a:prstGeom>
          <a:solidFill>
            <a:srgbClr val="FFA100"/>
          </a:solidFill>
          <a:ln w="19050">
            <a:noFill/>
            <a:prstDash val="sysDash"/>
            <a:miter lim="800000"/>
            <a:headEnd/>
            <a:tailEnd/>
          </a:ln>
          <a:effectLst/>
        </p:spPr>
        <p:txBody>
          <a:bodyPr vert="horz" wrap="square" lIns="36000" tIns="36000" rIns="36000" bIns="36000" numCol="1" anchor="ctr"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lgn="ctr">
              <a:buNone/>
            </a:pPr>
            <a:r>
              <a:rPr lang="fr-FR" sz="1400" kern="0" dirty="0">
                <a:solidFill>
                  <a:schemeClr val="bg1"/>
                </a:solidFill>
                <a:latin typeface="Calibri" panose="020F0502020204030204" pitchFamily="34" charset="0"/>
              </a:rPr>
              <a:t>Trois types de périodes de conservation doivent être identifiés pour </a:t>
            </a:r>
            <a:r>
              <a:rPr lang="fr-FR" sz="1400" b="1" kern="0" dirty="0">
                <a:solidFill>
                  <a:schemeClr val="bg1"/>
                </a:solidFill>
                <a:latin typeface="Calibri" panose="020F0502020204030204" pitchFamily="34" charset="0"/>
              </a:rPr>
              <a:t>déterminer la période de conservation définitive</a:t>
            </a:r>
          </a:p>
        </p:txBody>
      </p:sp>
      <p:sp>
        <p:nvSpPr>
          <p:cNvPr id="153" name="Espace réservé du contenu 4">
            <a:extLst>
              <a:ext uri="{FF2B5EF4-FFF2-40B4-BE49-F238E27FC236}">
                <a16:creationId xmlns:a16="http://schemas.microsoft.com/office/drawing/2014/main" id="{A321A880-340D-49FA-B5DB-E7B5414A90BC}"/>
              </a:ext>
            </a:extLst>
          </p:cNvPr>
          <p:cNvSpPr txBox="1">
            <a:spLocks/>
          </p:cNvSpPr>
          <p:nvPr/>
        </p:nvSpPr>
        <p:spPr bwMode="gray">
          <a:xfrm>
            <a:off x="170374" y="3948109"/>
            <a:ext cx="8815880" cy="1817005"/>
          </a:xfrm>
          <a:prstGeom prst="rect">
            <a:avLst/>
          </a:prstGeom>
          <a:solidFill>
            <a:schemeClr val="bg1">
              <a:lumMod val="95000"/>
            </a:schemeClr>
          </a:solidFill>
          <a:ln w="3175">
            <a:solidFill>
              <a:srgbClr val="FFA100"/>
            </a:solidFill>
            <a:prstDash val="solid"/>
            <a:miter lim="800000"/>
            <a:headEnd/>
            <a:tailEnd/>
          </a:ln>
          <a:effectLst/>
        </p:spPr>
        <p:txBody>
          <a:bodyPr vert="horz" wrap="square" lIns="36000" tIns="36000" rIns="36000" bIns="36000" numCol="1" anchor="ctr"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spcBef>
                <a:spcPts val="0"/>
              </a:spcBef>
              <a:buNone/>
            </a:pPr>
            <a:endParaRPr lang="fr-FR" sz="500" kern="0" dirty="0">
              <a:latin typeface="Calibri" panose="020F0502020204030204" pitchFamily="34" charset="0"/>
              <a:cs typeface="Calibri" panose="020F0502020204030204" pitchFamily="34" charset="0"/>
            </a:endParaRPr>
          </a:p>
          <a:p>
            <a:pPr marL="263525" indent="-171450">
              <a:spcBef>
                <a:spcPts val="0"/>
              </a:spcBef>
            </a:pPr>
            <a:r>
              <a:rPr lang="fr-FR" sz="1000" b="1" kern="0" dirty="0">
                <a:latin typeface="Calibri" panose="020F0502020204030204" pitchFamily="34" charset="0"/>
              </a:rPr>
              <a:t>Périodes minimales : </a:t>
            </a:r>
            <a:r>
              <a:rPr lang="fr-FR" sz="1000" b="0" kern="0" dirty="0">
                <a:latin typeface="Calibri" panose="020F0502020204030204" pitchFamily="34" charset="0"/>
              </a:rPr>
              <a:t>d</a:t>
            </a:r>
            <a:r>
              <a:rPr lang="fr-FR" sz="1000" b="0" dirty="0">
                <a:latin typeface="Calibri" panose="020F0502020204030204" pitchFamily="34" charset="0"/>
              </a:rPr>
              <a:t>urée minimale pendant laquelle Société générale doit conserver des données. </a:t>
            </a:r>
            <a:endParaRPr lang="fr-FR" sz="1000" b="0" kern="0" dirty="0">
              <a:latin typeface="Calibri" panose="020F0502020204030204" pitchFamily="34" charset="0"/>
              <a:cs typeface="Calibri" panose="020F0502020204030204" pitchFamily="34" charset="0"/>
            </a:endParaRPr>
          </a:p>
          <a:p>
            <a:pPr marL="263525" indent="-171450">
              <a:spcBef>
                <a:spcPts val="0"/>
              </a:spcBef>
            </a:pPr>
            <a:r>
              <a:rPr lang="fr-FR" sz="1000" b="1" kern="0" dirty="0">
                <a:latin typeface="Calibri" panose="020F0502020204030204" pitchFamily="34" charset="0"/>
              </a:rPr>
              <a:t>Périodes maximales : </a:t>
            </a:r>
            <a:r>
              <a:rPr lang="fr-FR" sz="1000" b="0" kern="0" dirty="0">
                <a:latin typeface="Calibri" panose="020F0502020204030204" pitchFamily="34" charset="0"/>
              </a:rPr>
              <a:t>d</a:t>
            </a:r>
            <a:r>
              <a:rPr lang="fr-FR" sz="1000" b="0" dirty="0">
                <a:latin typeface="Calibri" panose="020F0502020204030204" pitchFamily="34" charset="0"/>
              </a:rPr>
              <a:t>urée maximale pendant laquelle société Générale peut conserver des données </a:t>
            </a:r>
            <a:r>
              <a:rPr lang="fr-FR" sz="1000" dirty="0">
                <a:latin typeface="Calibri" panose="020F0502020204030204" pitchFamily="34" charset="0"/>
              </a:rPr>
              <a:t>(sauf en cas de demande de droit à l’oubli).</a:t>
            </a:r>
            <a:r>
              <a:rPr lang="fr-FR" sz="1000" b="0" dirty="0">
                <a:latin typeface="Calibri" panose="020F0502020204030204" pitchFamily="34" charset="0"/>
              </a:rPr>
              <a:t> </a:t>
            </a:r>
            <a:r>
              <a:rPr lang="fr-FR" sz="1000" dirty="0">
                <a:latin typeface="Calibri" panose="020F0502020204030204" pitchFamily="34" charset="0"/>
              </a:rPr>
              <a:t>Au-delà de ces périodes, les données doivent être purgées </a:t>
            </a:r>
            <a:r>
              <a:rPr lang="fr-FR" sz="1000" b="1" dirty="0">
                <a:latin typeface="Calibri" panose="020F0502020204030204" pitchFamily="34" charset="0"/>
              </a:rPr>
              <a:t>(supprimées ou anonymisées).</a:t>
            </a:r>
          </a:p>
          <a:p>
            <a:pPr marL="92075" indent="0">
              <a:spcBef>
                <a:spcPts val="0"/>
              </a:spcBef>
              <a:buNone/>
            </a:pPr>
            <a:endParaRPr lang="fr-FR" sz="500" b="0" kern="0" dirty="0">
              <a:latin typeface="Calibri" panose="020F0502020204030204" pitchFamily="34" charset="0"/>
              <a:cs typeface="Calibri" panose="020F0502020204030204" pitchFamily="34" charset="0"/>
            </a:endParaRPr>
          </a:p>
          <a:p>
            <a:pPr marL="92075" indent="0">
              <a:spcBef>
                <a:spcPts val="0"/>
              </a:spcBef>
              <a:buNone/>
            </a:pPr>
            <a:r>
              <a:rPr lang="fr-FR" sz="1000" b="0" kern="0" dirty="0">
                <a:latin typeface="Calibri" panose="020F0502020204030204" pitchFamily="34" charset="0"/>
              </a:rPr>
              <a:t>La plupart du temps, des périodes de conservation minimales sont fixées par les réglementations et législations (par ex. : prescription). Dans ce cas, quand seule une période minimale est définie, une durée conventionnelle de conservation peut être convenue avec les équipes locales JUR et CPLE. Dans les rares situations où il existe une période maximale de conservation, les données doivent être purgées au-delà de cette période. Dans ce cas, bien sûr, aucune durée conventionnelle de conservation ne peut être définie après l’expiration du délai légal ou réglementaire.</a:t>
            </a:r>
          </a:p>
          <a:p>
            <a:pPr marL="92075" indent="0">
              <a:spcBef>
                <a:spcPts val="0"/>
              </a:spcBef>
              <a:buNone/>
            </a:pPr>
            <a:endParaRPr lang="fr-FR" sz="500" b="0" kern="0" dirty="0">
              <a:latin typeface="Calibri" panose="020F0502020204030204" pitchFamily="34" charset="0"/>
              <a:cs typeface="Calibri" panose="020F0502020204030204" pitchFamily="34" charset="0"/>
            </a:endParaRPr>
          </a:p>
          <a:p>
            <a:pPr marL="92075" indent="0">
              <a:spcBef>
                <a:spcPts val="0"/>
              </a:spcBef>
              <a:buNone/>
            </a:pPr>
            <a:r>
              <a:rPr lang="fr-FR" sz="1000" b="1" kern="0" dirty="0">
                <a:latin typeface="Calibri" panose="020F0502020204030204" pitchFamily="34" charset="0"/>
              </a:rPr>
              <a:t>Néanmoins, les législations et réglementations ne fixent pas toujours de périodes de conservation minimales et/ou maximales. Dans ces situations, une durée conventionnelle proportionnée peut être définie, en accord avec JUR et/ou CPLE.</a:t>
            </a:r>
          </a:p>
        </p:txBody>
      </p:sp>
      <p:sp>
        <p:nvSpPr>
          <p:cNvPr id="154" name="Rectangle 153">
            <a:extLst>
              <a:ext uri="{FF2B5EF4-FFF2-40B4-BE49-F238E27FC236}">
                <a16:creationId xmlns:a16="http://schemas.microsoft.com/office/drawing/2014/main" id="{D6A6E094-E7A9-43CF-BC80-CBB91244EC7D}"/>
              </a:ext>
            </a:extLst>
          </p:cNvPr>
          <p:cNvSpPr/>
          <p:nvPr/>
        </p:nvSpPr>
        <p:spPr>
          <a:xfrm>
            <a:off x="345400" y="3853981"/>
            <a:ext cx="2930455" cy="246221"/>
          </a:xfrm>
          <a:prstGeom prst="rect">
            <a:avLst/>
          </a:prstGeom>
          <a:solidFill>
            <a:srgbClr val="FFA100"/>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92075" algn="ctr">
              <a:spcBef>
                <a:spcPts val="0"/>
              </a:spcBef>
              <a:buNone/>
            </a:pPr>
            <a:r>
              <a:rPr lang="fr-FR" sz="1000" b="1" kern="0" dirty="0">
                <a:solidFill>
                  <a:schemeClr val="bg1"/>
                </a:solidFill>
                <a:latin typeface="Calibri" panose="020F0502020204030204" pitchFamily="34" charset="0"/>
              </a:rPr>
              <a:t>Périodes minimales et maximales de conservation</a:t>
            </a:r>
          </a:p>
        </p:txBody>
      </p:sp>
      <p:sp>
        <p:nvSpPr>
          <p:cNvPr id="166" name="Rectangle: Rounded Corners 102">
            <a:extLst>
              <a:ext uri="{FF2B5EF4-FFF2-40B4-BE49-F238E27FC236}">
                <a16:creationId xmlns:a16="http://schemas.microsoft.com/office/drawing/2014/main" id="{0068FB24-89E1-476B-96AB-5AF489E5E846}"/>
              </a:ext>
            </a:extLst>
          </p:cNvPr>
          <p:cNvSpPr/>
          <p:nvPr/>
        </p:nvSpPr>
        <p:spPr bwMode="auto">
          <a:xfrm>
            <a:off x="6228184" y="122314"/>
            <a:ext cx="2160239" cy="550019"/>
          </a:xfrm>
          <a:prstGeom prst="roundRect">
            <a:avLst>
              <a:gd name="adj" fmla="val 0"/>
            </a:avLst>
          </a:prstGeom>
          <a:solidFill>
            <a:srgbClr val="F4C2A6"/>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Définition des périodes de conservation &amp; facteurs déclencheurs</a:t>
            </a:r>
          </a:p>
        </p:txBody>
      </p:sp>
      <p:pic>
        <p:nvPicPr>
          <p:cNvPr id="167" name="Image 166">
            <a:extLst>
              <a:ext uri="{FF2B5EF4-FFF2-40B4-BE49-F238E27FC236}">
                <a16:creationId xmlns:a16="http://schemas.microsoft.com/office/drawing/2014/main" id="{4CA8148B-3A20-4223-854F-4F59097538C6}"/>
              </a:ext>
            </a:extLst>
          </p:cNvPr>
          <p:cNvPicPr>
            <a:picLocks noChangeAspect="1"/>
          </p:cNvPicPr>
          <p:nvPr/>
        </p:nvPicPr>
        <p:blipFill>
          <a:blip r:embed="rId5"/>
          <a:stretch>
            <a:fillRect/>
          </a:stretch>
        </p:blipFill>
        <p:spPr>
          <a:xfrm>
            <a:off x="6353191" y="218905"/>
            <a:ext cx="360000" cy="360000"/>
          </a:xfrm>
          <a:prstGeom prst="rect">
            <a:avLst/>
          </a:prstGeom>
        </p:spPr>
      </p:pic>
    </p:spTree>
    <p:extLst>
      <p:ext uri="{BB962C8B-B14F-4D97-AF65-F5344CB8AC3E}">
        <p14:creationId xmlns:p14="http://schemas.microsoft.com/office/powerpoint/2010/main" val="1469765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Illustration</a:t>
            </a:r>
          </a:p>
        </p:txBody>
      </p:sp>
      <p:sp>
        <p:nvSpPr>
          <p:cNvPr id="38" name="Espace réservé du contenu 4">
            <a:extLst>
              <a:ext uri="{FF2B5EF4-FFF2-40B4-BE49-F238E27FC236}">
                <a16:creationId xmlns:a16="http://schemas.microsoft.com/office/drawing/2014/main" id="{243E6F34-5082-4EA7-A7BC-83BCC25EA5F9}"/>
              </a:ext>
            </a:extLst>
          </p:cNvPr>
          <p:cNvSpPr txBox="1">
            <a:spLocks/>
          </p:cNvSpPr>
          <p:nvPr/>
        </p:nvSpPr>
        <p:spPr bwMode="gray">
          <a:xfrm>
            <a:off x="180668" y="1179384"/>
            <a:ext cx="8784976" cy="2052000"/>
          </a:xfrm>
          <a:prstGeom prst="rect">
            <a:avLst/>
          </a:prstGeom>
          <a:solidFill>
            <a:schemeClr val="bg1">
              <a:lumMod val="95000"/>
            </a:schemeClr>
          </a:solidFill>
          <a:ln w="3175">
            <a:solidFill>
              <a:srgbClr val="FFA100"/>
            </a:solidFill>
            <a:prstDash val="solid"/>
            <a:miter lim="800000"/>
            <a:headEnd/>
            <a:tailEnd/>
          </a:ln>
          <a:effectLst/>
        </p:spPr>
        <p:txBody>
          <a:bodyPr vert="horz" wrap="square" lIns="36000" tIns="36000" rIns="36000" bIns="3600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spcBef>
                <a:spcPts val="0"/>
              </a:spcBef>
              <a:buNone/>
            </a:pPr>
            <a:endParaRPr lang="fr-FR" sz="800" kern="0" dirty="0">
              <a:solidFill>
                <a:srgbClr val="6E6E87"/>
              </a:solidFill>
              <a:latin typeface="Calibri" panose="020F0502020204030204" pitchFamily="34" charset="0"/>
              <a:cs typeface="Calibri" panose="020F0502020204030204" pitchFamily="34" charset="0"/>
            </a:endParaRPr>
          </a:p>
          <a:p>
            <a:pPr marL="92075" indent="0" algn="ctr">
              <a:spcBef>
                <a:spcPts val="0"/>
              </a:spcBef>
              <a:buNone/>
            </a:pPr>
            <a:r>
              <a:rPr lang="fr-FR" sz="1000" kern="0" dirty="0">
                <a:latin typeface="Calibri" panose="020F0502020204030204" pitchFamily="34" charset="0"/>
              </a:rPr>
              <a:t>Une période minimale de conservation est définie dans la loi et une période maximale dans la réglementation (CNIL) : </a:t>
            </a:r>
          </a:p>
          <a:p>
            <a:pPr marL="92075" indent="0" algn="ctr">
              <a:spcBef>
                <a:spcPts val="0"/>
              </a:spcBef>
              <a:buNone/>
            </a:pPr>
            <a:r>
              <a:rPr lang="fr-FR" sz="1000" b="0" kern="0" dirty="0">
                <a:latin typeface="Calibri" panose="020F0502020204030204" pitchFamily="34" charset="0"/>
              </a:rPr>
              <a:t>la période minimale est de 5 ans (règles de prescription) et la période maximale de 10 ans (règles relatives à la vie privée)</a:t>
            </a:r>
          </a:p>
        </p:txBody>
      </p:sp>
      <p:sp>
        <p:nvSpPr>
          <p:cNvPr id="39" name="Chevron 122">
            <a:extLst>
              <a:ext uri="{FF2B5EF4-FFF2-40B4-BE49-F238E27FC236}">
                <a16:creationId xmlns:a16="http://schemas.microsoft.com/office/drawing/2014/main" id="{770F337B-F356-4AF0-B170-1B8026F14DDA}"/>
              </a:ext>
            </a:extLst>
          </p:cNvPr>
          <p:cNvSpPr/>
          <p:nvPr/>
        </p:nvSpPr>
        <p:spPr>
          <a:xfrm>
            <a:off x="1652057" y="2289940"/>
            <a:ext cx="5225484" cy="275131"/>
          </a:xfrm>
          <a:prstGeom prst="chevron">
            <a:avLst>
              <a:gd name="adj" fmla="val 19135"/>
            </a:avLst>
          </a:prstGeom>
          <a:solidFill>
            <a:srgbClr val="6E6E87"/>
          </a:solidFill>
          <a:ln w="25400" cap="flat" cmpd="sng" algn="ctr">
            <a:noFill/>
            <a:prstDash val="soli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200" b="1" kern="0" dirty="0">
                <a:solidFill>
                  <a:schemeClr val="bg1"/>
                </a:solidFill>
                <a:latin typeface="Calibri"/>
              </a:rPr>
              <a:t>Conservation</a:t>
            </a:r>
          </a:p>
        </p:txBody>
      </p:sp>
      <p:cxnSp>
        <p:nvCxnSpPr>
          <p:cNvPr id="40" name="Gerade Verbindung 120">
            <a:extLst>
              <a:ext uri="{FF2B5EF4-FFF2-40B4-BE49-F238E27FC236}">
                <a16:creationId xmlns:a16="http://schemas.microsoft.com/office/drawing/2014/main" id="{25C71687-93A7-406D-8982-272000F9F517}"/>
              </a:ext>
            </a:extLst>
          </p:cNvPr>
          <p:cNvCxnSpPr/>
          <p:nvPr/>
        </p:nvCxnSpPr>
        <p:spPr bwMode="gray">
          <a:xfrm flipH="1">
            <a:off x="6877541" y="2031298"/>
            <a:ext cx="0" cy="1008000"/>
          </a:xfrm>
          <a:prstGeom prst="line">
            <a:avLst/>
          </a:prstGeom>
          <a:noFill/>
          <a:ln w="12700" cap="flat" cmpd="sng" algn="ctr">
            <a:solidFill>
              <a:srgbClr val="85888B"/>
            </a:solidFill>
            <a:prstDash val="dash"/>
          </a:ln>
          <a:effectLst/>
        </p:spPr>
      </p:cxnSp>
      <p:sp>
        <p:nvSpPr>
          <p:cNvPr id="41" name="Ellipse 40">
            <a:extLst>
              <a:ext uri="{FF2B5EF4-FFF2-40B4-BE49-F238E27FC236}">
                <a16:creationId xmlns:a16="http://schemas.microsoft.com/office/drawing/2014/main" id="{3E893946-3756-4519-AFB5-53A4F9C12EAA}"/>
              </a:ext>
            </a:extLst>
          </p:cNvPr>
          <p:cNvSpPr/>
          <p:nvPr/>
        </p:nvSpPr>
        <p:spPr>
          <a:xfrm>
            <a:off x="6805533" y="2327633"/>
            <a:ext cx="211588" cy="190338"/>
          </a:xfrm>
          <a:prstGeom prst="ellipse">
            <a:avLst/>
          </a:prstGeom>
          <a:solidFill>
            <a:srgbClr val="FFC000"/>
          </a:solidFill>
          <a:ln w="25400" cap="flat" cmpd="sng" algn="ctr">
            <a:noFill/>
            <a:prstDash val="solid"/>
          </a:ln>
          <a:effectLst/>
        </p:spPr>
        <p:txBody>
          <a:bodyPr lIns="0" tIns="0" rIns="0" bIns="180000"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42" name="Straight Arrow Connector 84">
            <a:extLst>
              <a:ext uri="{FF2B5EF4-FFF2-40B4-BE49-F238E27FC236}">
                <a16:creationId xmlns:a16="http://schemas.microsoft.com/office/drawing/2014/main" id="{56838B4A-34CF-4686-A3FF-A8978E383FAE}"/>
              </a:ext>
            </a:extLst>
          </p:cNvPr>
          <p:cNvCxnSpPr/>
          <p:nvPr/>
        </p:nvCxnSpPr>
        <p:spPr bwMode="auto">
          <a:xfrm>
            <a:off x="1656285" y="2690427"/>
            <a:ext cx="2628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120">
            <a:extLst>
              <a:ext uri="{FF2B5EF4-FFF2-40B4-BE49-F238E27FC236}">
                <a16:creationId xmlns:a16="http://schemas.microsoft.com/office/drawing/2014/main" id="{0C01FAEA-3724-4237-8217-4D5A36727B02}"/>
              </a:ext>
            </a:extLst>
          </p:cNvPr>
          <p:cNvCxnSpPr/>
          <p:nvPr/>
        </p:nvCxnSpPr>
        <p:spPr bwMode="gray">
          <a:xfrm flipH="1">
            <a:off x="4285253" y="2031298"/>
            <a:ext cx="0" cy="1008000"/>
          </a:xfrm>
          <a:prstGeom prst="line">
            <a:avLst/>
          </a:prstGeom>
          <a:noFill/>
          <a:ln w="12700" cap="flat" cmpd="sng" algn="ctr">
            <a:solidFill>
              <a:srgbClr val="85888B"/>
            </a:solidFill>
            <a:prstDash val="dash"/>
          </a:ln>
          <a:effectLst/>
        </p:spPr>
      </p:cxnSp>
      <p:cxnSp>
        <p:nvCxnSpPr>
          <p:cNvPr id="45" name="Gerade Verbindung 120">
            <a:extLst>
              <a:ext uri="{FF2B5EF4-FFF2-40B4-BE49-F238E27FC236}">
                <a16:creationId xmlns:a16="http://schemas.microsoft.com/office/drawing/2014/main" id="{4D45D5B3-0D32-4171-AAB3-5CA19D7F6CC1}"/>
              </a:ext>
            </a:extLst>
          </p:cNvPr>
          <p:cNvCxnSpPr/>
          <p:nvPr/>
        </p:nvCxnSpPr>
        <p:spPr bwMode="gray">
          <a:xfrm flipH="1">
            <a:off x="1652057" y="2032548"/>
            <a:ext cx="0" cy="1008000"/>
          </a:xfrm>
          <a:prstGeom prst="line">
            <a:avLst/>
          </a:prstGeom>
          <a:noFill/>
          <a:ln w="12700" cap="flat" cmpd="sng" algn="ctr">
            <a:solidFill>
              <a:srgbClr val="85888B"/>
            </a:solidFill>
            <a:prstDash val="dash"/>
          </a:ln>
          <a:effectLst/>
        </p:spPr>
      </p:cxnSp>
      <p:sp>
        <p:nvSpPr>
          <p:cNvPr id="46" name="Rectangle 45">
            <a:extLst>
              <a:ext uri="{FF2B5EF4-FFF2-40B4-BE49-F238E27FC236}">
                <a16:creationId xmlns:a16="http://schemas.microsoft.com/office/drawing/2014/main" id="{CEC70F2C-B641-4ECE-A80A-A94FDA640E4A}"/>
              </a:ext>
            </a:extLst>
          </p:cNvPr>
          <p:cNvSpPr/>
          <p:nvPr/>
        </p:nvSpPr>
        <p:spPr>
          <a:xfrm>
            <a:off x="1331296" y="1676005"/>
            <a:ext cx="641522"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Collecte</a:t>
            </a:r>
          </a:p>
          <a:p>
            <a:pPr algn="ctr"/>
            <a:r>
              <a:rPr lang="fr-FR" sz="900" kern="0" dirty="0">
                <a:solidFill>
                  <a:srgbClr val="000000"/>
                </a:solidFill>
                <a:latin typeface="Calibri" panose="020F0502020204030204" pitchFamily="34" charset="0"/>
              </a:rPr>
              <a:t>des données</a:t>
            </a:r>
            <a:endParaRPr lang="fr-FR" sz="900" dirty="0">
              <a:solidFill>
                <a:srgbClr val="000000"/>
              </a:solidFill>
            </a:endParaRPr>
          </a:p>
        </p:txBody>
      </p:sp>
      <p:cxnSp>
        <p:nvCxnSpPr>
          <p:cNvPr id="47" name="Straight Arrow Connector 84">
            <a:extLst>
              <a:ext uri="{FF2B5EF4-FFF2-40B4-BE49-F238E27FC236}">
                <a16:creationId xmlns:a16="http://schemas.microsoft.com/office/drawing/2014/main" id="{2FA79158-7830-40FD-8FA5-5C88B1E44006}"/>
              </a:ext>
            </a:extLst>
          </p:cNvPr>
          <p:cNvCxnSpPr/>
          <p:nvPr/>
        </p:nvCxnSpPr>
        <p:spPr bwMode="auto">
          <a:xfrm>
            <a:off x="4309109" y="2687792"/>
            <a:ext cx="2556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8" name="Rectangle 47">
            <a:extLst>
              <a:ext uri="{FF2B5EF4-FFF2-40B4-BE49-F238E27FC236}">
                <a16:creationId xmlns:a16="http://schemas.microsoft.com/office/drawing/2014/main" id="{DCC27C57-CD29-49A5-996B-345999EDA050}"/>
              </a:ext>
            </a:extLst>
          </p:cNvPr>
          <p:cNvSpPr/>
          <p:nvPr/>
        </p:nvSpPr>
        <p:spPr>
          <a:xfrm>
            <a:off x="1620956" y="2709087"/>
            <a:ext cx="2640441" cy="338554"/>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ne peuvent pas être purgées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ne peuvent pas être acceptées</a:t>
            </a:r>
            <a:r>
              <a:rPr lang="fr-FR" sz="800" dirty="0">
                <a:solidFill>
                  <a:srgbClr val="000000"/>
                </a:solidFill>
                <a:latin typeface="Calibri" panose="020F0502020204030204" pitchFamily="34" charset="0"/>
              </a:rPr>
              <a:t> (conservation imposée par la loi)</a:t>
            </a:r>
          </a:p>
        </p:txBody>
      </p:sp>
      <p:sp>
        <p:nvSpPr>
          <p:cNvPr id="49" name="Rectangle 48">
            <a:extLst>
              <a:ext uri="{FF2B5EF4-FFF2-40B4-BE49-F238E27FC236}">
                <a16:creationId xmlns:a16="http://schemas.microsoft.com/office/drawing/2014/main" id="{073487C2-6161-4600-9341-34187742733C}"/>
              </a:ext>
            </a:extLst>
          </p:cNvPr>
          <p:cNvSpPr/>
          <p:nvPr/>
        </p:nvSpPr>
        <p:spPr>
          <a:xfrm>
            <a:off x="4285254" y="2709087"/>
            <a:ext cx="2579856" cy="461665"/>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peuvent être purgées, sans que cela soit obligatoire,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peuvent être acceptées </a:t>
            </a:r>
            <a:r>
              <a:rPr lang="fr-FR" sz="800" dirty="0">
                <a:solidFill>
                  <a:srgbClr val="000000"/>
                </a:solidFill>
                <a:latin typeface="Calibri" panose="020F0502020204030204" pitchFamily="34" charset="0"/>
              </a:rPr>
              <a:t>(une période maximale est fixée par la réglementation)</a:t>
            </a:r>
          </a:p>
        </p:txBody>
      </p:sp>
      <p:sp>
        <p:nvSpPr>
          <p:cNvPr id="50" name="Rectangle 49">
            <a:extLst>
              <a:ext uri="{FF2B5EF4-FFF2-40B4-BE49-F238E27FC236}">
                <a16:creationId xmlns:a16="http://schemas.microsoft.com/office/drawing/2014/main" id="{84027E91-380F-492E-9283-28C3F8D2B162}"/>
              </a:ext>
            </a:extLst>
          </p:cNvPr>
          <p:cNvSpPr/>
          <p:nvPr/>
        </p:nvSpPr>
        <p:spPr>
          <a:xfrm>
            <a:off x="3654289" y="1676095"/>
            <a:ext cx="1290738"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5 ans</a:t>
            </a:r>
          </a:p>
          <a:p>
            <a:pPr algn="ctr"/>
            <a:r>
              <a:rPr lang="fr-FR" sz="900" kern="0" dirty="0">
                <a:solidFill>
                  <a:srgbClr val="000000"/>
                </a:solidFill>
                <a:latin typeface="Calibri" panose="020F0502020204030204" pitchFamily="34" charset="0"/>
              </a:rPr>
              <a:t>(période légale minimale)</a:t>
            </a:r>
            <a:endParaRPr lang="fr-FR" sz="900" dirty="0">
              <a:solidFill>
                <a:srgbClr val="000000"/>
              </a:solidFill>
            </a:endParaRPr>
          </a:p>
        </p:txBody>
      </p:sp>
      <p:sp>
        <p:nvSpPr>
          <p:cNvPr id="51" name="Rectangle 50">
            <a:extLst>
              <a:ext uri="{FF2B5EF4-FFF2-40B4-BE49-F238E27FC236}">
                <a16:creationId xmlns:a16="http://schemas.microsoft.com/office/drawing/2014/main" id="{86D71592-DDF3-499F-A413-C5590A604505}"/>
              </a:ext>
            </a:extLst>
          </p:cNvPr>
          <p:cNvSpPr/>
          <p:nvPr/>
        </p:nvSpPr>
        <p:spPr>
          <a:xfrm>
            <a:off x="6085670" y="1670799"/>
            <a:ext cx="1572867"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10 ans</a:t>
            </a:r>
          </a:p>
          <a:p>
            <a:pPr algn="ctr"/>
            <a:r>
              <a:rPr lang="fr-FR" sz="900" kern="0" dirty="0">
                <a:solidFill>
                  <a:srgbClr val="000000"/>
                </a:solidFill>
                <a:latin typeface="Calibri" panose="020F0502020204030204" pitchFamily="34" charset="0"/>
              </a:rPr>
              <a:t>(période réglementaire maximale)</a:t>
            </a:r>
            <a:endParaRPr lang="fr-FR" sz="900" dirty="0">
              <a:solidFill>
                <a:srgbClr val="000000"/>
              </a:solidFill>
            </a:endParaRPr>
          </a:p>
        </p:txBody>
      </p:sp>
      <p:sp>
        <p:nvSpPr>
          <p:cNvPr id="52" name="Rectangle 51">
            <a:extLst>
              <a:ext uri="{FF2B5EF4-FFF2-40B4-BE49-F238E27FC236}">
                <a16:creationId xmlns:a16="http://schemas.microsoft.com/office/drawing/2014/main" id="{13A4E208-6A0E-457F-8007-A305E6B3855A}"/>
              </a:ext>
            </a:extLst>
          </p:cNvPr>
          <p:cNvSpPr/>
          <p:nvPr/>
        </p:nvSpPr>
        <p:spPr>
          <a:xfrm>
            <a:off x="6968209" y="2303139"/>
            <a:ext cx="702436"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Purge</a:t>
            </a:r>
            <a:endParaRPr lang="fr-FR" sz="900" dirty="0">
              <a:solidFill>
                <a:srgbClr val="000000"/>
              </a:solidFill>
            </a:endParaRPr>
          </a:p>
        </p:txBody>
      </p:sp>
      <p:sp>
        <p:nvSpPr>
          <p:cNvPr id="53" name="Rectangle 52">
            <a:extLst>
              <a:ext uri="{FF2B5EF4-FFF2-40B4-BE49-F238E27FC236}">
                <a16:creationId xmlns:a16="http://schemas.microsoft.com/office/drawing/2014/main" id="{9950BE06-B669-4A7C-B7C6-62E3A2382C44}"/>
              </a:ext>
            </a:extLst>
          </p:cNvPr>
          <p:cNvSpPr/>
          <p:nvPr/>
        </p:nvSpPr>
        <p:spPr>
          <a:xfrm>
            <a:off x="370616" y="1082520"/>
            <a:ext cx="1464736" cy="216000"/>
          </a:xfrm>
          <a:prstGeom prst="rect">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b="1" dirty="0">
                <a:solidFill>
                  <a:schemeClr val="bg1"/>
                </a:solidFill>
                <a:latin typeface="Calibri" panose="020F0502020204030204" pitchFamily="34" charset="0"/>
              </a:rPr>
              <a:t>Cas 1</a:t>
            </a:r>
          </a:p>
        </p:txBody>
      </p:sp>
      <p:sp>
        <p:nvSpPr>
          <p:cNvPr id="54" name="Espace réservé du contenu 4">
            <a:extLst>
              <a:ext uri="{FF2B5EF4-FFF2-40B4-BE49-F238E27FC236}">
                <a16:creationId xmlns:a16="http://schemas.microsoft.com/office/drawing/2014/main" id="{0BBDE4A1-B29A-44A5-9E00-E0D7954A81F6}"/>
              </a:ext>
            </a:extLst>
          </p:cNvPr>
          <p:cNvSpPr txBox="1">
            <a:spLocks/>
          </p:cNvSpPr>
          <p:nvPr/>
        </p:nvSpPr>
        <p:spPr bwMode="gray">
          <a:xfrm>
            <a:off x="178356" y="3723480"/>
            <a:ext cx="8784976" cy="2052000"/>
          </a:xfrm>
          <a:prstGeom prst="rect">
            <a:avLst/>
          </a:prstGeom>
          <a:solidFill>
            <a:schemeClr val="bg1">
              <a:lumMod val="95000"/>
            </a:schemeClr>
          </a:solidFill>
          <a:ln w="3175">
            <a:solidFill>
              <a:srgbClr val="FFA100"/>
            </a:solidFill>
            <a:prstDash val="solid"/>
            <a:miter lim="800000"/>
            <a:headEnd/>
            <a:tailEnd/>
          </a:ln>
          <a:effectLst/>
        </p:spPr>
        <p:txBody>
          <a:bodyPr vert="horz" wrap="square" lIns="36000" tIns="36000" rIns="36000" bIns="3600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spcBef>
                <a:spcPts val="0"/>
              </a:spcBef>
              <a:buNone/>
            </a:pPr>
            <a:endParaRPr lang="fr-FR" sz="800" kern="0" dirty="0">
              <a:solidFill>
                <a:srgbClr val="6E6E87"/>
              </a:solidFill>
              <a:latin typeface="Calibri" panose="020F0502020204030204" pitchFamily="34" charset="0"/>
              <a:cs typeface="Calibri" panose="020F0502020204030204" pitchFamily="34" charset="0"/>
            </a:endParaRPr>
          </a:p>
          <a:p>
            <a:pPr marL="92075" indent="0" algn="ctr">
              <a:spcBef>
                <a:spcPts val="0"/>
              </a:spcBef>
              <a:buNone/>
            </a:pPr>
            <a:r>
              <a:rPr lang="fr-FR" sz="1000" kern="0" dirty="0">
                <a:latin typeface="Calibri" panose="020F0502020204030204" pitchFamily="34" charset="0"/>
              </a:rPr>
              <a:t>Une période minimale est définie dans la réglementation (CNIL) : </a:t>
            </a:r>
          </a:p>
          <a:p>
            <a:pPr marL="92075" indent="0" algn="ctr">
              <a:spcBef>
                <a:spcPts val="0"/>
              </a:spcBef>
              <a:buNone/>
            </a:pPr>
            <a:r>
              <a:rPr lang="fr-FR" sz="1000" b="0" kern="0" dirty="0">
                <a:latin typeface="Calibri" panose="020F0502020204030204" pitchFamily="34" charset="0"/>
              </a:rPr>
              <a:t>5 ans selon les règles de prescription</a:t>
            </a:r>
          </a:p>
        </p:txBody>
      </p:sp>
      <p:sp>
        <p:nvSpPr>
          <p:cNvPr id="55" name="Chevron 122">
            <a:extLst>
              <a:ext uri="{FF2B5EF4-FFF2-40B4-BE49-F238E27FC236}">
                <a16:creationId xmlns:a16="http://schemas.microsoft.com/office/drawing/2014/main" id="{A1DBC3E3-A347-48DD-85F9-3358BA6C4E1A}"/>
              </a:ext>
            </a:extLst>
          </p:cNvPr>
          <p:cNvSpPr/>
          <p:nvPr/>
        </p:nvSpPr>
        <p:spPr>
          <a:xfrm>
            <a:off x="1649745" y="4834036"/>
            <a:ext cx="5225484" cy="275131"/>
          </a:xfrm>
          <a:prstGeom prst="chevron">
            <a:avLst>
              <a:gd name="adj" fmla="val 19135"/>
            </a:avLst>
          </a:prstGeom>
          <a:solidFill>
            <a:srgbClr val="6E6E87"/>
          </a:solidFill>
          <a:ln w="25400" cap="flat" cmpd="sng" algn="ctr">
            <a:noFill/>
            <a:prstDash val="soli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200" b="1" kern="0" dirty="0">
                <a:solidFill>
                  <a:schemeClr val="bg1"/>
                </a:solidFill>
                <a:latin typeface="Calibri"/>
              </a:rPr>
              <a:t>Conservation</a:t>
            </a:r>
          </a:p>
        </p:txBody>
      </p:sp>
      <p:cxnSp>
        <p:nvCxnSpPr>
          <p:cNvPr id="56" name="Straight Arrow Connector 84">
            <a:extLst>
              <a:ext uri="{FF2B5EF4-FFF2-40B4-BE49-F238E27FC236}">
                <a16:creationId xmlns:a16="http://schemas.microsoft.com/office/drawing/2014/main" id="{D5190238-8292-4460-B573-6FDED2FD7D5E}"/>
              </a:ext>
            </a:extLst>
          </p:cNvPr>
          <p:cNvCxnSpPr/>
          <p:nvPr/>
        </p:nvCxnSpPr>
        <p:spPr bwMode="auto">
          <a:xfrm>
            <a:off x="1653973" y="5234523"/>
            <a:ext cx="5184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120">
            <a:extLst>
              <a:ext uri="{FF2B5EF4-FFF2-40B4-BE49-F238E27FC236}">
                <a16:creationId xmlns:a16="http://schemas.microsoft.com/office/drawing/2014/main" id="{0E0BCB0B-7A42-4AAC-AB07-2E0420E478DF}"/>
              </a:ext>
            </a:extLst>
          </p:cNvPr>
          <p:cNvCxnSpPr/>
          <p:nvPr/>
        </p:nvCxnSpPr>
        <p:spPr bwMode="gray">
          <a:xfrm flipH="1">
            <a:off x="6875912" y="4575394"/>
            <a:ext cx="0" cy="1008000"/>
          </a:xfrm>
          <a:prstGeom prst="line">
            <a:avLst/>
          </a:prstGeom>
          <a:noFill/>
          <a:ln w="12700" cap="flat" cmpd="sng" algn="ctr">
            <a:solidFill>
              <a:srgbClr val="85888B"/>
            </a:solidFill>
            <a:prstDash val="dash"/>
          </a:ln>
          <a:effectLst/>
        </p:spPr>
      </p:cxnSp>
      <p:cxnSp>
        <p:nvCxnSpPr>
          <p:cNvPr id="58" name="Gerade Verbindung 120">
            <a:extLst>
              <a:ext uri="{FF2B5EF4-FFF2-40B4-BE49-F238E27FC236}">
                <a16:creationId xmlns:a16="http://schemas.microsoft.com/office/drawing/2014/main" id="{F58BB89D-A4A4-4A5B-9D3B-85E74F5D9D14}"/>
              </a:ext>
            </a:extLst>
          </p:cNvPr>
          <p:cNvCxnSpPr/>
          <p:nvPr/>
        </p:nvCxnSpPr>
        <p:spPr bwMode="gray">
          <a:xfrm flipH="1">
            <a:off x="1649745" y="4576644"/>
            <a:ext cx="0" cy="1008000"/>
          </a:xfrm>
          <a:prstGeom prst="line">
            <a:avLst/>
          </a:prstGeom>
          <a:noFill/>
          <a:ln w="12700" cap="flat" cmpd="sng" algn="ctr">
            <a:solidFill>
              <a:srgbClr val="85888B"/>
            </a:solidFill>
            <a:prstDash val="dash"/>
          </a:ln>
          <a:effectLst/>
        </p:spPr>
      </p:cxnSp>
      <p:sp>
        <p:nvSpPr>
          <p:cNvPr id="59" name="Rectangle 58">
            <a:extLst>
              <a:ext uri="{FF2B5EF4-FFF2-40B4-BE49-F238E27FC236}">
                <a16:creationId xmlns:a16="http://schemas.microsoft.com/office/drawing/2014/main" id="{101FD9AC-7F76-47C5-B6AF-A99131432200}"/>
              </a:ext>
            </a:extLst>
          </p:cNvPr>
          <p:cNvSpPr/>
          <p:nvPr/>
        </p:nvSpPr>
        <p:spPr>
          <a:xfrm>
            <a:off x="1328984" y="4220101"/>
            <a:ext cx="641522"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Collecte</a:t>
            </a:r>
          </a:p>
          <a:p>
            <a:pPr algn="ctr"/>
            <a:r>
              <a:rPr lang="fr-FR" sz="900" kern="0" dirty="0">
                <a:solidFill>
                  <a:srgbClr val="000000"/>
                </a:solidFill>
                <a:latin typeface="Calibri" panose="020F0502020204030204" pitchFamily="34" charset="0"/>
              </a:rPr>
              <a:t>des données</a:t>
            </a:r>
            <a:endParaRPr lang="fr-FR" sz="900" dirty="0">
              <a:solidFill>
                <a:srgbClr val="000000"/>
              </a:solidFill>
            </a:endParaRPr>
          </a:p>
        </p:txBody>
      </p:sp>
      <p:sp>
        <p:nvSpPr>
          <p:cNvPr id="60" name="Rectangle 59">
            <a:extLst>
              <a:ext uri="{FF2B5EF4-FFF2-40B4-BE49-F238E27FC236}">
                <a16:creationId xmlns:a16="http://schemas.microsoft.com/office/drawing/2014/main" id="{C4D5E022-8165-4909-8854-88F06364C5B1}"/>
              </a:ext>
            </a:extLst>
          </p:cNvPr>
          <p:cNvSpPr/>
          <p:nvPr/>
        </p:nvSpPr>
        <p:spPr>
          <a:xfrm>
            <a:off x="1618644" y="5253183"/>
            <a:ext cx="5186889" cy="215444"/>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ne peuvent pas être purgées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ne peuvent pas être acceptées</a:t>
            </a:r>
            <a:r>
              <a:rPr lang="fr-FR" sz="800" dirty="0">
                <a:solidFill>
                  <a:srgbClr val="000000"/>
                </a:solidFill>
                <a:latin typeface="Calibri" panose="020F0502020204030204" pitchFamily="34" charset="0"/>
              </a:rPr>
              <a:t> (conservation imposée par la réglementation)</a:t>
            </a:r>
          </a:p>
        </p:txBody>
      </p:sp>
      <p:sp>
        <p:nvSpPr>
          <p:cNvPr id="61" name="Rectangle 60">
            <a:extLst>
              <a:ext uri="{FF2B5EF4-FFF2-40B4-BE49-F238E27FC236}">
                <a16:creationId xmlns:a16="http://schemas.microsoft.com/office/drawing/2014/main" id="{8C0D2880-1433-4951-B38C-F00C330A8FA7}"/>
              </a:ext>
            </a:extLst>
          </p:cNvPr>
          <p:cNvSpPr/>
          <p:nvPr/>
        </p:nvSpPr>
        <p:spPr>
          <a:xfrm>
            <a:off x="6115906" y="4220191"/>
            <a:ext cx="1521571"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5 ans</a:t>
            </a:r>
          </a:p>
          <a:p>
            <a:pPr algn="ctr"/>
            <a:r>
              <a:rPr lang="fr-FR" sz="900" kern="0" dirty="0">
                <a:solidFill>
                  <a:srgbClr val="000000"/>
                </a:solidFill>
                <a:latin typeface="Calibri" panose="020F0502020204030204" pitchFamily="34" charset="0"/>
              </a:rPr>
              <a:t>(période réglementaire minimale)</a:t>
            </a:r>
            <a:endParaRPr lang="fr-FR" sz="900" dirty="0">
              <a:solidFill>
                <a:srgbClr val="000000"/>
              </a:solidFill>
            </a:endParaRPr>
          </a:p>
        </p:txBody>
      </p:sp>
      <p:sp>
        <p:nvSpPr>
          <p:cNvPr id="62" name="Rectangle 61">
            <a:extLst>
              <a:ext uri="{FF2B5EF4-FFF2-40B4-BE49-F238E27FC236}">
                <a16:creationId xmlns:a16="http://schemas.microsoft.com/office/drawing/2014/main" id="{DC615F58-FE64-4E2B-A714-E65B0A34B1DF}"/>
              </a:ext>
            </a:extLst>
          </p:cNvPr>
          <p:cNvSpPr/>
          <p:nvPr/>
        </p:nvSpPr>
        <p:spPr>
          <a:xfrm>
            <a:off x="368304" y="3626616"/>
            <a:ext cx="1464736" cy="216000"/>
          </a:xfrm>
          <a:prstGeom prst="rect">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b="1" dirty="0">
                <a:solidFill>
                  <a:schemeClr val="bg1"/>
                </a:solidFill>
                <a:latin typeface="Calibri" panose="020F0502020204030204" pitchFamily="34" charset="0"/>
              </a:rPr>
              <a:t>Cas 2</a:t>
            </a:r>
          </a:p>
        </p:txBody>
      </p:sp>
      <p:sp>
        <p:nvSpPr>
          <p:cNvPr id="63" name="Ellipse 62">
            <a:extLst>
              <a:ext uri="{FF2B5EF4-FFF2-40B4-BE49-F238E27FC236}">
                <a16:creationId xmlns:a16="http://schemas.microsoft.com/office/drawing/2014/main" id="{32C4A26F-B753-4D7A-A25D-C84E248EF210}"/>
              </a:ext>
            </a:extLst>
          </p:cNvPr>
          <p:cNvSpPr/>
          <p:nvPr/>
        </p:nvSpPr>
        <p:spPr>
          <a:xfrm>
            <a:off x="6805533" y="4868017"/>
            <a:ext cx="211588" cy="190338"/>
          </a:xfrm>
          <a:prstGeom prst="ellipse">
            <a:avLst/>
          </a:prstGeom>
          <a:solidFill>
            <a:srgbClr val="FFC000"/>
          </a:solidFill>
          <a:ln w="25400" cap="flat" cmpd="sng" algn="ctr">
            <a:noFill/>
            <a:prstDash val="solid"/>
          </a:ln>
          <a:effectLst/>
        </p:spPr>
        <p:txBody>
          <a:bodyPr lIns="0" tIns="0" rIns="0" bIns="180000"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1" i="0" u="none" strike="noStrike" kern="0" cap="none" spc="0" normalizeH="0" baseline="0" noProof="0" dirty="0">
              <a:ln>
                <a:noFill/>
              </a:ln>
              <a:solidFill>
                <a:srgbClr val="FFFFFF"/>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AD93312C-0CE4-47CB-934A-19911A7ED81A}"/>
              </a:ext>
            </a:extLst>
          </p:cNvPr>
          <p:cNvSpPr/>
          <p:nvPr/>
        </p:nvSpPr>
        <p:spPr>
          <a:xfrm>
            <a:off x="6968209" y="4843523"/>
            <a:ext cx="702436"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Purge</a:t>
            </a:r>
            <a:endParaRPr lang="fr-FR" sz="900" dirty="0">
              <a:solidFill>
                <a:srgbClr val="000000"/>
              </a:solidFill>
            </a:endParaRPr>
          </a:p>
        </p:txBody>
      </p:sp>
      <p:sp>
        <p:nvSpPr>
          <p:cNvPr id="65" name="Rectangle: Rounded Corners 102">
            <a:extLst>
              <a:ext uri="{FF2B5EF4-FFF2-40B4-BE49-F238E27FC236}">
                <a16:creationId xmlns:a16="http://schemas.microsoft.com/office/drawing/2014/main" id="{6C288327-B730-42B3-9082-42BFC16782A8}"/>
              </a:ext>
            </a:extLst>
          </p:cNvPr>
          <p:cNvSpPr/>
          <p:nvPr/>
        </p:nvSpPr>
        <p:spPr bwMode="auto">
          <a:xfrm>
            <a:off x="6115906" y="119342"/>
            <a:ext cx="2214719" cy="535003"/>
          </a:xfrm>
          <a:prstGeom prst="roundRect">
            <a:avLst>
              <a:gd name="adj" fmla="val 0"/>
            </a:avLst>
          </a:prstGeom>
          <a:solidFill>
            <a:srgbClr val="F4C2A6"/>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Définition des périodes de conservation &amp; facteurs déclencheurs</a:t>
            </a:r>
          </a:p>
        </p:txBody>
      </p:sp>
      <p:pic>
        <p:nvPicPr>
          <p:cNvPr id="66" name="Image 65">
            <a:extLst>
              <a:ext uri="{FF2B5EF4-FFF2-40B4-BE49-F238E27FC236}">
                <a16:creationId xmlns:a16="http://schemas.microsoft.com/office/drawing/2014/main" id="{9D979EB0-7C27-4D37-A879-CD3F4086493D}"/>
              </a:ext>
            </a:extLst>
          </p:cNvPr>
          <p:cNvPicPr>
            <a:picLocks noChangeAspect="1"/>
          </p:cNvPicPr>
          <p:nvPr/>
        </p:nvPicPr>
        <p:blipFill>
          <a:blip r:embed="rId5"/>
          <a:stretch>
            <a:fillRect/>
          </a:stretch>
        </p:blipFill>
        <p:spPr>
          <a:xfrm>
            <a:off x="6208468" y="215933"/>
            <a:ext cx="360000" cy="360000"/>
          </a:xfrm>
          <a:prstGeom prst="rect">
            <a:avLst/>
          </a:prstGeom>
        </p:spPr>
      </p:pic>
    </p:spTree>
    <p:extLst>
      <p:ext uri="{BB962C8B-B14F-4D97-AF65-F5344CB8AC3E}">
        <p14:creationId xmlns:p14="http://schemas.microsoft.com/office/powerpoint/2010/main" val="238703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Illustration</a:t>
            </a:r>
          </a:p>
        </p:txBody>
      </p:sp>
      <p:sp>
        <p:nvSpPr>
          <p:cNvPr id="31" name="Espace réservé du contenu 4">
            <a:extLst>
              <a:ext uri="{FF2B5EF4-FFF2-40B4-BE49-F238E27FC236}">
                <a16:creationId xmlns:a16="http://schemas.microsoft.com/office/drawing/2014/main" id="{243E6F34-5082-4EA7-A7BC-83BCC25EA5F9}"/>
              </a:ext>
            </a:extLst>
          </p:cNvPr>
          <p:cNvSpPr txBox="1">
            <a:spLocks/>
          </p:cNvSpPr>
          <p:nvPr/>
        </p:nvSpPr>
        <p:spPr bwMode="gray">
          <a:xfrm>
            <a:off x="180668" y="1179384"/>
            <a:ext cx="8784976" cy="2052000"/>
          </a:xfrm>
          <a:prstGeom prst="rect">
            <a:avLst/>
          </a:prstGeom>
          <a:solidFill>
            <a:schemeClr val="bg1">
              <a:lumMod val="95000"/>
            </a:schemeClr>
          </a:solidFill>
          <a:ln w="3175">
            <a:solidFill>
              <a:srgbClr val="FFA100"/>
            </a:solidFill>
            <a:prstDash val="solid"/>
            <a:miter lim="800000"/>
            <a:headEnd/>
            <a:tailEnd/>
          </a:ln>
          <a:effectLst/>
        </p:spPr>
        <p:txBody>
          <a:bodyPr vert="horz" wrap="square" lIns="36000" tIns="36000" rIns="36000" bIns="3600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spcBef>
                <a:spcPts val="0"/>
              </a:spcBef>
              <a:buNone/>
            </a:pPr>
            <a:endParaRPr lang="fr-FR" sz="800" kern="0" dirty="0">
              <a:solidFill>
                <a:srgbClr val="6E6E87"/>
              </a:solidFill>
              <a:latin typeface="Calibri" panose="020F0502020204030204" pitchFamily="34" charset="0"/>
              <a:cs typeface="Calibri" panose="020F0502020204030204" pitchFamily="34" charset="0"/>
            </a:endParaRPr>
          </a:p>
          <a:p>
            <a:pPr marL="92075" indent="0" algn="ctr">
              <a:spcBef>
                <a:spcPts val="0"/>
              </a:spcBef>
              <a:buNone/>
            </a:pPr>
            <a:r>
              <a:rPr lang="fr-FR" sz="1000" kern="0" dirty="0">
                <a:latin typeface="Calibri" panose="020F0502020204030204" pitchFamily="34" charset="0"/>
              </a:rPr>
              <a:t>Une période minimale de conservation est définie dans la loi et une période conventionnelle de conservation est fixée (validée par JUR et CPLE)</a:t>
            </a:r>
          </a:p>
          <a:p>
            <a:pPr marL="92075" indent="0" algn="ctr">
              <a:spcBef>
                <a:spcPts val="0"/>
              </a:spcBef>
              <a:buNone/>
            </a:pPr>
            <a:r>
              <a:rPr lang="fr-FR" sz="1000" b="0" kern="0" dirty="0">
                <a:latin typeface="Calibri" panose="020F0502020204030204" pitchFamily="34" charset="0"/>
              </a:rPr>
              <a:t>la période minimale est de 7 ans (règles de prescription) et la période conventionnelle de conservation de 10 ans (pour des raisons de conformité)</a:t>
            </a:r>
          </a:p>
        </p:txBody>
      </p:sp>
      <p:sp>
        <p:nvSpPr>
          <p:cNvPr id="32" name="Chevron 122">
            <a:extLst>
              <a:ext uri="{FF2B5EF4-FFF2-40B4-BE49-F238E27FC236}">
                <a16:creationId xmlns:a16="http://schemas.microsoft.com/office/drawing/2014/main" id="{770F337B-F356-4AF0-B170-1B8026F14DDA}"/>
              </a:ext>
            </a:extLst>
          </p:cNvPr>
          <p:cNvSpPr/>
          <p:nvPr/>
        </p:nvSpPr>
        <p:spPr>
          <a:xfrm>
            <a:off x="1652057" y="2289940"/>
            <a:ext cx="5225484" cy="275131"/>
          </a:xfrm>
          <a:prstGeom prst="chevron">
            <a:avLst>
              <a:gd name="adj" fmla="val 19135"/>
            </a:avLst>
          </a:prstGeom>
          <a:solidFill>
            <a:srgbClr val="6E6E87"/>
          </a:solidFill>
          <a:ln w="25400" cap="flat" cmpd="sng" algn="ctr">
            <a:noFill/>
            <a:prstDash val="soli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200" b="1" kern="0" dirty="0">
                <a:solidFill>
                  <a:schemeClr val="bg1"/>
                </a:solidFill>
                <a:latin typeface="Calibri"/>
              </a:rPr>
              <a:t>Conservation</a:t>
            </a:r>
          </a:p>
        </p:txBody>
      </p:sp>
      <p:cxnSp>
        <p:nvCxnSpPr>
          <p:cNvPr id="33" name="Gerade Verbindung 120">
            <a:extLst>
              <a:ext uri="{FF2B5EF4-FFF2-40B4-BE49-F238E27FC236}">
                <a16:creationId xmlns:a16="http://schemas.microsoft.com/office/drawing/2014/main" id="{25C71687-93A7-406D-8982-272000F9F517}"/>
              </a:ext>
            </a:extLst>
          </p:cNvPr>
          <p:cNvCxnSpPr/>
          <p:nvPr/>
        </p:nvCxnSpPr>
        <p:spPr bwMode="gray">
          <a:xfrm flipH="1">
            <a:off x="6877541" y="2031298"/>
            <a:ext cx="0" cy="1008000"/>
          </a:xfrm>
          <a:prstGeom prst="line">
            <a:avLst/>
          </a:prstGeom>
          <a:noFill/>
          <a:ln w="12700" cap="flat" cmpd="sng" algn="ctr">
            <a:solidFill>
              <a:srgbClr val="85888B"/>
            </a:solidFill>
            <a:prstDash val="dash"/>
          </a:ln>
          <a:effectLst/>
        </p:spPr>
      </p:cxnSp>
      <p:sp>
        <p:nvSpPr>
          <p:cNvPr id="34" name="Ellipse 33">
            <a:extLst>
              <a:ext uri="{FF2B5EF4-FFF2-40B4-BE49-F238E27FC236}">
                <a16:creationId xmlns:a16="http://schemas.microsoft.com/office/drawing/2014/main" id="{3E893946-3756-4519-AFB5-53A4F9C12EAA}"/>
              </a:ext>
            </a:extLst>
          </p:cNvPr>
          <p:cNvSpPr/>
          <p:nvPr/>
        </p:nvSpPr>
        <p:spPr>
          <a:xfrm>
            <a:off x="6805533" y="2327633"/>
            <a:ext cx="211588" cy="190338"/>
          </a:xfrm>
          <a:prstGeom prst="ellipse">
            <a:avLst/>
          </a:prstGeom>
          <a:solidFill>
            <a:srgbClr val="FFC000"/>
          </a:solidFill>
          <a:ln w="25400" cap="flat" cmpd="sng" algn="ctr">
            <a:noFill/>
            <a:prstDash val="solid"/>
          </a:ln>
          <a:effectLst/>
        </p:spPr>
        <p:txBody>
          <a:bodyPr lIns="0" tIns="0" rIns="0" bIns="180000"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1" i="0" u="none" strike="noStrike" kern="0" cap="none" spc="0" normalizeH="0" baseline="0" noProof="0" dirty="0">
              <a:ln>
                <a:noFill/>
              </a:ln>
              <a:solidFill>
                <a:srgbClr val="FFFFFF"/>
              </a:solidFill>
              <a:effectLst/>
              <a:uLnTx/>
              <a:uFillTx/>
              <a:latin typeface="Calibri"/>
              <a:ea typeface="+mn-ea"/>
              <a:cs typeface="+mn-cs"/>
            </a:endParaRPr>
          </a:p>
        </p:txBody>
      </p:sp>
      <p:cxnSp>
        <p:nvCxnSpPr>
          <p:cNvPr id="35" name="Straight Arrow Connector 84">
            <a:extLst>
              <a:ext uri="{FF2B5EF4-FFF2-40B4-BE49-F238E27FC236}">
                <a16:creationId xmlns:a16="http://schemas.microsoft.com/office/drawing/2014/main" id="{56838B4A-34CF-4686-A3FF-A8978E383FAE}"/>
              </a:ext>
            </a:extLst>
          </p:cNvPr>
          <p:cNvCxnSpPr/>
          <p:nvPr/>
        </p:nvCxnSpPr>
        <p:spPr bwMode="auto">
          <a:xfrm>
            <a:off x="1656285" y="2690427"/>
            <a:ext cx="3420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120">
            <a:extLst>
              <a:ext uri="{FF2B5EF4-FFF2-40B4-BE49-F238E27FC236}">
                <a16:creationId xmlns:a16="http://schemas.microsoft.com/office/drawing/2014/main" id="{0C01FAEA-3724-4237-8217-4D5A36727B02}"/>
              </a:ext>
            </a:extLst>
          </p:cNvPr>
          <p:cNvCxnSpPr/>
          <p:nvPr/>
        </p:nvCxnSpPr>
        <p:spPr bwMode="gray">
          <a:xfrm flipH="1">
            <a:off x="5109214" y="2031298"/>
            <a:ext cx="0" cy="1008000"/>
          </a:xfrm>
          <a:prstGeom prst="line">
            <a:avLst/>
          </a:prstGeom>
          <a:noFill/>
          <a:ln w="12700" cap="flat" cmpd="sng" algn="ctr">
            <a:solidFill>
              <a:srgbClr val="85888B"/>
            </a:solidFill>
            <a:prstDash val="dash"/>
          </a:ln>
          <a:effectLst/>
        </p:spPr>
      </p:cxnSp>
      <p:cxnSp>
        <p:nvCxnSpPr>
          <p:cNvPr id="65" name="Gerade Verbindung 120">
            <a:extLst>
              <a:ext uri="{FF2B5EF4-FFF2-40B4-BE49-F238E27FC236}">
                <a16:creationId xmlns:a16="http://schemas.microsoft.com/office/drawing/2014/main" id="{4D45D5B3-0D32-4171-AAB3-5CA19D7F6CC1}"/>
              </a:ext>
            </a:extLst>
          </p:cNvPr>
          <p:cNvCxnSpPr/>
          <p:nvPr/>
        </p:nvCxnSpPr>
        <p:spPr bwMode="gray">
          <a:xfrm flipH="1">
            <a:off x="1652057" y="2032548"/>
            <a:ext cx="0" cy="1008000"/>
          </a:xfrm>
          <a:prstGeom prst="line">
            <a:avLst/>
          </a:prstGeom>
          <a:noFill/>
          <a:ln w="12700" cap="flat" cmpd="sng" algn="ctr">
            <a:solidFill>
              <a:srgbClr val="85888B"/>
            </a:solidFill>
            <a:prstDash val="dash"/>
          </a:ln>
          <a:effectLst/>
        </p:spPr>
      </p:cxnSp>
      <p:sp>
        <p:nvSpPr>
          <p:cNvPr id="66" name="Rectangle 65">
            <a:extLst>
              <a:ext uri="{FF2B5EF4-FFF2-40B4-BE49-F238E27FC236}">
                <a16:creationId xmlns:a16="http://schemas.microsoft.com/office/drawing/2014/main" id="{CEC70F2C-B641-4ECE-A80A-A94FDA640E4A}"/>
              </a:ext>
            </a:extLst>
          </p:cNvPr>
          <p:cNvSpPr/>
          <p:nvPr/>
        </p:nvSpPr>
        <p:spPr>
          <a:xfrm>
            <a:off x="1331296" y="1676005"/>
            <a:ext cx="641522"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Collecte </a:t>
            </a:r>
          </a:p>
          <a:p>
            <a:pPr algn="ctr"/>
            <a:r>
              <a:rPr lang="fr-FR" sz="900" kern="0" dirty="0">
                <a:solidFill>
                  <a:srgbClr val="000000"/>
                </a:solidFill>
                <a:latin typeface="Calibri" panose="020F0502020204030204" pitchFamily="34" charset="0"/>
              </a:rPr>
              <a:t>des données</a:t>
            </a:r>
            <a:endParaRPr lang="fr-FR" sz="900" dirty="0">
              <a:solidFill>
                <a:srgbClr val="000000"/>
              </a:solidFill>
            </a:endParaRPr>
          </a:p>
        </p:txBody>
      </p:sp>
      <p:cxnSp>
        <p:nvCxnSpPr>
          <p:cNvPr id="67" name="Straight Arrow Connector 84">
            <a:extLst>
              <a:ext uri="{FF2B5EF4-FFF2-40B4-BE49-F238E27FC236}">
                <a16:creationId xmlns:a16="http://schemas.microsoft.com/office/drawing/2014/main" id="{2FA79158-7830-40FD-8FA5-5C88B1E44006}"/>
              </a:ext>
            </a:extLst>
          </p:cNvPr>
          <p:cNvCxnSpPr/>
          <p:nvPr/>
        </p:nvCxnSpPr>
        <p:spPr bwMode="auto">
          <a:xfrm>
            <a:off x="5112000" y="2687792"/>
            <a:ext cx="1764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DCC27C57-CD29-49A5-996B-345999EDA050}"/>
              </a:ext>
            </a:extLst>
          </p:cNvPr>
          <p:cNvSpPr/>
          <p:nvPr/>
        </p:nvSpPr>
        <p:spPr>
          <a:xfrm>
            <a:off x="1620956" y="2709087"/>
            <a:ext cx="3455329" cy="338554"/>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ne peuvent pas être purgées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ne peuvent pas être acceptées</a:t>
            </a:r>
            <a:r>
              <a:rPr lang="fr-FR" sz="800" dirty="0">
                <a:solidFill>
                  <a:srgbClr val="000000"/>
                </a:solidFill>
                <a:latin typeface="Calibri" panose="020F0502020204030204" pitchFamily="34" charset="0"/>
              </a:rPr>
              <a:t> (conservation imposée par la loi)</a:t>
            </a:r>
          </a:p>
        </p:txBody>
      </p:sp>
      <p:sp>
        <p:nvSpPr>
          <p:cNvPr id="69" name="Rectangle 68">
            <a:extLst>
              <a:ext uri="{FF2B5EF4-FFF2-40B4-BE49-F238E27FC236}">
                <a16:creationId xmlns:a16="http://schemas.microsoft.com/office/drawing/2014/main" id="{073487C2-6161-4600-9341-34187742733C}"/>
              </a:ext>
            </a:extLst>
          </p:cNvPr>
          <p:cNvSpPr/>
          <p:nvPr/>
        </p:nvSpPr>
        <p:spPr>
          <a:xfrm>
            <a:off x="5112000" y="2709087"/>
            <a:ext cx="2359786" cy="584775"/>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peuvent être purgées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doivent être acceptées</a:t>
            </a:r>
            <a:r>
              <a:rPr lang="fr-FR" sz="800" dirty="0">
                <a:solidFill>
                  <a:srgbClr val="000000"/>
                </a:solidFill>
                <a:latin typeface="Calibri" panose="020F0502020204030204" pitchFamily="34" charset="0"/>
              </a:rPr>
              <a:t> (la période conventionnelle de conservation n’est pas opposable)</a:t>
            </a:r>
          </a:p>
        </p:txBody>
      </p:sp>
      <p:sp>
        <p:nvSpPr>
          <p:cNvPr id="70" name="Rectangle 69">
            <a:extLst>
              <a:ext uri="{FF2B5EF4-FFF2-40B4-BE49-F238E27FC236}">
                <a16:creationId xmlns:a16="http://schemas.microsoft.com/office/drawing/2014/main" id="{84027E91-380F-492E-9283-28C3F8D2B162}"/>
              </a:ext>
            </a:extLst>
          </p:cNvPr>
          <p:cNvSpPr/>
          <p:nvPr/>
        </p:nvSpPr>
        <p:spPr>
          <a:xfrm>
            <a:off x="4601680" y="1676095"/>
            <a:ext cx="1043876"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7 ans</a:t>
            </a:r>
          </a:p>
          <a:p>
            <a:pPr algn="ctr"/>
            <a:r>
              <a:rPr lang="fr-FR" sz="900" kern="0" dirty="0">
                <a:solidFill>
                  <a:srgbClr val="000000"/>
                </a:solidFill>
                <a:latin typeface="Calibri" panose="020F0502020204030204" pitchFamily="34" charset="0"/>
              </a:rPr>
              <a:t>(période minimale)</a:t>
            </a:r>
            <a:endParaRPr lang="fr-FR" sz="900" dirty="0">
              <a:solidFill>
                <a:srgbClr val="000000"/>
              </a:solidFill>
            </a:endParaRPr>
          </a:p>
        </p:txBody>
      </p:sp>
      <p:sp>
        <p:nvSpPr>
          <p:cNvPr id="71" name="Rectangle 70">
            <a:extLst>
              <a:ext uri="{FF2B5EF4-FFF2-40B4-BE49-F238E27FC236}">
                <a16:creationId xmlns:a16="http://schemas.microsoft.com/office/drawing/2014/main" id="{86D71592-DDF3-499F-A413-C5590A604505}"/>
              </a:ext>
            </a:extLst>
          </p:cNvPr>
          <p:cNvSpPr/>
          <p:nvPr/>
        </p:nvSpPr>
        <p:spPr>
          <a:xfrm>
            <a:off x="6272419" y="1670799"/>
            <a:ext cx="1199367"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10 ans</a:t>
            </a:r>
          </a:p>
          <a:p>
            <a:pPr algn="ctr"/>
            <a:r>
              <a:rPr lang="fr-FR" sz="900" kern="0" dirty="0">
                <a:solidFill>
                  <a:srgbClr val="000000"/>
                </a:solidFill>
                <a:latin typeface="Calibri" panose="020F0502020204030204" pitchFamily="34" charset="0"/>
              </a:rPr>
              <a:t>(période conventionnelle)</a:t>
            </a:r>
            <a:endParaRPr lang="fr-FR" sz="900" dirty="0">
              <a:solidFill>
                <a:srgbClr val="000000"/>
              </a:solidFill>
            </a:endParaRPr>
          </a:p>
        </p:txBody>
      </p:sp>
      <p:sp>
        <p:nvSpPr>
          <p:cNvPr id="72" name="Rectangle 71">
            <a:extLst>
              <a:ext uri="{FF2B5EF4-FFF2-40B4-BE49-F238E27FC236}">
                <a16:creationId xmlns:a16="http://schemas.microsoft.com/office/drawing/2014/main" id="{13A4E208-6A0E-457F-8007-A305E6B3855A}"/>
              </a:ext>
            </a:extLst>
          </p:cNvPr>
          <p:cNvSpPr/>
          <p:nvPr/>
        </p:nvSpPr>
        <p:spPr>
          <a:xfrm>
            <a:off x="6968209" y="2303139"/>
            <a:ext cx="702436"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Purge</a:t>
            </a:r>
            <a:endParaRPr lang="fr-FR" sz="900" dirty="0">
              <a:solidFill>
                <a:srgbClr val="000000"/>
              </a:solidFill>
            </a:endParaRPr>
          </a:p>
        </p:txBody>
      </p:sp>
      <p:sp>
        <p:nvSpPr>
          <p:cNvPr id="73" name="Rectangle 72">
            <a:extLst>
              <a:ext uri="{FF2B5EF4-FFF2-40B4-BE49-F238E27FC236}">
                <a16:creationId xmlns:a16="http://schemas.microsoft.com/office/drawing/2014/main" id="{9950BE06-B669-4A7C-B7C6-62E3A2382C44}"/>
              </a:ext>
            </a:extLst>
          </p:cNvPr>
          <p:cNvSpPr/>
          <p:nvPr/>
        </p:nvSpPr>
        <p:spPr>
          <a:xfrm>
            <a:off x="370616" y="1082520"/>
            <a:ext cx="1464736" cy="216000"/>
          </a:xfrm>
          <a:prstGeom prst="rect">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b="1" dirty="0">
                <a:solidFill>
                  <a:schemeClr val="bg1"/>
                </a:solidFill>
                <a:latin typeface="Calibri" panose="020F0502020204030204" pitchFamily="34" charset="0"/>
              </a:rPr>
              <a:t>Cas 3</a:t>
            </a:r>
          </a:p>
        </p:txBody>
      </p:sp>
      <p:sp>
        <p:nvSpPr>
          <p:cNvPr id="74" name="Espace réservé du contenu 4">
            <a:extLst>
              <a:ext uri="{FF2B5EF4-FFF2-40B4-BE49-F238E27FC236}">
                <a16:creationId xmlns:a16="http://schemas.microsoft.com/office/drawing/2014/main" id="{0BBDE4A1-B29A-44A5-9E00-E0D7954A81F6}"/>
              </a:ext>
            </a:extLst>
          </p:cNvPr>
          <p:cNvSpPr txBox="1">
            <a:spLocks/>
          </p:cNvSpPr>
          <p:nvPr/>
        </p:nvSpPr>
        <p:spPr bwMode="gray">
          <a:xfrm>
            <a:off x="178356" y="3723480"/>
            <a:ext cx="8784976" cy="2052000"/>
          </a:xfrm>
          <a:prstGeom prst="rect">
            <a:avLst/>
          </a:prstGeom>
          <a:solidFill>
            <a:schemeClr val="bg1">
              <a:lumMod val="95000"/>
            </a:schemeClr>
          </a:solidFill>
          <a:ln w="3175">
            <a:solidFill>
              <a:srgbClr val="FFA100"/>
            </a:solidFill>
            <a:prstDash val="solid"/>
            <a:miter lim="800000"/>
            <a:headEnd/>
            <a:tailEnd/>
          </a:ln>
          <a:effectLst/>
        </p:spPr>
        <p:txBody>
          <a:bodyPr vert="horz" wrap="square" lIns="36000" tIns="36000" rIns="36000" bIns="3600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2075" indent="0">
              <a:spcBef>
                <a:spcPts val="0"/>
              </a:spcBef>
              <a:buNone/>
            </a:pPr>
            <a:endParaRPr lang="fr-FR" sz="800" kern="0" dirty="0">
              <a:solidFill>
                <a:srgbClr val="6E6E87"/>
              </a:solidFill>
              <a:latin typeface="Calibri" panose="020F0502020204030204" pitchFamily="34" charset="0"/>
              <a:cs typeface="Calibri" panose="020F0502020204030204" pitchFamily="34" charset="0"/>
            </a:endParaRPr>
          </a:p>
          <a:p>
            <a:pPr marL="92075" indent="0" algn="ctr">
              <a:spcBef>
                <a:spcPts val="0"/>
              </a:spcBef>
              <a:buNone/>
            </a:pPr>
            <a:r>
              <a:rPr lang="fr-FR" sz="1000" kern="0" dirty="0">
                <a:latin typeface="Calibri" panose="020F0502020204030204" pitchFamily="34" charset="0"/>
              </a:rPr>
              <a:t>Aucune période légale ou réglementaire définie. Une période conventionnelle a été fixée (validée par JUR et CPLE)</a:t>
            </a:r>
          </a:p>
          <a:p>
            <a:pPr marL="92075" indent="0" algn="ctr">
              <a:spcBef>
                <a:spcPts val="0"/>
              </a:spcBef>
              <a:buNone/>
            </a:pPr>
            <a:r>
              <a:rPr lang="fr-FR" sz="1000" b="0" kern="0" dirty="0">
                <a:latin typeface="Calibri" panose="020F0502020204030204" pitchFamily="34" charset="0"/>
              </a:rPr>
              <a:t>Celle-ci s'élève à 3 ans, pour les besoins de l’activité</a:t>
            </a:r>
          </a:p>
        </p:txBody>
      </p:sp>
      <p:sp>
        <p:nvSpPr>
          <p:cNvPr id="75" name="Chevron 122">
            <a:extLst>
              <a:ext uri="{FF2B5EF4-FFF2-40B4-BE49-F238E27FC236}">
                <a16:creationId xmlns:a16="http://schemas.microsoft.com/office/drawing/2014/main" id="{A1DBC3E3-A347-48DD-85F9-3358BA6C4E1A}"/>
              </a:ext>
            </a:extLst>
          </p:cNvPr>
          <p:cNvSpPr/>
          <p:nvPr/>
        </p:nvSpPr>
        <p:spPr>
          <a:xfrm>
            <a:off x="1649745" y="4834036"/>
            <a:ext cx="5225484" cy="275131"/>
          </a:xfrm>
          <a:prstGeom prst="chevron">
            <a:avLst>
              <a:gd name="adj" fmla="val 19135"/>
            </a:avLst>
          </a:prstGeom>
          <a:solidFill>
            <a:srgbClr val="6E6E87"/>
          </a:solidFill>
          <a:ln w="25400" cap="flat" cmpd="sng" algn="ctr">
            <a:noFill/>
            <a:prstDash val="solid"/>
          </a:ln>
          <a:effectLst/>
        </p:spPr>
        <p:txBody>
          <a:bodyPr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200" b="1" kern="0" dirty="0">
                <a:solidFill>
                  <a:schemeClr val="bg1"/>
                </a:solidFill>
                <a:latin typeface="Calibri"/>
              </a:rPr>
              <a:t>Conservation</a:t>
            </a:r>
          </a:p>
        </p:txBody>
      </p:sp>
      <p:cxnSp>
        <p:nvCxnSpPr>
          <p:cNvPr id="76" name="Straight Arrow Connector 84">
            <a:extLst>
              <a:ext uri="{FF2B5EF4-FFF2-40B4-BE49-F238E27FC236}">
                <a16:creationId xmlns:a16="http://schemas.microsoft.com/office/drawing/2014/main" id="{D5190238-8292-4460-B573-6FDED2FD7D5E}"/>
              </a:ext>
            </a:extLst>
          </p:cNvPr>
          <p:cNvCxnSpPr/>
          <p:nvPr/>
        </p:nvCxnSpPr>
        <p:spPr bwMode="auto">
          <a:xfrm>
            <a:off x="1653973" y="5234523"/>
            <a:ext cx="5184000" cy="0"/>
          </a:xfrm>
          <a:prstGeom prst="straightConnector1">
            <a:avLst/>
          </a:prstGeom>
          <a:solidFill>
            <a:schemeClr val="bg2"/>
          </a:solidFill>
          <a:ln w="9525" cap="flat" cmpd="sng" algn="ctr">
            <a:solidFill>
              <a:srgbClr val="000000"/>
            </a:solidFill>
            <a:prstDash val="solid"/>
            <a:round/>
            <a:headEnd type="triangle"/>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120">
            <a:extLst>
              <a:ext uri="{FF2B5EF4-FFF2-40B4-BE49-F238E27FC236}">
                <a16:creationId xmlns:a16="http://schemas.microsoft.com/office/drawing/2014/main" id="{0E0BCB0B-7A42-4AAC-AB07-2E0420E478DF}"/>
              </a:ext>
            </a:extLst>
          </p:cNvPr>
          <p:cNvCxnSpPr/>
          <p:nvPr/>
        </p:nvCxnSpPr>
        <p:spPr bwMode="gray">
          <a:xfrm flipH="1">
            <a:off x="6875912" y="4575394"/>
            <a:ext cx="0" cy="1008000"/>
          </a:xfrm>
          <a:prstGeom prst="line">
            <a:avLst/>
          </a:prstGeom>
          <a:noFill/>
          <a:ln w="12700" cap="flat" cmpd="sng" algn="ctr">
            <a:solidFill>
              <a:srgbClr val="85888B"/>
            </a:solidFill>
            <a:prstDash val="dash"/>
          </a:ln>
          <a:effectLst/>
        </p:spPr>
      </p:cxnSp>
      <p:cxnSp>
        <p:nvCxnSpPr>
          <p:cNvPr id="78" name="Gerade Verbindung 120">
            <a:extLst>
              <a:ext uri="{FF2B5EF4-FFF2-40B4-BE49-F238E27FC236}">
                <a16:creationId xmlns:a16="http://schemas.microsoft.com/office/drawing/2014/main" id="{F58BB89D-A4A4-4A5B-9D3B-85E74F5D9D14}"/>
              </a:ext>
            </a:extLst>
          </p:cNvPr>
          <p:cNvCxnSpPr/>
          <p:nvPr/>
        </p:nvCxnSpPr>
        <p:spPr bwMode="gray">
          <a:xfrm flipH="1">
            <a:off x="1649745" y="4576644"/>
            <a:ext cx="0" cy="1008000"/>
          </a:xfrm>
          <a:prstGeom prst="line">
            <a:avLst/>
          </a:prstGeom>
          <a:noFill/>
          <a:ln w="12700" cap="flat" cmpd="sng" algn="ctr">
            <a:solidFill>
              <a:srgbClr val="85888B"/>
            </a:solidFill>
            <a:prstDash val="dash"/>
          </a:ln>
          <a:effectLst/>
        </p:spPr>
      </p:cxnSp>
      <p:sp>
        <p:nvSpPr>
          <p:cNvPr id="79" name="Rectangle 78">
            <a:extLst>
              <a:ext uri="{FF2B5EF4-FFF2-40B4-BE49-F238E27FC236}">
                <a16:creationId xmlns:a16="http://schemas.microsoft.com/office/drawing/2014/main" id="{101FD9AC-7F76-47C5-B6AF-A99131432200}"/>
              </a:ext>
            </a:extLst>
          </p:cNvPr>
          <p:cNvSpPr/>
          <p:nvPr/>
        </p:nvSpPr>
        <p:spPr>
          <a:xfrm>
            <a:off x="1328984" y="4220101"/>
            <a:ext cx="641522"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Collecte</a:t>
            </a:r>
          </a:p>
          <a:p>
            <a:pPr algn="ctr"/>
            <a:r>
              <a:rPr lang="fr-FR" sz="900" kern="0" dirty="0">
                <a:solidFill>
                  <a:srgbClr val="000000"/>
                </a:solidFill>
                <a:latin typeface="Calibri" panose="020F0502020204030204" pitchFamily="34" charset="0"/>
              </a:rPr>
              <a:t>des données</a:t>
            </a:r>
            <a:endParaRPr lang="fr-FR" sz="900" dirty="0">
              <a:solidFill>
                <a:srgbClr val="000000"/>
              </a:solidFill>
            </a:endParaRPr>
          </a:p>
        </p:txBody>
      </p:sp>
      <p:sp>
        <p:nvSpPr>
          <p:cNvPr id="80" name="Rectangle 79">
            <a:extLst>
              <a:ext uri="{FF2B5EF4-FFF2-40B4-BE49-F238E27FC236}">
                <a16:creationId xmlns:a16="http://schemas.microsoft.com/office/drawing/2014/main" id="{C4D5E022-8165-4909-8854-88F06364C5B1}"/>
              </a:ext>
            </a:extLst>
          </p:cNvPr>
          <p:cNvSpPr/>
          <p:nvPr/>
        </p:nvSpPr>
        <p:spPr>
          <a:xfrm>
            <a:off x="1618644" y="5253183"/>
            <a:ext cx="5186889" cy="338554"/>
          </a:xfrm>
          <a:prstGeom prst="rect">
            <a:avLst/>
          </a:prstGeom>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800" dirty="0">
                <a:solidFill>
                  <a:srgbClr val="000000"/>
                </a:solidFill>
                <a:latin typeface="Calibri" panose="020F0502020204030204" pitchFamily="34" charset="0"/>
              </a:rPr>
              <a:t>Les données </a:t>
            </a:r>
            <a:r>
              <a:rPr lang="fr-FR" sz="800" b="1" dirty="0">
                <a:solidFill>
                  <a:srgbClr val="000000"/>
                </a:solidFill>
                <a:latin typeface="Calibri" panose="020F0502020204030204" pitchFamily="34" charset="0"/>
              </a:rPr>
              <a:t>peuvent être purgées </a:t>
            </a:r>
            <a:r>
              <a:rPr lang="fr-FR" sz="800" dirty="0">
                <a:solidFill>
                  <a:srgbClr val="000000"/>
                </a:solidFill>
                <a:latin typeface="Calibri" panose="020F0502020204030204" pitchFamily="34" charset="0"/>
              </a:rPr>
              <a:t>et les demandes de droit à l’oubli </a:t>
            </a:r>
            <a:r>
              <a:rPr lang="fr-FR" sz="800" b="1" dirty="0">
                <a:solidFill>
                  <a:srgbClr val="000000"/>
                </a:solidFill>
                <a:latin typeface="Calibri" panose="020F0502020204030204" pitchFamily="34" charset="0"/>
              </a:rPr>
              <a:t>doivent être acceptées</a:t>
            </a:r>
            <a:r>
              <a:rPr lang="fr-FR" sz="800" dirty="0">
                <a:solidFill>
                  <a:srgbClr val="000000"/>
                </a:solidFill>
                <a:latin typeface="Calibri" panose="020F0502020204030204" pitchFamily="34" charset="0"/>
              </a:rPr>
              <a:t> (la période conventionnelle de conservation n’est pas opposable au droit à l’oubli)</a:t>
            </a:r>
          </a:p>
        </p:txBody>
      </p:sp>
      <p:sp>
        <p:nvSpPr>
          <p:cNvPr id="81" name="Rectangle 80">
            <a:extLst>
              <a:ext uri="{FF2B5EF4-FFF2-40B4-BE49-F238E27FC236}">
                <a16:creationId xmlns:a16="http://schemas.microsoft.com/office/drawing/2014/main" id="{8C0D2880-1433-4951-B38C-F00C330A8FA7}"/>
              </a:ext>
            </a:extLst>
          </p:cNvPr>
          <p:cNvSpPr/>
          <p:nvPr/>
        </p:nvSpPr>
        <p:spPr>
          <a:xfrm>
            <a:off x="6277008" y="4220191"/>
            <a:ext cx="1199367"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b="1" kern="0" dirty="0">
                <a:solidFill>
                  <a:srgbClr val="000000"/>
                </a:solidFill>
                <a:latin typeface="Calibri" panose="020F0502020204030204" pitchFamily="34" charset="0"/>
              </a:rPr>
              <a:t>3 ans</a:t>
            </a:r>
          </a:p>
          <a:p>
            <a:pPr algn="ctr"/>
            <a:r>
              <a:rPr lang="fr-FR" sz="900" kern="0" dirty="0">
                <a:solidFill>
                  <a:srgbClr val="000000"/>
                </a:solidFill>
                <a:latin typeface="Calibri" panose="020F0502020204030204" pitchFamily="34" charset="0"/>
              </a:rPr>
              <a:t>(période conventionnelle)</a:t>
            </a:r>
            <a:endParaRPr lang="fr-FR" sz="900" dirty="0">
              <a:solidFill>
                <a:srgbClr val="000000"/>
              </a:solidFill>
            </a:endParaRPr>
          </a:p>
        </p:txBody>
      </p:sp>
      <p:sp>
        <p:nvSpPr>
          <p:cNvPr id="82" name="Rectangle 81">
            <a:extLst>
              <a:ext uri="{FF2B5EF4-FFF2-40B4-BE49-F238E27FC236}">
                <a16:creationId xmlns:a16="http://schemas.microsoft.com/office/drawing/2014/main" id="{DC615F58-FE64-4E2B-A714-E65B0A34B1DF}"/>
              </a:ext>
            </a:extLst>
          </p:cNvPr>
          <p:cNvSpPr/>
          <p:nvPr/>
        </p:nvSpPr>
        <p:spPr>
          <a:xfrm>
            <a:off x="368304" y="3626616"/>
            <a:ext cx="1464736" cy="216000"/>
          </a:xfrm>
          <a:prstGeom prst="rect">
            <a:avLst/>
          </a:prstGeom>
          <a:solidFill>
            <a:srgbClr val="FF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a:r>
              <a:rPr lang="fr-FR" sz="1000" b="1" dirty="0">
                <a:solidFill>
                  <a:schemeClr val="bg1"/>
                </a:solidFill>
                <a:latin typeface="Calibri" panose="020F0502020204030204" pitchFamily="34" charset="0"/>
              </a:rPr>
              <a:t>Cas 4</a:t>
            </a:r>
          </a:p>
        </p:txBody>
      </p:sp>
      <p:sp>
        <p:nvSpPr>
          <p:cNvPr id="83" name="Ellipse 82">
            <a:extLst>
              <a:ext uri="{FF2B5EF4-FFF2-40B4-BE49-F238E27FC236}">
                <a16:creationId xmlns:a16="http://schemas.microsoft.com/office/drawing/2014/main" id="{32C4A26F-B753-4D7A-A25D-C84E248EF210}"/>
              </a:ext>
            </a:extLst>
          </p:cNvPr>
          <p:cNvSpPr/>
          <p:nvPr/>
        </p:nvSpPr>
        <p:spPr>
          <a:xfrm>
            <a:off x="6805533" y="4868017"/>
            <a:ext cx="211588" cy="190338"/>
          </a:xfrm>
          <a:prstGeom prst="ellipse">
            <a:avLst/>
          </a:prstGeom>
          <a:solidFill>
            <a:srgbClr val="FFC000"/>
          </a:solidFill>
          <a:ln w="25400" cap="flat" cmpd="sng" algn="ctr">
            <a:noFill/>
            <a:prstDash val="solid"/>
          </a:ln>
          <a:effectLst/>
        </p:spPr>
        <p:txBody>
          <a:bodyPr lIns="0" tIns="0" rIns="0" bIns="180000" rtlCol="0"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1" i="0" u="none" strike="noStrike" kern="0" cap="none" spc="0" normalizeH="0" baseline="0" noProof="0" dirty="0">
              <a:ln>
                <a:noFill/>
              </a:ln>
              <a:solidFill>
                <a:srgbClr val="FFFFFF"/>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AD93312C-0CE4-47CB-934A-19911A7ED81A}"/>
              </a:ext>
            </a:extLst>
          </p:cNvPr>
          <p:cNvSpPr/>
          <p:nvPr/>
        </p:nvSpPr>
        <p:spPr>
          <a:xfrm>
            <a:off x="6968209" y="4843523"/>
            <a:ext cx="702436" cy="2308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00" kern="0" dirty="0">
                <a:solidFill>
                  <a:srgbClr val="000000"/>
                </a:solidFill>
                <a:latin typeface="Calibri" panose="020F0502020204030204" pitchFamily="34" charset="0"/>
              </a:rPr>
              <a:t>Purge</a:t>
            </a:r>
            <a:endParaRPr lang="fr-FR" sz="900" dirty="0">
              <a:solidFill>
                <a:srgbClr val="000000"/>
              </a:solidFill>
            </a:endParaRPr>
          </a:p>
        </p:txBody>
      </p:sp>
      <p:sp>
        <p:nvSpPr>
          <p:cNvPr id="85" name="Rectangle: Rounded Corners 102">
            <a:extLst>
              <a:ext uri="{FF2B5EF4-FFF2-40B4-BE49-F238E27FC236}">
                <a16:creationId xmlns:a16="http://schemas.microsoft.com/office/drawing/2014/main" id="{997C9CF4-E16B-46BD-ACB1-7A6BC91936EC}"/>
              </a:ext>
            </a:extLst>
          </p:cNvPr>
          <p:cNvSpPr/>
          <p:nvPr/>
        </p:nvSpPr>
        <p:spPr bwMode="auto">
          <a:xfrm>
            <a:off x="5868144" y="119342"/>
            <a:ext cx="2462481" cy="550019"/>
          </a:xfrm>
          <a:prstGeom prst="roundRect">
            <a:avLst>
              <a:gd name="adj" fmla="val 0"/>
            </a:avLst>
          </a:prstGeom>
          <a:solidFill>
            <a:srgbClr val="F4C2A6"/>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Définition des périodes de conservation &amp; facteurs déclencheurs</a:t>
            </a:r>
          </a:p>
        </p:txBody>
      </p:sp>
      <p:pic>
        <p:nvPicPr>
          <p:cNvPr id="86" name="Image 85">
            <a:extLst>
              <a:ext uri="{FF2B5EF4-FFF2-40B4-BE49-F238E27FC236}">
                <a16:creationId xmlns:a16="http://schemas.microsoft.com/office/drawing/2014/main" id="{88BA5444-6E52-45AF-B58E-6EF310247119}"/>
              </a:ext>
            </a:extLst>
          </p:cNvPr>
          <p:cNvPicPr>
            <a:picLocks noChangeAspect="1"/>
          </p:cNvPicPr>
          <p:nvPr/>
        </p:nvPicPr>
        <p:blipFill>
          <a:blip r:embed="rId5"/>
          <a:stretch>
            <a:fillRect/>
          </a:stretch>
        </p:blipFill>
        <p:spPr>
          <a:xfrm>
            <a:off x="5935515" y="215933"/>
            <a:ext cx="360000" cy="360000"/>
          </a:xfrm>
          <a:prstGeom prst="rect">
            <a:avLst/>
          </a:prstGeom>
        </p:spPr>
      </p:pic>
    </p:spTree>
    <p:extLst>
      <p:ext uri="{BB962C8B-B14F-4D97-AF65-F5344CB8AC3E}">
        <p14:creationId xmlns:p14="http://schemas.microsoft.com/office/powerpoint/2010/main" val="807582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Facteurs déclencheurs</a:t>
            </a:r>
          </a:p>
        </p:txBody>
      </p:sp>
      <p:sp>
        <p:nvSpPr>
          <p:cNvPr id="38" name="ZoneTexte 103">
            <a:extLst>
              <a:ext uri="{FF2B5EF4-FFF2-40B4-BE49-F238E27FC236}">
                <a16:creationId xmlns:a16="http://schemas.microsoft.com/office/drawing/2014/main" id="{2B017B21-1E96-43CF-B621-E21F86786EBC}"/>
              </a:ext>
            </a:extLst>
          </p:cNvPr>
          <p:cNvSpPr txBox="1"/>
          <p:nvPr/>
        </p:nvSpPr>
        <p:spPr>
          <a:xfrm>
            <a:off x="181798" y="3499027"/>
            <a:ext cx="8784976" cy="2232248"/>
          </a:xfrm>
          <a:prstGeom prst="rect">
            <a:avLst/>
          </a:prstGeom>
          <a:solidFill>
            <a:schemeClr val="bg1">
              <a:lumMod val="95000"/>
            </a:schemeClr>
          </a:solidFill>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200" b="1" dirty="0">
              <a:solidFill>
                <a:srgbClr val="000000"/>
              </a:solidFill>
              <a:latin typeface="Calibri" panose="020F0502020204030204" pitchFamily="34" charset="0"/>
            </a:endParaRPr>
          </a:p>
        </p:txBody>
      </p:sp>
      <p:sp>
        <p:nvSpPr>
          <p:cNvPr id="39" name="ZoneTexte 100">
            <a:extLst>
              <a:ext uri="{FF2B5EF4-FFF2-40B4-BE49-F238E27FC236}">
                <a16:creationId xmlns:a16="http://schemas.microsoft.com/office/drawing/2014/main" id="{6D0E1A1C-39FC-4661-ACFB-E134314B60DE}"/>
              </a:ext>
            </a:extLst>
          </p:cNvPr>
          <p:cNvSpPr txBox="1"/>
          <p:nvPr/>
        </p:nvSpPr>
        <p:spPr>
          <a:xfrm>
            <a:off x="177225" y="1521954"/>
            <a:ext cx="8789549" cy="1401009"/>
          </a:xfrm>
          <a:prstGeom prst="rect">
            <a:avLst/>
          </a:prstGeom>
          <a:solidFill>
            <a:srgbClr val="FFA100"/>
          </a:solidFill>
        </p:spPr>
        <p:txBody>
          <a:bodyPr wrap="square"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363" indent="-180975">
              <a:buFont typeface="Wingdings" pitchFamily="2" charset="2"/>
              <a:buChar char="§"/>
            </a:pPr>
            <a:r>
              <a:rPr lang="fr-FR" sz="1200" dirty="0">
                <a:solidFill>
                  <a:schemeClr val="bg1"/>
                </a:solidFill>
                <a:latin typeface="Calibri" panose="020F0502020204030204" pitchFamily="34" charset="0"/>
              </a:rPr>
              <a:t>Un « facteur déclencheur de période de conservation » </a:t>
            </a:r>
            <a:r>
              <a:rPr lang="fr-FR" sz="1200" b="1" dirty="0">
                <a:solidFill>
                  <a:schemeClr val="bg1"/>
                </a:solidFill>
                <a:latin typeface="Calibri" panose="020F0502020204030204" pitchFamily="34" charset="0"/>
              </a:rPr>
              <a:t>est l’élément qui marque le début de la période de conservation des données</a:t>
            </a:r>
            <a:r>
              <a:rPr lang="fr-FR" sz="1200" dirty="0">
                <a:solidFill>
                  <a:schemeClr val="bg1"/>
                </a:solidFill>
                <a:latin typeface="Calibri" panose="020F0502020204030204" pitchFamily="34" charset="0"/>
              </a:rPr>
              <a:t>. Dans la majorité des cas, la période de conservation ne commence pas au moment de la collecte des données, mais à </a:t>
            </a:r>
            <a:r>
              <a:rPr lang="fr-FR" sz="1200" b="1" dirty="0">
                <a:solidFill>
                  <a:schemeClr val="bg1"/>
                </a:solidFill>
                <a:latin typeface="Calibri" panose="020F0502020204030204" pitchFamily="34" charset="0"/>
              </a:rPr>
              <a:t>une étape du cycle de vie de la personne concernée </a:t>
            </a:r>
            <a:r>
              <a:rPr lang="fr-FR" sz="1200" dirty="0">
                <a:solidFill>
                  <a:schemeClr val="bg1"/>
                </a:solidFill>
                <a:latin typeface="Calibri" panose="020F0502020204030204" pitchFamily="34" charset="0"/>
              </a:rPr>
              <a:t>(clôture d’un contrat, dernier contact avec un prospect, etc.)</a:t>
            </a:r>
          </a:p>
          <a:p>
            <a:pPr marL="360363" indent="-180975">
              <a:buFont typeface="Wingdings" pitchFamily="2" charset="2"/>
              <a:buChar char="§"/>
            </a:pPr>
            <a:endParaRPr lang="fr-FR" sz="1200" dirty="0">
              <a:solidFill>
                <a:schemeClr val="bg1"/>
              </a:solidFill>
              <a:latin typeface="Calibri" panose="020F0502020204030204" pitchFamily="34" charset="0"/>
            </a:endParaRPr>
          </a:p>
          <a:p>
            <a:pPr marL="360363" indent="-180975">
              <a:buFont typeface="Wingdings" pitchFamily="2" charset="2"/>
              <a:buChar char="§"/>
            </a:pPr>
            <a:r>
              <a:rPr lang="fr-FR" sz="1200" dirty="0">
                <a:solidFill>
                  <a:schemeClr val="bg1"/>
                </a:solidFill>
                <a:latin typeface="Calibri" panose="020F0502020204030204" pitchFamily="34" charset="0"/>
              </a:rPr>
              <a:t>Il convient de définir </a:t>
            </a:r>
            <a:r>
              <a:rPr lang="fr-FR" sz="1200" b="1" dirty="0">
                <a:solidFill>
                  <a:schemeClr val="bg1"/>
                </a:solidFill>
                <a:latin typeface="Calibri" panose="020F0502020204030204" pitchFamily="34" charset="0"/>
              </a:rPr>
              <a:t>un « facteur déclencheur » pour chaque période de conservation </a:t>
            </a:r>
          </a:p>
        </p:txBody>
      </p:sp>
      <p:cxnSp>
        <p:nvCxnSpPr>
          <p:cNvPr id="40" name="Straight Connector 100">
            <a:extLst>
              <a:ext uri="{FF2B5EF4-FFF2-40B4-BE49-F238E27FC236}">
                <a16:creationId xmlns:a16="http://schemas.microsoft.com/office/drawing/2014/main" id="{106CAA4C-13BA-4BFB-BCF2-3A6A3815DD8C}"/>
              </a:ext>
            </a:extLst>
          </p:cNvPr>
          <p:cNvCxnSpPr>
            <a:stCxn id="86" idx="6"/>
            <a:endCxn id="63" idx="2"/>
          </p:cNvCxnSpPr>
          <p:nvPr/>
        </p:nvCxnSpPr>
        <p:spPr>
          <a:xfrm>
            <a:off x="1189910" y="4982200"/>
            <a:ext cx="3869068" cy="0"/>
          </a:xfrm>
          <a:prstGeom prst="line">
            <a:avLst/>
          </a:prstGeom>
          <a:ln w="12700">
            <a:solidFill>
              <a:srgbClr val="6E6E87"/>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EFD3879D-90B9-4201-A5D1-AB0183C9DDFE}"/>
              </a:ext>
            </a:extLst>
          </p:cNvPr>
          <p:cNvSpPr/>
          <p:nvPr/>
        </p:nvSpPr>
        <p:spPr>
          <a:xfrm>
            <a:off x="317668" y="4329100"/>
            <a:ext cx="1332000" cy="2160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b="1" dirty="0">
                <a:solidFill>
                  <a:srgbClr val="6E6E87"/>
                </a:solidFill>
              </a:rPr>
              <a:t>1983 </a:t>
            </a:r>
            <a:r>
              <a:rPr lang="fr-FR" sz="1200" dirty="0">
                <a:solidFill>
                  <a:srgbClr val="6E6E87"/>
                </a:solidFill>
              </a:rPr>
              <a:t>: </a:t>
            </a:r>
            <a:r>
              <a:rPr lang="fr-FR" sz="1200" b="1" dirty="0">
                <a:solidFill>
                  <a:srgbClr val="6E6E87"/>
                </a:solidFill>
              </a:rPr>
              <a:t>Ouverture</a:t>
            </a:r>
            <a:r>
              <a:rPr lang="fr-FR" sz="1200" dirty="0">
                <a:solidFill>
                  <a:srgbClr val="6E6E87"/>
                </a:solidFill>
              </a:rPr>
              <a:t> d’un contrat par un client</a:t>
            </a:r>
          </a:p>
        </p:txBody>
      </p:sp>
      <p:grpSp>
        <p:nvGrpSpPr>
          <p:cNvPr id="42" name="Group 167">
            <a:extLst>
              <a:ext uri="{FF2B5EF4-FFF2-40B4-BE49-F238E27FC236}">
                <a16:creationId xmlns:a16="http://schemas.microsoft.com/office/drawing/2014/main" id="{D1933314-5EA8-4D42-8A45-7B883301F926}"/>
              </a:ext>
            </a:extLst>
          </p:cNvPr>
          <p:cNvGrpSpPr/>
          <p:nvPr/>
        </p:nvGrpSpPr>
        <p:grpSpPr>
          <a:xfrm>
            <a:off x="721910" y="4748200"/>
            <a:ext cx="468000" cy="468000"/>
            <a:chOff x="1251317" y="3150532"/>
            <a:chExt cx="360040" cy="360040"/>
          </a:xfrm>
        </p:grpSpPr>
        <p:sp>
          <p:nvSpPr>
            <p:cNvPr id="86" name="Oval 101">
              <a:extLst>
                <a:ext uri="{FF2B5EF4-FFF2-40B4-BE49-F238E27FC236}">
                  <a16:creationId xmlns:a16="http://schemas.microsoft.com/office/drawing/2014/main" id="{99F924E8-B0D0-4F4B-AE13-B3A003A19309}"/>
                </a:ext>
              </a:extLst>
            </p:cNvPr>
            <p:cNvSpPr/>
            <p:nvPr/>
          </p:nvSpPr>
          <p:spPr>
            <a:xfrm>
              <a:off x="1251317" y="3150532"/>
              <a:ext cx="360040" cy="360040"/>
            </a:xfrm>
            <a:prstGeom prst="ellipse">
              <a:avLst/>
            </a:prstGeom>
            <a:noFill/>
            <a:ln>
              <a:solidFill>
                <a:srgbClr val="6E6E87"/>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87" name="Picture 4" descr="https://d30y9cdsu7xlg0.cloudfront.net/png/458468-200.png">
              <a:extLst>
                <a:ext uri="{FF2B5EF4-FFF2-40B4-BE49-F238E27FC236}">
                  <a16:creationId xmlns:a16="http://schemas.microsoft.com/office/drawing/2014/main" id="{177EF088-B788-4358-B0A1-558B4B743C94}"/>
                </a:ext>
              </a:extLst>
            </p:cNvPr>
            <p:cNvPicPr>
              <a:picLocks noChangeAspect="1" noChangeArrowheads="1"/>
            </p:cNvPicPr>
            <p:nvPr/>
          </p:nvPicPr>
          <p:blipFill>
            <a:blip r:embed="rId5" cstate="print"/>
            <a:srcRect/>
            <a:stretch>
              <a:fillRect/>
            </a:stretch>
          </p:blipFill>
          <p:spPr bwMode="auto">
            <a:xfrm>
              <a:off x="1323325" y="3222540"/>
              <a:ext cx="216024" cy="216024"/>
            </a:xfrm>
            <a:prstGeom prst="rect">
              <a:avLst/>
            </a:prstGeom>
            <a:noFill/>
            <a:ln>
              <a:noFill/>
            </a:ln>
          </p:spPr>
        </p:pic>
      </p:grpSp>
      <p:grpSp>
        <p:nvGrpSpPr>
          <p:cNvPr id="43" name="Group 169">
            <a:extLst>
              <a:ext uri="{FF2B5EF4-FFF2-40B4-BE49-F238E27FC236}">
                <a16:creationId xmlns:a16="http://schemas.microsoft.com/office/drawing/2014/main" id="{674FF2ED-DDFD-4CA2-8C79-E8D55B52B27C}"/>
              </a:ext>
            </a:extLst>
          </p:cNvPr>
          <p:cNvGrpSpPr/>
          <p:nvPr/>
        </p:nvGrpSpPr>
        <p:grpSpPr>
          <a:xfrm>
            <a:off x="5058978" y="4748200"/>
            <a:ext cx="468000" cy="468000"/>
            <a:chOff x="4085771" y="3150532"/>
            <a:chExt cx="360040" cy="360040"/>
          </a:xfrm>
        </p:grpSpPr>
        <p:sp>
          <p:nvSpPr>
            <p:cNvPr id="63" name="Oval 104">
              <a:extLst>
                <a:ext uri="{FF2B5EF4-FFF2-40B4-BE49-F238E27FC236}">
                  <a16:creationId xmlns:a16="http://schemas.microsoft.com/office/drawing/2014/main" id="{B8A36D61-8821-4E98-A092-54E32247AE09}"/>
                </a:ext>
              </a:extLst>
            </p:cNvPr>
            <p:cNvSpPr/>
            <p:nvPr/>
          </p:nvSpPr>
          <p:spPr>
            <a:xfrm>
              <a:off x="4085771" y="3150532"/>
              <a:ext cx="360040" cy="360040"/>
            </a:xfrm>
            <a:prstGeom prst="ellipse">
              <a:avLst/>
            </a:prstGeom>
            <a:noFill/>
            <a:ln>
              <a:solidFill>
                <a:srgbClr val="6E6E87"/>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64" name="Picture 4" descr="https://d30y9cdsu7xlg0.cloudfront.net/png/458468-200.png">
              <a:extLst>
                <a:ext uri="{FF2B5EF4-FFF2-40B4-BE49-F238E27FC236}">
                  <a16:creationId xmlns:a16="http://schemas.microsoft.com/office/drawing/2014/main" id="{3DFB70CD-891C-4809-824C-D85DFBFC7707}"/>
                </a:ext>
              </a:extLst>
            </p:cNvPr>
            <p:cNvPicPr>
              <a:picLocks noChangeAspect="1" noChangeArrowheads="1"/>
            </p:cNvPicPr>
            <p:nvPr/>
          </p:nvPicPr>
          <p:blipFill>
            <a:blip r:embed="rId5" cstate="print"/>
            <a:srcRect/>
            <a:stretch>
              <a:fillRect/>
            </a:stretch>
          </p:blipFill>
          <p:spPr bwMode="auto">
            <a:xfrm>
              <a:off x="4158574" y="3222540"/>
              <a:ext cx="216024" cy="216024"/>
            </a:xfrm>
            <a:prstGeom prst="rect">
              <a:avLst/>
            </a:prstGeom>
            <a:noFill/>
            <a:ln>
              <a:noFill/>
            </a:ln>
          </p:spPr>
        </p:pic>
        <p:pic>
          <p:nvPicPr>
            <p:cNvPr id="85" name="Picture 4" descr="https://d30y9cdsu7xlg0.cloudfront.net/png/344384-200.png">
              <a:extLst>
                <a:ext uri="{FF2B5EF4-FFF2-40B4-BE49-F238E27FC236}">
                  <a16:creationId xmlns:a16="http://schemas.microsoft.com/office/drawing/2014/main" id="{9BBEC1EA-15F9-49E9-A6A8-71AEBF5BACE2}"/>
                </a:ext>
              </a:extLst>
            </p:cNvPr>
            <p:cNvPicPr>
              <a:picLocks noChangeAspect="1" noChangeArrowheads="1"/>
            </p:cNvPicPr>
            <p:nvPr/>
          </p:nvPicPr>
          <p:blipFill>
            <a:blip r:embed="rId6" cstate="print">
              <a:duotone>
                <a:schemeClr val="accent4">
                  <a:shade val="45000"/>
                  <a:satMod val="135000"/>
                </a:schemeClr>
                <a:prstClr val="white"/>
              </a:duotone>
            </a:blip>
            <a:srcRect/>
            <a:stretch>
              <a:fillRect/>
            </a:stretch>
          </p:blipFill>
          <p:spPr bwMode="auto">
            <a:xfrm>
              <a:off x="4188732" y="3255881"/>
              <a:ext cx="154118" cy="154118"/>
            </a:xfrm>
            <a:prstGeom prst="rect">
              <a:avLst/>
            </a:prstGeom>
            <a:noFill/>
            <a:ln>
              <a:solidFill>
                <a:srgbClr val="6E6E87"/>
              </a:solidFill>
            </a:ln>
          </p:spPr>
        </p:pic>
      </p:grpSp>
      <p:cxnSp>
        <p:nvCxnSpPr>
          <p:cNvPr id="45" name="Straight Connector 108">
            <a:extLst>
              <a:ext uri="{FF2B5EF4-FFF2-40B4-BE49-F238E27FC236}">
                <a16:creationId xmlns:a16="http://schemas.microsoft.com/office/drawing/2014/main" id="{EBC7962E-F243-468E-B819-CF8ABE896321}"/>
              </a:ext>
            </a:extLst>
          </p:cNvPr>
          <p:cNvCxnSpPr>
            <a:stCxn id="63" idx="6"/>
            <a:endCxn id="60" idx="2"/>
          </p:cNvCxnSpPr>
          <p:nvPr/>
        </p:nvCxnSpPr>
        <p:spPr>
          <a:xfrm flipV="1">
            <a:off x="5526978" y="4978008"/>
            <a:ext cx="2188073" cy="4192"/>
          </a:xfrm>
          <a:prstGeom prst="line">
            <a:avLst/>
          </a:prstGeom>
          <a:ln w="12700">
            <a:solidFill>
              <a:srgbClr val="6E6E87"/>
            </a:solidFill>
            <a:prstDash val="dash"/>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109">
            <a:extLst>
              <a:ext uri="{FF2B5EF4-FFF2-40B4-BE49-F238E27FC236}">
                <a16:creationId xmlns:a16="http://schemas.microsoft.com/office/drawing/2014/main" id="{75FC23BA-08ED-454C-B8D0-F8A2D601C9CA}"/>
              </a:ext>
            </a:extLst>
          </p:cNvPr>
          <p:cNvCxnSpPr/>
          <p:nvPr/>
        </p:nvCxnSpPr>
        <p:spPr>
          <a:xfrm>
            <a:off x="5690526" y="4864656"/>
            <a:ext cx="1872000" cy="0"/>
          </a:xfrm>
          <a:prstGeom prst="straightConnector1">
            <a:avLst/>
          </a:prstGeom>
          <a:ln>
            <a:solidFill>
              <a:schemeClr val="tx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47" name="Group 177">
            <a:extLst>
              <a:ext uri="{FF2B5EF4-FFF2-40B4-BE49-F238E27FC236}">
                <a16:creationId xmlns:a16="http://schemas.microsoft.com/office/drawing/2014/main" id="{3FC797FF-FCF0-484B-AFF3-4C8F5D265DB8}"/>
              </a:ext>
            </a:extLst>
          </p:cNvPr>
          <p:cNvGrpSpPr/>
          <p:nvPr/>
        </p:nvGrpSpPr>
        <p:grpSpPr>
          <a:xfrm>
            <a:off x="7715051" y="4744008"/>
            <a:ext cx="468000" cy="468000"/>
            <a:chOff x="5567171" y="3146340"/>
            <a:chExt cx="360040" cy="360040"/>
          </a:xfrm>
        </p:grpSpPr>
        <p:sp>
          <p:nvSpPr>
            <p:cNvPr id="60" name="Oval 110">
              <a:extLst>
                <a:ext uri="{FF2B5EF4-FFF2-40B4-BE49-F238E27FC236}">
                  <a16:creationId xmlns:a16="http://schemas.microsoft.com/office/drawing/2014/main" id="{D1EC025B-A14A-440E-8A1F-21F60708FDC1}"/>
                </a:ext>
              </a:extLst>
            </p:cNvPr>
            <p:cNvSpPr/>
            <p:nvPr/>
          </p:nvSpPr>
          <p:spPr>
            <a:xfrm>
              <a:off x="5567171" y="3146340"/>
              <a:ext cx="360040" cy="360040"/>
            </a:xfrm>
            <a:prstGeom prst="ellipse">
              <a:avLst/>
            </a:prstGeom>
            <a:noFill/>
            <a:ln>
              <a:solidFill>
                <a:srgbClr val="6E6E87"/>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61" name="Picture 4" descr="https://d30y9cdsu7xlg0.cloudfront.net/png/458468-200.png">
              <a:extLst>
                <a:ext uri="{FF2B5EF4-FFF2-40B4-BE49-F238E27FC236}">
                  <a16:creationId xmlns:a16="http://schemas.microsoft.com/office/drawing/2014/main" id="{896CA7A1-6249-4B12-AEB0-699C9643BF16}"/>
                </a:ext>
              </a:extLst>
            </p:cNvPr>
            <p:cNvPicPr>
              <a:picLocks noChangeAspect="1" noChangeArrowheads="1"/>
            </p:cNvPicPr>
            <p:nvPr/>
          </p:nvPicPr>
          <p:blipFill>
            <a:blip r:embed="rId5" cstate="print"/>
            <a:srcRect/>
            <a:stretch>
              <a:fillRect/>
            </a:stretch>
          </p:blipFill>
          <p:spPr bwMode="auto">
            <a:xfrm>
              <a:off x="5639179" y="3218348"/>
              <a:ext cx="216024" cy="216024"/>
            </a:xfrm>
            <a:prstGeom prst="rect">
              <a:avLst/>
            </a:prstGeom>
            <a:noFill/>
            <a:ln>
              <a:solidFill>
                <a:srgbClr val="6E6E87"/>
              </a:solidFill>
            </a:ln>
          </p:spPr>
        </p:pic>
        <p:pic>
          <p:nvPicPr>
            <p:cNvPr id="62" name="Picture 4" descr="https://d30y9cdsu7xlg0.cloudfront.net/png/344384-200.png">
              <a:extLst>
                <a:ext uri="{FF2B5EF4-FFF2-40B4-BE49-F238E27FC236}">
                  <a16:creationId xmlns:a16="http://schemas.microsoft.com/office/drawing/2014/main" id="{B3F2DCC6-802C-4D16-9D3F-5B55316FA4B1}"/>
                </a:ext>
              </a:extLst>
            </p:cNvPr>
            <p:cNvPicPr>
              <a:picLocks noChangeAspect="1" noChangeArrowheads="1"/>
            </p:cNvPicPr>
            <p:nvPr/>
          </p:nvPicPr>
          <p:blipFill>
            <a:blip r:embed="rId6" cstate="print">
              <a:duotone>
                <a:schemeClr val="accent4">
                  <a:shade val="45000"/>
                  <a:satMod val="135000"/>
                </a:schemeClr>
                <a:prstClr val="white"/>
              </a:duotone>
            </a:blip>
            <a:srcRect/>
            <a:stretch>
              <a:fillRect/>
            </a:stretch>
          </p:blipFill>
          <p:spPr bwMode="auto">
            <a:xfrm>
              <a:off x="5670132" y="3251689"/>
              <a:ext cx="154118" cy="154118"/>
            </a:xfrm>
            <a:prstGeom prst="rect">
              <a:avLst/>
            </a:prstGeom>
            <a:noFill/>
            <a:ln>
              <a:noFill/>
            </a:ln>
          </p:spPr>
        </p:pic>
      </p:grpSp>
      <p:sp>
        <p:nvSpPr>
          <p:cNvPr id="48" name="Rectangle 47">
            <a:extLst>
              <a:ext uri="{FF2B5EF4-FFF2-40B4-BE49-F238E27FC236}">
                <a16:creationId xmlns:a16="http://schemas.microsoft.com/office/drawing/2014/main" id="{311D1664-A627-405B-BD89-DCC6C56A53CB}"/>
              </a:ext>
            </a:extLst>
          </p:cNvPr>
          <p:cNvSpPr/>
          <p:nvPr/>
        </p:nvSpPr>
        <p:spPr>
          <a:xfrm>
            <a:off x="7382598" y="4257092"/>
            <a:ext cx="1080000" cy="2160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b="1" dirty="0">
                <a:solidFill>
                  <a:srgbClr val="6E6E87"/>
                </a:solidFill>
              </a:rPr>
              <a:t>2027 </a:t>
            </a:r>
            <a:r>
              <a:rPr lang="fr-FR" sz="1200" dirty="0">
                <a:solidFill>
                  <a:srgbClr val="6E6E87"/>
                </a:solidFill>
              </a:rPr>
              <a:t>:</a:t>
            </a:r>
            <a:r>
              <a:rPr lang="fr-FR"/>
              <a:t> </a:t>
            </a:r>
            <a:r>
              <a:rPr lang="fr-FR" sz="1200" dirty="0">
                <a:solidFill>
                  <a:srgbClr val="6E6E87"/>
                </a:solidFill>
              </a:rPr>
              <a:t>Purge du contrat</a:t>
            </a:r>
          </a:p>
        </p:txBody>
      </p:sp>
      <p:sp>
        <p:nvSpPr>
          <p:cNvPr id="49" name="Rectangle 48">
            <a:extLst>
              <a:ext uri="{FF2B5EF4-FFF2-40B4-BE49-F238E27FC236}">
                <a16:creationId xmlns:a16="http://schemas.microsoft.com/office/drawing/2014/main" id="{E3E328A7-8BB6-4D39-8679-7BE1CA0E5EB8}"/>
              </a:ext>
            </a:extLst>
          </p:cNvPr>
          <p:cNvSpPr/>
          <p:nvPr/>
        </p:nvSpPr>
        <p:spPr>
          <a:xfrm>
            <a:off x="4574446" y="4113076"/>
            <a:ext cx="1440000" cy="5760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b="1" dirty="0">
                <a:solidFill>
                  <a:srgbClr val="6E6E87"/>
                </a:solidFill>
              </a:rPr>
              <a:t>2017 </a:t>
            </a:r>
            <a:r>
              <a:rPr lang="fr-FR" sz="1200" dirty="0">
                <a:solidFill>
                  <a:srgbClr val="6E6E87"/>
                </a:solidFill>
              </a:rPr>
              <a:t>: </a:t>
            </a:r>
            <a:r>
              <a:rPr lang="fr-FR" sz="1200" b="1" dirty="0">
                <a:solidFill>
                  <a:srgbClr val="6E6E87"/>
                </a:solidFill>
              </a:rPr>
              <a:t>Clôture</a:t>
            </a:r>
            <a:r>
              <a:rPr lang="fr-FR" sz="1200" dirty="0">
                <a:solidFill>
                  <a:srgbClr val="6E6E87"/>
                </a:solidFill>
              </a:rPr>
              <a:t> du contrat par le client</a:t>
            </a:r>
          </a:p>
        </p:txBody>
      </p:sp>
      <p:pic>
        <p:nvPicPr>
          <p:cNvPr id="50" name="Picture 163">
            <a:extLst>
              <a:ext uri="{FF2B5EF4-FFF2-40B4-BE49-F238E27FC236}">
                <a16:creationId xmlns:a16="http://schemas.microsoft.com/office/drawing/2014/main" id="{A4CAE44C-0E72-4DD5-B978-279EEE56AC86}"/>
              </a:ext>
            </a:extLst>
          </p:cNvPr>
          <p:cNvPicPr>
            <a:picLocks noChangeAspect="1"/>
          </p:cNvPicPr>
          <p:nvPr/>
        </p:nvPicPr>
        <p:blipFill rotWithShape="1">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l="35397" t="10100" r="36383" b="55878"/>
          <a:stretch/>
        </p:blipFill>
        <p:spPr>
          <a:xfrm>
            <a:off x="8191907" y="5026668"/>
            <a:ext cx="185353" cy="238536"/>
          </a:xfrm>
          <a:prstGeom prst="rect">
            <a:avLst/>
          </a:prstGeom>
        </p:spPr>
      </p:pic>
      <p:sp>
        <p:nvSpPr>
          <p:cNvPr id="51" name="Rectangle 50">
            <a:extLst>
              <a:ext uri="{FF2B5EF4-FFF2-40B4-BE49-F238E27FC236}">
                <a16:creationId xmlns:a16="http://schemas.microsoft.com/office/drawing/2014/main" id="{345A3E3F-DCDE-45CD-8A24-18D0CD9B1142}"/>
              </a:ext>
            </a:extLst>
          </p:cNvPr>
          <p:cNvSpPr/>
          <p:nvPr/>
        </p:nvSpPr>
        <p:spPr>
          <a:xfrm>
            <a:off x="5873610" y="4606848"/>
            <a:ext cx="1653004" cy="2718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1200" b="1" dirty="0">
                <a:solidFill>
                  <a:schemeClr val="tx1">
                    <a:lumMod val="75000"/>
                  </a:schemeClr>
                </a:solidFill>
              </a:rPr>
              <a:t>10 ans</a:t>
            </a:r>
            <a:endParaRPr lang="fr-FR" sz="1200" dirty="0">
              <a:solidFill>
                <a:schemeClr val="tx1">
                  <a:lumMod val="75000"/>
                </a:schemeClr>
              </a:solidFill>
            </a:endParaRPr>
          </a:p>
        </p:txBody>
      </p:sp>
      <p:grpSp>
        <p:nvGrpSpPr>
          <p:cNvPr id="52" name="Group 23">
            <a:extLst>
              <a:ext uri="{FF2B5EF4-FFF2-40B4-BE49-F238E27FC236}">
                <a16:creationId xmlns:a16="http://schemas.microsoft.com/office/drawing/2014/main" id="{3F6D0A06-9976-4B7B-9547-A2EE68D92F43}"/>
              </a:ext>
            </a:extLst>
          </p:cNvPr>
          <p:cNvGrpSpPr/>
          <p:nvPr/>
        </p:nvGrpSpPr>
        <p:grpSpPr>
          <a:xfrm>
            <a:off x="181797" y="1126721"/>
            <a:ext cx="8712000" cy="251166"/>
            <a:chOff x="5025010" y="1163344"/>
            <a:chExt cx="4752000" cy="272097"/>
          </a:xfrm>
        </p:grpSpPr>
        <p:sp>
          <p:nvSpPr>
            <p:cNvPr id="58" name="TextBox 25">
              <a:extLst>
                <a:ext uri="{FF2B5EF4-FFF2-40B4-BE49-F238E27FC236}">
                  <a16:creationId xmlns:a16="http://schemas.microsoft.com/office/drawing/2014/main" id="{28118457-7D6E-462A-BE47-5A078B6ECD1B}"/>
                </a:ext>
              </a:extLst>
            </p:cNvPr>
            <p:cNvSpPr txBox="1"/>
            <p:nvPr/>
          </p:nvSpPr>
          <p:spPr>
            <a:xfrm>
              <a:off x="5025011" y="1163344"/>
              <a:ext cx="4706386" cy="184703"/>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108" b="1" dirty="0">
                  <a:solidFill>
                    <a:srgbClr val="FFA100"/>
                  </a:solidFill>
                  <a:latin typeface="Arial" pitchFamily="34" charset="0"/>
                </a:rPr>
                <a:t>PRINCIPES DES « FACTEURS DÉCLENCHEURS DES PÉRIODES DE CONSERVATION »</a:t>
              </a:r>
            </a:p>
          </p:txBody>
        </p:sp>
        <p:cxnSp>
          <p:nvCxnSpPr>
            <p:cNvPr id="59" name="Straight Connector 26">
              <a:extLst>
                <a:ext uri="{FF2B5EF4-FFF2-40B4-BE49-F238E27FC236}">
                  <a16:creationId xmlns:a16="http://schemas.microsoft.com/office/drawing/2014/main" id="{EA989C6A-A750-4F7B-8B71-DEA90188302E}"/>
                </a:ext>
              </a:extLst>
            </p:cNvPr>
            <p:cNvCxnSpPr/>
            <p:nvPr/>
          </p:nvCxnSpPr>
          <p:spPr>
            <a:xfrm>
              <a:off x="5025010" y="1435441"/>
              <a:ext cx="4752000" cy="0"/>
            </a:xfrm>
            <a:prstGeom prst="line">
              <a:avLst/>
            </a:prstGeom>
            <a:ln w="28575">
              <a:solidFill>
                <a:srgbClr val="FFA100"/>
              </a:solidFill>
            </a:ln>
            <a:effectLst/>
          </p:spPr>
          <p:style>
            <a:lnRef idx="2">
              <a:schemeClr val="accent1"/>
            </a:lnRef>
            <a:fillRef idx="0">
              <a:schemeClr val="accent1"/>
            </a:fillRef>
            <a:effectRef idx="1">
              <a:schemeClr val="accent1"/>
            </a:effectRef>
            <a:fontRef idx="minor">
              <a:schemeClr val="tx1"/>
            </a:fontRef>
          </p:style>
        </p:cxnSp>
      </p:grpSp>
      <p:sp>
        <p:nvSpPr>
          <p:cNvPr id="53" name="Rectangle 52">
            <a:extLst>
              <a:ext uri="{FF2B5EF4-FFF2-40B4-BE49-F238E27FC236}">
                <a16:creationId xmlns:a16="http://schemas.microsoft.com/office/drawing/2014/main" id="{213BB557-1D0F-4EA2-B0B2-5ACF119F9105}"/>
              </a:ext>
            </a:extLst>
          </p:cNvPr>
          <p:cNvSpPr/>
          <p:nvPr/>
        </p:nvSpPr>
        <p:spPr>
          <a:xfrm>
            <a:off x="469830" y="3643043"/>
            <a:ext cx="8352000" cy="261610"/>
          </a:xfrm>
          <a:prstGeom prst="rect">
            <a:avLst/>
          </a:prstGeom>
          <a:noFill/>
        </p:spPr>
        <p:txBody>
          <a:bodyPr anchor="ct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00" b="1" dirty="0"/>
              <a:t>Dans ce exemple, le facteur déclencheur de la période de conservation est la clôture d'un contrat</a:t>
            </a:r>
          </a:p>
        </p:txBody>
      </p:sp>
      <p:grpSp>
        <p:nvGrpSpPr>
          <p:cNvPr id="54" name="Group 23">
            <a:extLst>
              <a:ext uri="{FF2B5EF4-FFF2-40B4-BE49-F238E27FC236}">
                <a16:creationId xmlns:a16="http://schemas.microsoft.com/office/drawing/2014/main" id="{892C75D5-336E-459F-9D19-78899E673D67}"/>
              </a:ext>
            </a:extLst>
          </p:cNvPr>
          <p:cNvGrpSpPr/>
          <p:nvPr/>
        </p:nvGrpSpPr>
        <p:grpSpPr>
          <a:xfrm>
            <a:off x="212241" y="3236395"/>
            <a:ext cx="8712000" cy="233320"/>
            <a:chOff x="5025010" y="1182678"/>
            <a:chExt cx="4752000" cy="252763"/>
          </a:xfrm>
        </p:grpSpPr>
        <p:sp>
          <p:nvSpPr>
            <p:cNvPr id="56" name="TextBox 25">
              <a:extLst>
                <a:ext uri="{FF2B5EF4-FFF2-40B4-BE49-F238E27FC236}">
                  <a16:creationId xmlns:a16="http://schemas.microsoft.com/office/drawing/2014/main" id="{4E9A9BC1-E73A-4CF2-B5F2-1A700F0B73D2}"/>
                </a:ext>
              </a:extLst>
            </p:cNvPr>
            <p:cNvSpPr txBox="1"/>
            <p:nvPr/>
          </p:nvSpPr>
          <p:spPr>
            <a:xfrm>
              <a:off x="5492798" y="1182678"/>
              <a:ext cx="3816424" cy="184704"/>
            </a:xfrm>
            <a:prstGeom prst="rect">
              <a:avLst/>
            </a:prstGeom>
            <a:noFill/>
          </p:spPr>
          <p:txBody>
            <a:bodyPr wrap="square" lIns="0" tIns="0" rIns="0" bIns="0"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fr-FR" sz="1108" b="1" dirty="0">
                  <a:solidFill>
                    <a:srgbClr val="FFA100"/>
                  </a:solidFill>
                  <a:latin typeface="Arial" pitchFamily="34" charset="0"/>
                </a:rPr>
                <a:t>EXEMPLE</a:t>
              </a:r>
            </a:p>
          </p:txBody>
        </p:sp>
        <p:cxnSp>
          <p:nvCxnSpPr>
            <p:cNvPr id="57" name="Straight Connector 26">
              <a:extLst>
                <a:ext uri="{FF2B5EF4-FFF2-40B4-BE49-F238E27FC236}">
                  <a16:creationId xmlns:a16="http://schemas.microsoft.com/office/drawing/2014/main" id="{C3E24372-BD17-499E-AA58-825877F0BA25}"/>
                </a:ext>
              </a:extLst>
            </p:cNvPr>
            <p:cNvCxnSpPr/>
            <p:nvPr/>
          </p:nvCxnSpPr>
          <p:spPr>
            <a:xfrm>
              <a:off x="5025010" y="1435441"/>
              <a:ext cx="4752000" cy="0"/>
            </a:xfrm>
            <a:prstGeom prst="line">
              <a:avLst/>
            </a:prstGeom>
            <a:ln w="28575">
              <a:solidFill>
                <a:srgbClr val="FFA100"/>
              </a:solidFill>
            </a:ln>
            <a:effectLst/>
          </p:spPr>
          <p:style>
            <a:lnRef idx="2">
              <a:schemeClr val="accent1"/>
            </a:lnRef>
            <a:fillRef idx="0">
              <a:schemeClr val="accent1"/>
            </a:fillRef>
            <a:effectRef idx="1">
              <a:schemeClr val="accent1"/>
            </a:effectRef>
            <a:fontRef idx="minor">
              <a:schemeClr val="tx1"/>
            </a:fontRef>
          </p:style>
        </p:cxnSp>
      </p:grpSp>
      <p:pic>
        <p:nvPicPr>
          <p:cNvPr id="55" name="Picture 2" descr="C:\Users\X163565\Downloads\icon (4).png">
            <a:extLst>
              <a:ext uri="{FF2B5EF4-FFF2-40B4-BE49-F238E27FC236}">
                <a16:creationId xmlns:a16="http://schemas.microsoft.com/office/drawing/2014/main" id="{90BDE11C-99E0-4D1B-AD40-6DF3FE0FCFE1}"/>
              </a:ext>
            </a:extLst>
          </p:cNvPr>
          <p:cNvPicPr>
            <a:picLocks noChangeAspect="1" noChangeArrowheads="1"/>
          </p:cNvPicPr>
          <p:nvPr/>
        </p:nvPicPr>
        <p:blipFill>
          <a:blip r:embed="rId8" cstate="print"/>
          <a:srcRect/>
          <a:stretch>
            <a:fillRect/>
          </a:stretch>
        </p:blipFill>
        <p:spPr bwMode="auto">
          <a:xfrm>
            <a:off x="223326" y="2036541"/>
            <a:ext cx="252000" cy="252000"/>
          </a:xfrm>
          <a:prstGeom prst="rect">
            <a:avLst/>
          </a:prstGeom>
          <a:noFill/>
        </p:spPr>
      </p:pic>
      <p:sp>
        <p:nvSpPr>
          <p:cNvPr id="88" name="Rectangle: Rounded Corners 102">
            <a:extLst>
              <a:ext uri="{FF2B5EF4-FFF2-40B4-BE49-F238E27FC236}">
                <a16:creationId xmlns:a16="http://schemas.microsoft.com/office/drawing/2014/main" id="{5A75490E-6540-4D54-A79E-70AB75575AB2}"/>
              </a:ext>
            </a:extLst>
          </p:cNvPr>
          <p:cNvSpPr/>
          <p:nvPr/>
        </p:nvSpPr>
        <p:spPr bwMode="auto">
          <a:xfrm>
            <a:off x="6014446" y="119342"/>
            <a:ext cx="2316179" cy="550019"/>
          </a:xfrm>
          <a:prstGeom prst="roundRect">
            <a:avLst>
              <a:gd name="adj" fmla="val 0"/>
            </a:avLst>
          </a:prstGeom>
          <a:solidFill>
            <a:srgbClr val="F4C2A6"/>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Définition des périodes de conservation &amp; facteurs déclencheurs</a:t>
            </a:r>
          </a:p>
        </p:txBody>
      </p:sp>
      <p:pic>
        <p:nvPicPr>
          <p:cNvPr id="89" name="Image 88">
            <a:extLst>
              <a:ext uri="{FF2B5EF4-FFF2-40B4-BE49-F238E27FC236}">
                <a16:creationId xmlns:a16="http://schemas.microsoft.com/office/drawing/2014/main" id="{2AAD035A-6820-4BBE-9D15-D147764F3372}"/>
              </a:ext>
            </a:extLst>
          </p:cNvPr>
          <p:cNvPicPr>
            <a:picLocks noChangeAspect="1"/>
          </p:cNvPicPr>
          <p:nvPr/>
        </p:nvPicPr>
        <p:blipFill>
          <a:blip r:embed="rId9"/>
          <a:stretch>
            <a:fillRect/>
          </a:stretch>
        </p:blipFill>
        <p:spPr>
          <a:xfrm>
            <a:off x="6143605" y="201394"/>
            <a:ext cx="360000" cy="360000"/>
          </a:xfrm>
          <a:prstGeom prst="rect">
            <a:avLst/>
          </a:prstGeom>
        </p:spPr>
      </p:pic>
    </p:spTree>
    <p:extLst>
      <p:ext uri="{BB962C8B-B14F-4D97-AF65-F5344CB8AC3E}">
        <p14:creationId xmlns:p14="http://schemas.microsoft.com/office/powerpoint/2010/main" val="265067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Scénario de mise en œuvre</a:t>
            </a:r>
          </a:p>
        </p:txBody>
      </p:sp>
      <p:sp>
        <p:nvSpPr>
          <p:cNvPr id="34" name="Rectangle 33">
            <a:extLst>
              <a:ext uri="{FF2B5EF4-FFF2-40B4-BE49-F238E27FC236}">
                <a16:creationId xmlns:a16="http://schemas.microsoft.com/office/drawing/2014/main" id="{6E6B3CFC-97BC-40B3-9D9F-F67F8DD9F0BA}"/>
              </a:ext>
            </a:extLst>
          </p:cNvPr>
          <p:cNvSpPr/>
          <p:nvPr/>
        </p:nvSpPr>
        <p:spPr bwMode="auto">
          <a:xfrm>
            <a:off x="391295" y="983512"/>
            <a:ext cx="1584176" cy="904001"/>
          </a:xfrm>
          <a:prstGeom prst="rect">
            <a:avLst/>
          </a:prstGeom>
          <a:solidFill>
            <a:srgbClr val="FFA1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600"/>
              </a:spcBef>
              <a:spcAft>
                <a:spcPts val="0"/>
              </a:spcAft>
            </a:pPr>
            <a:r>
              <a:rPr lang="fr-FR" sz="1400" b="1" dirty="0">
                <a:solidFill>
                  <a:schemeClr val="bg1"/>
                </a:solidFill>
                <a:latin typeface="Calibri" panose="020F0502020204030204" pitchFamily="34" charset="0"/>
              </a:rPr>
              <a:t>Niveau de granularité</a:t>
            </a:r>
          </a:p>
        </p:txBody>
      </p:sp>
      <p:sp>
        <p:nvSpPr>
          <p:cNvPr id="35" name="Rectangle 34">
            <a:extLst>
              <a:ext uri="{FF2B5EF4-FFF2-40B4-BE49-F238E27FC236}">
                <a16:creationId xmlns:a16="http://schemas.microsoft.com/office/drawing/2014/main" id="{725DD814-8FE5-4F56-9231-7E7FAFC7ED3E}"/>
              </a:ext>
            </a:extLst>
          </p:cNvPr>
          <p:cNvSpPr/>
          <p:nvPr/>
        </p:nvSpPr>
        <p:spPr bwMode="auto">
          <a:xfrm>
            <a:off x="391295" y="1988841"/>
            <a:ext cx="1584176" cy="1633027"/>
          </a:xfrm>
          <a:prstGeom prst="rect">
            <a:avLst/>
          </a:prstGeom>
          <a:solidFill>
            <a:srgbClr val="FFA1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600"/>
              </a:spcBef>
              <a:spcAft>
                <a:spcPts val="0"/>
              </a:spcAft>
            </a:pPr>
            <a:r>
              <a:rPr lang="fr-FR" sz="1400" b="1" dirty="0">
                <a:solidFill>
                  <a:schemeClr val="bg1"/>
                </a:solidFill>
                <a:latin typeface="Calibri" panose="020F0502020204030204" pitchFamily="34" charset="0"/>
              </a:rPr>
              <a:t>Où trouver les critères de conservation ?</a:t>
            </a:r>
          </a:p>
        </p:txBody>
      </p:sp>
      <p:sp>
        <p:nvSpPr>
          <p:cNvPr id="37" name="Rectangle 36">
            <a:extLst>
              <a:ext uri="{FF2B5EF4-FFF2-40B4-BE49-F238E27FC236}">
                <a16:creationId xmlns:a16="http://schemas.microsoft.com/office/drawing/2014/main" id="{D2861F7E-E506-4925-8C50-DC61D1816398}"/>
              </a:ext>
            </a:extLst>
          </p:cNvPr>
          <p:cNvSpPr/>
          <p:nvPr/>
        </p:nvSpPr>
        <p:spPr bwMode="auto">
          <a:xfrm>
            <a:off x="382779" y="4624448"/>
            <a:ext cx="1584176" cy="936000"/>
          </a:xfrm>
          <a:prstGeom prst="rect">
            <a:avLst/>
          </a:prstGeom>
          <a:solidFill>
            <a:srgbClr val="FFA1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600"/>
              </a:spcBef>
              <a:spcAft>
                <a:spcPts val="0"/>
              </a:spcAft>
            </a:pPr>
            <a:r>
              <a:rPr lang="fr-FR" sz="1400" b="1" dirty="0">
                <a:solidFill>
                  <a:schemeClr val="bg1"/>
                </a:solidFill>
                <a:latin typeface="Calibri" panose="020F0502020204030204" pitchFamily="34" charset="0"/>
              </a:rPr>
              <a:t>Où déclencher et mettre en place l’ « effacement » ?</a:t>
            </a:r>
          </a:p>
        </p:txBody>
      </p:sp>
      <p:sp>
        <p:nvSpPr>
          <p:cNvPr id="65" name="Ellipse 64">
            <a:extLst>
              <a:ext uri="{FF2B5EF4-FFF2-40B4-BE49-F238E27FC236}">
                <a16:creationId xmlns:a16="http://schemas.microsoft.com/office/drawing/2014/main" id="{0DA09735-A614-473F-B228-943A5D7E87E3}"/>
              </a:ext>
            </a:extLst>
          </p:cNvPr>
          <p:cNvSpPr/>
          <p:nvPr/>
        </p:nvSpPr>
        <p:spPr bwMode="auto">
          <a:xfrm>
            <a:off x="172164" y="872716"/>
            <a:ext cx="288000" cy="315762"/>
          </a:xfrm>
          <a:prstGeom prst="ellipse">
            <a:avLst/>
          </a:prstGeom>
          <a:solidFill>
            <a:schemeClr val="tx2"/>
          </a:solidFill>
          <a:extLst/>
        </p:spPr>
        <p:txBody>
          <a:bodyPr wrap="square" lIns="36000" rIns="360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solidFill>
                  <a:schemeClr val="bg1"/>
                </a:solidFill>
                <a:latin typeface="Calibri" panose="020F0502020204030204" pitchFamily="34" charset="0"/>
              </a:rPr>
              <a:t>1</a:t>
            </a:r>
          </a:p>
        </p:txBody>
      </p:sp>
      <p:sp>
        <p:nvSpPr>
          <p:cNvPr id="66" name="Ellipse 65">
            <a:extLst>
              <a:ext uri="{FF2B5EF4-FFF2-40B4-BE49-F238E27FC236}">
                <a16:creationId xmlns:a16="http://schemas.microsoft.com/office/drawing/2014/main" id="{2DE55856-CA63-4B88-A44B-FC8E98A84D77}"/>
              </a:ext>
            </a:extLst>
          </p:cNvPr>
          <p:cNvSpPr/>
          <p:nvPr/>
        </p:nvSpPr>
        <p:spPr bwMode="auto">
          <a:xfrm>
            <a:off x="172164" y="1949046"/>
            <a:ext cx="288000" cy="288000"/>
          </a:xfrm>
          <a:prstGeom prst="ellipse">
            <a:avLst/>
          </a:prstGeom>
          <a:solidFill>
            <a:schemeClr val="tx2"/>
          </a:solidFill>
          <a:extLst/>
        </p:spPr>
        <p:txBody>
          <a:bodyPr wrap="square" lIns="36000" rIns="360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solidFill>
                  <a:schemeClr val="bg1"/>
                </a:solidFill>
                <a:latin typeface="Calibri" panose="020F0502020204030204" pitchFamily="34" charset="0"/>
              </a:rPr>
              <a:t>2</a:t>
            </a:r>
          </a:p>
        </p:txBody>
      </p:sp>
      <p:sp>
        <p:nvSpPr>
          <p:cNvPr id="67" name="Ellipse 66">
            <a:extLst>
              <a:ext uri="{FF2B5EF4-FFF2-40B4-BE49-F238E27FC236}">
                <a16:creationId xmlns:a16="http://schemas.microsoft.com/office/drawing/2014/main" id="{22DE5E4F-FCA6-4266-B7EF-C6D5B00DFFCB}"/>
              </a:ext>
            </a:extLst>
          </p:cNvPr>
          <p:cNvSpPr/>
          <p:nvPr/>
        </p:nvSpPr>
        <p:spPr bwMode="auto">
          <a:xfrm>
            <a:off x="166770" y="4549006"/>
            <a:ext cx="288000" cy="288000"/>
          </a:xfrm>
          <a:prstGeom prst="ellipse">
            <a:avLst/>
          </a:prstGeom>
          <a:solidFill>
            <a:schemeClr val="tx2"/>
          </a:solidFill>
          <a:extLst/>
        </p:spPr>
        <p:txBody>
          <a:bodyPr wrap="square" lIns="36000" rIns="360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solidFill>
                  <a:schemeClr val="bg1"/>
                </a:solidFill>
                <a:latin typeface="Calibri" panose="020F0502020204030204" pitchFamily="34" charset="0"/>
              </a:rPr>
              <a:t>4</a:t>
            </a:r>
          </a:p>
        </p:txBody>
      </p:sp>
      <p:sp>
        <p:nvSpPr>
          <p:cNvPr id="68" name="Rectangle 67">
            <a:extLst>
              <a:ext uri="{FF2B5EF4-FFF2-40B4-BE49-F238E27FC236}">
                <a16:creationId xmlns:a16="http://schemas.microsoft.com/office/drawing/2014/main" id="{807C39F7-0182-4BD2-86B7-FC102EE721F3}"/>
              </a:ext>
            </a:extLst>
          </p:cNvPr>
          <p:cNvSpPr/>
          <p:nvPr/>
        </p:nvSpPr>
        <p:spPr bwMode="auto">
          <a:xfrm>
            <a:off x="387469" y="3741500"/>
            <a:ext cx="1584176" cy="756000"/>
          </a:xfrm>
          <a:prstGeom prst="rect">
            <a:avLst/>
          </a:prstGeom>
          <a:solidFill>
            <a:srgbClr val="FFA1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600"/>
              </a:spcBef>
              <a:spcAft>
                <a:spcPts val="0"/>
              </a:spcAft>
            </a:pPr>
            <a:r>
              <a:rPr lang="fr-FR" sz="1400" b="1" dirty="0">
                <a:solidFill>
                  <a:schemeClr val="bg1"/>
                </a:solidFill>
                <a:latin typeface="Calibri" panose="020F0502020204030204" pitchFamily="34" charset="0"/>
              </a:rPr>
              <a:t>Où calculer la fin de la période de conservation ?</a:t>
            </a:r>
          </a:p>
        </p:txBody>
      </p:sp>
      <p:sp>
        <p:nvSpPr>
          <p:cNvPr id="69" name="Ellipse 68">
            <a:extLst>
              <a:ext uri="{FF2B5EF4-FFF2-40B4-BE49-F238E27FC236}">
                <a16:creationId xmlns:a16="http://schemas.microsoft.com/office/drawing/2014/main" id="{D7B61329-87D8-498E-9CDF-CC4D8D44B591}"/>
              </a:ext>
            </a:extLst>
          </p:cNvPr>
          <p:cNvSpPr/>
          <p:nvPr/>
        </p:nvSpPr>
        <p:spPr bwMode="auto">
          <a:xfrm>
            <a:off x="172164" y="3651047"/>
            <a:ext cx="288000" cy="288000"/>
          </a:xfrm>
          <a:prstGeom prst="ellipse">
            <a:avLst/>
          </a:prstGeom>
          <a:solidFill>
            <a:schemeClr val="tx2"/>
          </a:solidFill>
          <a:extLst/>
        </p:spPr>
        <p:txBody>
          <a:bodyPr wrap="square" lIns="36000" rIns="360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solidFill>
                  <a:schemeClr val="bg1"/>
                </a:solidFill>
                <a:latin typeface="Calibri" panose="020F0502020204030204" pitchFamily="34" charset="0"/>
              </a:rPr>
              <a:t>3</a:t>
            </a:r>
          </a:p>
        </p:txBody>
      </p:sp>
      <p:sp>
        <p:nvSpPr>
          <p:cNvPr id="70" name="Rectangle 69">
            <a:extLst>
              <a:ext uri="{FF2B5EF4-FFF2-40B4-BE49-F238E27FC236}">
                <a16:creationId xmlns:a16="http://schemas.microsoft.com/office/drawing/2014/main" id="{3E1BD193-8FE8-4B53-A57E-91FB77797148}"/>
              </a:ext>
            </a:extLst>
          </p:cNvPr>
          <p:cNvSpPr/>
          <p:nvPr/>
        </p:nvSpPr>
        <p:spPr bwMode="auto">
          <a:xfrm>
            <a:off x="391295" y="5667937"/>
            <a:ext cx="1584176" cy="605379"/>
          </a:xfrm>
          <a:prstGeom prst="rect">
            <a:avLst/>
          </a:prstGeom>
          <a:solidFill>
            <a:srgbClr val="FFA100"/>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600"/>
              </a:spcBef>
              <a:spcAft>
                <a:spcPts val="0"/>
              </a:spcAft>
            </a:pPr>
            <a:r>
              <a:rPr lang="fr-FR" sz="1400" b="1" dirty="0">
                <a:solidFill>
                  <a:schemeClr val="bg1"/>
                </a:solidFill>
                <a:latin typeface="Calibri" panose="020F0502020204030204" pitchFamily="34" charset="0"/>
              </a:rPr>
              <a:t>Garantir la</a:t>
            </a:r>
            <a:br/>
            <a:r>
              <a:rPr lang="fr-FR" sz="1400" b="1" dirty="0">
                <a:solidFill>
                  <a:schemeClr val="bg1"/>
                </a:solidFill>
                <a:latin typeface="Calibri" panose="020F0502020204030204" pitchFamily="34" charset="0"/>
              </a:rPr>
              <a:t>cohérence </a:t>
            </a:r>
          </a:p>
        </p:txBody>
      </p:sp>
      <p:sp>
        <p:nvSpPr>
          <p:cNvPr id="71" name="Ellipse 70">
            <a:extLst>
              <a:ext uri="{FF2B5EF4-FFF2-40B4-BE49-F238E27FC236}">
                <a16:creationId xmlns:a16="http://schemas.microsoft.com/office/drawing/2014/main" id="{7DD9CEB1-CDE9-40F4-942A-8BAD7DF69B92}"/>
              </a:ext>
            </a:extLst>
          </p:cNvPr>
          <p:cNvSpPr/>
          <p:nvPr/>
        </p:nvSpPr>
        <p:spPr bwMode="auto">
          <a:xfrm>
            <a:off x="175286" y="5626178"/>
            <a:ext cx="288000" cy="288000"/>
          </a:xfrm>
          <a:prstGeom prst="ellipse">
            <a:avLst/>
          </a:prstGeom>
          <a:solidFill>
            <a:schemeClr val="tx2"/>
          </a:solidFill>
          <a:extLst/>
        </p:spPr>
        <p:txBody>
          <a:bodyPr wrap="square" lIns="36000" rIns="3600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solidFill>
                  <a:schemeClr val="bg1"/>
                </a:solidFill>
                <a:latin typeface="Calibri" panose="020F0502020204030204" pitchFamily="34" charset="0"/>
              </a:rPr>
              <a:t>5</a:t>
            </a:r>
          </a:p>
        </p:txBody>
      </p:sp>
      <p:sp>
        <p:nvSpPr>
          <p:cNvPr id="72" name="Rectangle 71">
            <a:extLst>
              <a:ext uri="{FF2B5EF4-FFF2-40B4-BE49-F238E27FC236}">
                <a16:creationId xmlns:a16="http://schemas.microsoft.com/office/drawing/2014/main" id="{93EA5AFF-9F29-429E-A13D-02C091EC548E}"/>
              </a:ext>
            </a:extLst>
          </p:cNvPr>
          <p:cNvSpPr/>
          <p:nvPr/>
        </p:nvSpPr>
        <p:spPr bwMode="auto">
          <a:xfrm>
            <a:off x="2043654" y="3741500"/>
            <a:ext cx="6929725" cy="756000"/>
          </a:xfrm>
          <a:prstGeom prst="rect">
            <a:avLst/>
          </a:prstGeom>
          <a:solidFill>
            <a:schemeClr val="bg1"/>
          </a:solidFill>
          <a:ln w="9525">
            <a:solidFill>
              <a:srgbClr val="FFA100"/>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Dans l’application, ou au niveau local en sollicitant </a:t>
            </a:r>
            <a:r>
              <a:rPr lang="fr-FR" sz="1100" dirty="0">
                <a:solidFill>
                  <a:schemeClr val="tx1"/>
                </a:solidFill>
                <a:latin typeface="Calibri" panose="020F0502020204030204" pitchFamily="34" charset="0"/>
              </a:rPr>
              <a:t>un service commun</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La fin de la période de conservation est calculée pour toutes les personnes concernées et tous </a:t>
            </a:r>
            <a:r>
              <a:rPr lang="fr-FR" sz="1100" dirty="0">
                <a:solidFill>
                  <a:schemeClr val="tx1"/>
                </a:solidFill>
                <a:latin typeface="Calibri" panose="020F0502020204030204" pitchFamily="34" charset="0"/>
              </a:rPr>
              <a:t>les objets métiers </a:t>
            </a:r>
            <a:r>
              <a:rPr lang="fr-FR" sz="1100" dirty="0">
                <a:solidFill>
                  <a:srgbClr val="000000"/>
                </a:solidFill>
                <a:latin typeface="Calibri" panose="020F0502020204030204" pitchFamily="34" charset="0"/>
              </a:rPr>
              <a:t>par l’application en testant les facteurs déclencheurs (types de données) des périodes de conservation</a:t>
            </a:r>
          </a:p>
        </p:txBody>
      </p:sp>
      <p:sp>
        <p:nvSpPr>
          <p:cNvPr id="73" name="Rectangle 72">
            <a:extLst>
              <a:ext uri="{FF2B5EF4-FFF2-40B4-BE49-F238E27FC236}">
                <a16:creationId xmlns:a16="http://schemas.microsoft.com/office/drawing/2014/main" id="{D9D4C719-72A5-46D8-BEBB-34F63465A553}"/>
              </a:ext>
            </a:extLst>
          </p:cNvPr>
          <p:cNvSpPr/>
          <p:nvPr/>
        </p:nvSpPr>
        <p:spPr bwMode="auto">
          <a:xfrm>
            <a:off x="2047480" y="978157"/>
            <a:ext cx="6908622" cy="915742"/>
          </a:xfrm>
          <a:prstGeom prst="rect">
            <a:avLst/>
          </a:prstGeom>
          <a:solidFill>
            <a:schemeClr val="bg1"/>
          </a:solidFill>
          <a:ln w="9525">
            <a:solidFill>
              <a:srgbClr val="FFA100"/>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Des critères de conservation sont appliqués pour toutes les données relatives à </a:t>
            </a:r>
            <a:r>
              <a:rPr lang="fr-FR" sz="1100" dirty="0">
                <a:solidFill>
                  <a:schemeClr val="tx1"/>
                </a:solidFill>
                <a:latin typeface="Calibri" panose="020F0502020204030204" pitchFamily="34" charset="0"/>
              </a:rPr>
              <a:t>un objet métier.</a:t>
            </a:r>
          </a:p>
          <a:p>
            <a:pPr marL="171450" indent="-171450" fontAlgn="auto">
              <a:spcBef>
                <a:spcPts val="0"/>
              </a:spcBef>
              <a:spcAft>
                <a:spcPts val="0"/>
              </a:spcAft>
              <a:buClr>
                <a:schemeClr val="accent4"/>
              </a:buClr>
              <a:buFont typeface="Wingdings" panose="05000000000000000000" pitchFamily="2" charset="2"/>
              <a:buChar char="è"/>
            </a:pPr>
            <a:r>
              <a:rPr lang="fr-FR" sz="1100" dirty="0">
                <a:solidFill>
                  <a:schemeClr val="tx1"/>
                </a:solidFill>
                <a:latin typeface="Calibri" panose="020F0502020204030204" pitchFamily="34" charset="0"/>
              </a:rPr>
              <a:t>Un modèle groupe des objets métiers (liste, structure</a:t>
            </a:r>
            <a:r>
              <a:rPr lang="fr-FR" sz="1100" dirty="0">
                <a:solidFill>
                  <a:srgbClr val="000000"/>
                </a:solidFill>
                <a:latin typeface="Calibri" panose="020F0502020204030204" pitchFamily="34" charset="0"/>
              </a:rPr>
              <a:t>, hiérarchie) doit être identifié et tenu à jour par la communauté d’architecture des données</a:t>
            </a:r>
          </a:p>
          <a:p>
            <a:pPr marL="171450" indent="-171450" fontAlgn="auto">
              <a:spcBef>
                <a:spcPts val="0"/>
              </a:spcBef>
              <a:spcAft>
                <a:spcPts val="0"/>
              </a:spcAft>
              <a:buClr>
                <a:schemeClr val="accent4"/>
              </a:buClr>
              <a:buFont typeface="Wingdings" panose="05000000000000000000" pitchFamily="2" charset="2"/>
              <a:buChar char="è"/>
            </a:pPr>
            <a:r>
              <a:rPr lang="fr-FR" sz="1100" dirty="0">
                <a:solidFill>
                  <a:srgbClr val="000000"/>
                </a:solidFill>
                <a:latin typeface="Calibri" panose="020F0502020204030204" pitchFamily="34" charset="0"/>
              </a:rPr>
              <a:t>Les applications doivent identifier quels sont </a:t>
            </a:r>
            <a:r>
              <a:rPr lang="fr-FR" sz="1100" dirty="0">
                <a:solidFill>
                  <a:schemeClr val="tx1"/>
                </a:solidFill>
                <a:latin typeface="Calibri" panose="020F0502020204030204" pitchFamily="34" charset="0"/>
              </a:rPr>
              <a:t>les objets métiers qu’elles </a:t>
            </a:r>
            <a:r>
              <a:rPr lang="fr-FR" sz="1100" dirty="0">
                <a:solidFill>
                  <a:srgbClr val="000000"/>
                </a:solidFill>
                <a:latin typeface="Calibri" panose="020F0502020204030204" pitchFamily="34" charset="0"/>
              </a:rPr>
              <a:t>gèrent (informations gérées dans le référentiel RGPD)</a:t>
            </a:r>
          </a:p>
        </p:txBody>
      </p:sp>
      <p:sp>
        <p:nvSpPr>
          <p:cNvPr id="74" name="Rectangle 73">
            <a:extLst>
              <a:ext uri="{FF2B5EF4-FFF2-40B4-BE49-F238E27FC236}">
                <a16:creationId xmlns:a16="http://schemas.microsoft.com/office/drawing/2014/main" id="{B194923A-6C64-48B3-B189-B7BB8513B59B}"/>
              </a:ext>
            </a:extLst>
          </p:cNvPr>
          <p:cNvSpPr/>
          <p:nvPr/>
        </p:nvSpPr>
        <p:spPr bwMode="auto">
          <a:xfrm>
            <a:off x="2047480" y="1990317"/>
            <a:ext cx="6929725" cy="1631551"/>
          </a:xfrm>
          <a:prstGeom prst="rect">
            <a:avLst/>
          </a:prstGeom>
          <a:solidFill>
            <a:schemeClr val="bg1"/>
          </a:solidFill>
          <a:ln w="9525">
            <a:solidFill>
              <a:srgbClr val="FFA100"/>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Les critères de conservation se composent d’un facteur déclencheur (type de données) et d'une période (durée).</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Les critères de conservation par traitement et personne concernée par les données doivent être fournis par l’équipe d’archivage juridique</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Le métier doit définir les critères de conservation finaux qui doivent être mis en place par une application si celle-ci assure plus d'un traitement. Les éléments et critères de décision doivent être stockés </a:t>
            </a:r>
            <a:r>
              <a:rPr lang="en-US" sz="1100" dirty="0">
                <a:solidFill>
                  <a:srgbClr val="000000"/>
                </a:solidFill>
                <a:latin typeface="Calibri" panose="020F0502020204030204" pitchFamily="34" charset="0"/>
                <a:sym typeface="Wingdings" panose="05000000000000000000" pitchFamily="2" charset="2"/>
              </a:rPr>
              <a:t></a:t>
            </a:r>
            <a:r>
              <a:rPr lang="fr-FR" sz="1100" dirty="0">
                <a:solidFill>
                  <a:srgbClr val="000000"/>
                </a:solidFill>
                <a:latin typeface="Calibri" panose="020F0502020204030204" pitchFamily="34" charset="0"/>
              </a:rPr>
              <a:t> gestion des exigences</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Les critères de conservation par application doivent être stockés sur un référentiel permettant de calculer automatiquement la fin de la période de conservation.</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Les détails opérationnels des critères de conservation doivent être clarifiés (format, outil, planning, etc.) par l'équipe d’archivage juridique</a:t>
            </a:r>
          </a:p>
        </p:txBody>
      </p:sp>
      <p:sp>
        <p:nvSpPr>
          <p:cNvPr id="75" name="Rectangle 74">
            <a:extLst>
              <a:ext uri="{FF2B5EF4-FFF2-40B4-BE49-F238E27FC236}">
                <a16:creationId xmlns:a16="http://schemas.microsoft.com/office/drawing/2014/main" id="{D595CCD6-1508-4D2C-B003-F3C1368C733C}"/>
              </a:ext>
            </a:extLst>
          </p:cNvPr>
          <p:cNvSpPr/>
          <p:nvPr/>
        </p:nvSpPr>
        <p:spPr bwMode="auto">
          <a:xfrm>
            <a:off x="2038964" y="4617132"/>
            <a:ext cx="6929725" cy="936000"/>
          </a:xfrm>
          <a:prstGeom prst="rect">
            <a:avLst/>
          </a:prstGeom>
          <a:solidFill>
            <a:schemeClr val="bg1"/>
          </a:solidFill>
          <a:ln w="9525">
            <a:solidFill>
              <a:srgbClr val="FFA100"/>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L’application définit la </a:t>
            </a:r>
            <a:r>
              <a:rPr lang="fr-FR" sz="1100" dirty="0">
                <a:solidFill>
                  <a:schemeClr val="tx1"/>
                </a:solidFill>
                <a:latin typeface="Calibri" panose="020F0502020204030204" pitchFamily="34" charset="0"/>
              </a:rPr>
              <a:t>périodicité des effacements automatiques (pour </a:t>
            </a:r>
            <a:r>
              <a:rPr lang="fr-FR" sz="1100" dirty="0">
                <a:solidFill>
                  <a:srgbClr val="000000"/>
                </a:solidFill>
                <a:latin typeface="Calibri" panose="020F0502020204030204" pitchFamily="34" charset="0"/>
              </a:rPr>
              <a:t>RGPD, dans les 7 jours suivant la fin de la période de conservation)</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L’ « effacement » est effectué (suppression, pseudonymisation ou anonymisation) et le journal est transmis au module de consolidation</a:t>
            </a:r>
          </a:p>
          <a:p>
            <a:pPr marL="171450" indent="-171450" fontAlgn="auto">
              <a:spcBef>
                <a:spcPts val="0"/>
              </a:spcBef>
              <a:spcAft>
                <a:spcPts val="0"/>
              </a:spcAft>
              <a:buFont typeface="Wingdings" panose="05000000000000000000" pitchFamily="2" charset="2"/>
              <a:buChar char="§"/>
            </a:pPr>
            <a:r>
              <a:rPr lang="fr-FR" sz="1100" dirty="0">
                <a:solidFill>
                  <a:srgbClr val="000000"/>
                </a:solidFill>
                <a:latin typeface="Calibri" panose="020F0502020204030204" pitchFamily="34" charset="0"/>
              </a:rPr>
              <a:t>Si, pour des raisons de cohérence, l’effacement ne peut être effectué, le module de consolidation en est informé</a:t>
            </a:r>
          </a:p>
        </p:txBody>
      </p:sp>
      <p:sp>
        <p:nvSpPr>
          <p:cNvPr id="76" name="Rectangle 75">
            <a:extLst>
              <a:ext uri="{FF2B5EF4-FFF2-40B4-BE49-F238E27FC236}">
                <a16:creationId xmlns:a16="http://schemas.microsoft.com/office/drawing/2014/main" id="{4AB97DD4-3881-4AD6-80EB-93DF9E95B2AC}"/>
              </a:ext>
            </a:extLst>
          </p:cNvPr>
          <p:cNvSpPr/>
          <p:nvPr/>
        </p:nvSpPr>
        <p:spPr bwMode="auto">
          <a:xfrm>
            <a:off x="2047480" y="5664203"/>
            <a:ext cx="6929725" cy="609113"/>
          </a:xfrm>
          <a:prstGeom prst="rect">
            <a:avLst/>
          </a:prstGeom>
          <a:solidFill>
            <a:schemeClr val="bg1"/>
          </a:solidFill>
          <a:ln w="9525">
            <a:solidFill>
              <a:srgbClr val="FFA100"/>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fontAlgn="auto">
              <a:spcBef>
                <a:spcPts val="0"/>
              </a:spcBef>
              <a:spcAft>
                <a:spcPts val="0"/>
              </a:spcAft>
              <a:buFont typeface="Wingdings" panose="05000000000000000000" pitchFamily="2" charset="2"/>
              <a:buChar char="§"/>
            </a:pPr>
            <a:r>
              <a:rPr lang="fr-FR" sz="1100" dirty="0">
                <a:solidFill>
                  <a:schemeClr val="tx1"/>
                </a:solidFill>
                <a:latin typeface="Calibri" panose="020F0502020204030204" pitchFamily="34" charset="0"/>
              </a:rPr>
              <a:t>La cohérence des objets métiers croisés est vérifiée par le module de consolidation</a:t>
            </a:r>
          </a:p>
        </p:txBody>
      </p:sp>
      <p:sp>
        <p:nvSpPr>
          <p:cNvPr id="77" name="Rectangle: Rounded Corners 102">
            <a:extLst>
              <a:ext uri="{FF2B5EF4-FFF2-40B4-BE49-F238E27FC236}">
                <a16:creationId xmlns:a16="http://schemas.microsoft.com/office/drawing/2014/main" id="{51C1B1DD-3479-40F5-A420-8E687E03F260}"/>
              </a:ext>
            </a:extLst>
          </p:cNvPr>
          <p:cNvSpPr/>
          <p:nvPr/>
        </p:nvSpPr>
        <p:spPr bwMode="auto">
          <a:xfrm>
            <a:off x="6084168" y="119313"/>
            <a:ext cx="2254457" cy="550019"/>
          </a:xfrm>
          <a:prstGeom prst="roundRect">
            <a:avLst>
              <a:gd name="adj" fmla="val 0"/>
            </a:avLst>
          </a:prstGeom>
          <a:solidFill>
            <a:srgbClr val="AEE0D5"/>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Mise en place de</a:t>
            </a:r>
            <a:br>
              <a:rPr dirty="0"/>
            </a:br>
            <a:r>
              <a:rPr lang="fr-FR" sz="1100" b="1" dirty="0">
                <a:solidFill>
                  <a:srgbClr val="141414"/>
                </a:solidFill>
                <a:latin typeface="Calibri" panose="020F0502020204030204" pitchFamily="34" charset="0"/>
              </a:rPr>
              <a:t>spécifications</a:t>
            </a:r>
            <a:br>
              <a:rPr dirty="0"/>
            </a:br>
            <a:r>
              <a:rPr lang="fr-FR" sz="1100" b="1" dirty="0">
                <a:solidFill>
                  <a:srgbClr val="141414"/>
                </a:solidFill>
                <a:latin typeface="Calibri" panose="020F0502020204030204" pitchFamily="34" charset="0"/>
              </a:rPr>
              <a:t>de conservation légale</a:t>
            </a:r>
          </a:p>
        </p:txBody>
      </p:sp>
      <p:pic>
        <p:nvPicPr>
          <p:cNvPr id="78" name="Image 77">
            <a:extLst>
              <a:ext uri="{FF2B5EF4-FFF2-40B4-BE49-F238E27FC236}">
                <a16:creationId xmlns:a16="http://schemas.microsoft.com/office/drawing/2014/main" id="{B09EBE27-AAC3-4A0E-A12B-F852087C12FC}"/>
              </a:ext>
            </a:extLst>
          </p:cNvPr>
          <p:cNvPicPr>
            <a:picLocks noChangeAspect="1"/>
          </p:cNvPicPr>
          <p:nvPr/>
        </p:nvPicPr>
        <p:blipFill>
          <a:blip r:embed="rId5"/>
          <a:stretch>
            <a:fillRect/>
          </a:stretch>
        </p:blipFill>
        <p:spPr>
          <a:xfrm>
            <a:off x="6177339" y="224613"/>
            <a:ext cx="360000" cy="360000"/>
          </a:xfrm>
          <a:prstGeom prst="rect">
            <a:avLst/>
          </a:prstGeom>
        </p:spPr>
      </p:pic>
    </p:spTree>
    <p:extLst>
      <p:ext uri="{BB962C8B-B14F-4D97-AF65-F5344CB8AC3E}">
        <p14:creationId xmlns:p14="http://schemas.microsoft.com/office/powerpoint/2010/main" val="718871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Zoom sur l’anonymisation : périmètre, exigences et impacts</a:t>
            </a:r>
          </a:p>
        </p:txBody>
      </p:sp>
      <p:sp>
        <p:nvSpPr>
          <p:cNvPr id="34" name="Rectangle 33">
            <a:extLst>
              <a:ext uri="{FF2B5EF4-FFF2-40B4-BE49-F238E27FC236}">
                <a16:creationId xmlns:a16="http://schemas.microsoft.com/office/drawing/2014/main" id="{344A8C9C-472F-4F0B-8FC6-BEE2F9A4FA83}"/>
              </a:ext>
            </a:extLst>
          </p:cNvPr>
          <p:cNvSpPr/>
          <p:nvPr/>
        </p:nvSpPr>
        <p:spPr bwMode="auto">
          <a:xfrm>
            <a:off x="179512" y="1088741"/>
            <a:ext cx="8784976" cy="992379"/>
          </a:xfrm>
          <a:prstGeom prst="rect">
            <a:avLst/>
          </a:prstGeom>
          <a:solidFill>
            <a:srgbClr val="FFA100"/>
          </a:solidFill>
          <a:ln w="9525" cap="flat" cmpd="sng" algn="ctr">
            <a:no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00113" algn="just"/>
            <a:endParaRPr lang="fr-FR" sz="1200" dirty="0">
              <a:solidFill>
                <a:schemeClr val="bg1"/>
              </a:solidFill>
              <a:latin typeface="Calibri" panose="020F0502020204030204" pitchFamily="34" charset="0"/>
            </a:endParaRPr>
          </a:p>
          <a:p>
            <a:pPr marL="1985963" lvl="2" indent="-171450" algn="just">
              <a:buFont typeface="Wingdings" panose="05000000000000000000" pitchFamily="2" charset="2"/>
              <a:buChar char="§"/>
            </a:pPr>
            <a:r>
              <a:rPr lang="fr-FR" sz="1200" dirty="0">
                <a:solidFill>
                  <a:schemeClr val="bg1"/>
                </a:solidFill>
                <a:latin typeface="Calibri" panose="020F0502020204030204" pitchFamily="34" charset="0"/>
              </a:rPr>
              <a:t>L’anonymisation </a:t>
            </a:r>
            <a:r>
              <a:rPr lang="fr-FR" sz="1200" b="1" dirty="0">
                <a:solidFill>
                  <a:schemeClr val="bg1"/>
                </a:solidFill>
                <a:latin typeface="Calibri" panose="020F0502020204030204" pitchFamily="34" charset="0"/>
              </a:rPr>
              <a:t>peut être utilisée comme une mesure de conservation</a:t>
            </a:r>
            <a:r>
              <a:rPr lang="fr-FR" sz="1200" dirty="0">
                <a:solidFill>
                  <a:schemeClr val="bg1"/>
                </a:solidFill>
                <a:latin typeface="Calibri" panose="020F0502020204030204" pitchFamily="34" charset="0"/>
              </a:rPr>
              <a:t>, même s'il n’y a aucun besoin statistique.</a:t>
            </a:r>
          </a:p>
          <a:p>
            <a:pPr marL="1985963" lvl="2" indent="-171450" algn="just">
              <a:buFont typeface="Wingdings" panose="05000000000000000000" pitchFamily="2" charset="2"/>
              <a:buChar char="§"/>
            </a:pPr>
            <a:endParaRPr lang="fr-FR" sz="1200" dirty="0">
              <a:solidFill>
                <a:schemeClr val="bg1"/>
              </a:solidFill>
              <a:latin typeface="Calibri" panose="020F0502020204030204" pitchFamily="34" charset="0"/>
            </a:endParaRPr>
          </a:p>
          <a:p>
            <a:pPr marL="1985963" lvl="2" indent="-171450" algn="just">
              <a:buFont typeface="Wingdings" panose="05000000000000000000" pitchFamily="2" charset="2"/>
              <a:buChar char="§"/>
            </a:pPr>
            <a:r>
              <a:rPr lang="fr-FR" sz="1200" dirty="0">
                <a:solidFill>
                  <a:schemeClr val="bg1"/>
                </a:solidFill>
                <a:latin typeface="Calibri" panose="020F0502020204030204" pitchFamily="34" charset="0"/>
              </a:rPr>
              <a:t>Après leur anonymisation, </a:t>
            </a:r>
            <a:r>
              <a:rPr lang="fr-FR" sz="1200" b="1" dirty="0">
                <a:solidFill>
                  <a:schemeClr val="bg1"/>
                </a:solidFill>
                <a:latin typeface="Calibri" panose="020F0502020204030204" pitchFamily="34" charset="0"/>
              </a:rPr>
              <a:t>les données ne sont plus dans le périmètre de RGPD.</a:t>
            </a:r>
            <a:r>
              <a:rPr lang="en-US" sz="1200" dirty="0">
                <a:solidFill>
                  <a:schemeClr val="bg1"/>
                </a:solidFill>
                <a:latin typeface="Calibri" panose="020F0502020204030204" pitchFamily="34" charset="0"/>
              </a:rPr>
              <a:t>	</a:t>
            </a:r>
          </a:p>
          <a:p>
            <a:pPr marL="996950" lvl="1" algn="just"/>
            <a:endParaRPr lang="fr-FR" sz="1200" dirty="0">
              <a:solidFill>
                <a:schemeClr val="bg1"/>
              </a:solidFill>
              <a:latin typeface="Calibri" panose="020F0502020204030204" pitchFamily="34" charset="0"/>
            </a:endParaRPr>
          </a:p>
        </p:txBody>
      </p:sp>
      <p:sp>
        <p:nvSpPr>
          <p:cNvPr id="35" name="Rectangle 34">
            <a:extLst>
              <a:ext uri="{FF2B5EF4-FFF2-40B4-BE49-F238E27FC236}">
                <a16:creationId xmlns:a16="http://schemas.microsoft.com/office/drawing/2014/main" id="{0EFB735A-06E6-4C30-9818-5427DD7380D2}"/>
              </a:ext>
            </a:extLst>
          </p:cNvPr>
          <p:cNvSpPr/>
          <p:nvPr/>
        </p:nvSpPr>
        <p:spPr bwMode="auto">
          <a:xfrm>
            <a:off x="269183" y="2542995"/>
            <a:ext cx="3960000" cy="3370104"/>
          </a:xfrm>
          <a:prstGeom prst="rect">
            <a:avLst/>
          </a:prstGeom>
          <a:solidFill>
            <a:schemeClr val="bg1">
              <a:lumMod val="95000"/>
            </a:schemeClr>
          </a:solidFill>
          <a:ln w="9525" cap="flat" cmpd="sng" algn="ctr">
            <a:solidFill>
              <a:srgbClr val="FFA100"/>
            </a:solid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100" dirty="0">
                <a:solidFill>
                  <a:srgbClr val="000000"/>
                </a:solidFill>
                <a:latin typeface="Calibri" panose="020F0502020204030204" pitchFamily="34" charset="0"/>
              </a:rPr>
              <a:t>Les techniques d’anonymisation doivent être employées de manière à empêcher de manière irréversible l’identification des personnes concernées. Les critères d’une anonymisation efficace sont les suivants :</a:t>
            </a:r>
          </a:p>
          <a:p>
            <a:pPr algn="just"/>
            <a:endParaRPr lang="fr-FR" sz="1100" dirty="0">
              <a:solidFill>
                <a:srgbClr val="000000"/>
              </a:solidFill>
              <a:latin typeface="Calibri" panose="020F0502020204030204" pitchFamily="34" charset="0"/>
            </a:endParaRPr>
          </a:p>
          <a:p>
            <a:pPr marL="171450" indent="-171450" algn="just">
              <a:buFont typeface="Wingdings" panose="05000000000000000000" pitchFamily="2" charset="2"/>
              <a:buChar char="§"/>
            </a:pPr>
            <a:r>
              <a:rPr lang="fr-FR" sz="1100" dirty="0">
                <a:solidFill>
                  <a:srgbClr val="000000"/>
                </a:solidFill>
                <a:latin typeface="Calibri" panose="020F0502020204030204" pitchFamily="34" charset="0"/>
              </a:rPr>
              <a:t>Il n’existe </a:t>
            </a:r>
            <a:r>
              <a:rPr lang="fr-FR" sz="1100" b="1" dirty="0">
                <a:solidFill>
                  <a:srgbClr val="000000"/>
                </a:solidFill>
                <a:latin typeface="Calibri" panose="020F0502020204030204" pitchFamily="34" charset="0"/>
              </a:rPr>
              <a:t>aucune information supplémentaire </a:t>
            </a:r>
            <a:r>
              <a:rPr lang="fr-FR" sz="1100" dirty="0">
                <a:solidFill>
                  <a:srgbClr val="000000"/>
                </a:solidFill>
                <a:latin typeface="Calibri" panose="020F0502020204030204" pitchFamily="34" charset="0"/>
              </a:rPr>
              <a:t>qui, reliée aux données stockées par Société Générale</a:t>
            </a:r>
            <a:r>
              <a:rPr lang="fr-FR" sz="1100" b="1" dirty="0">
                <a:solidFill>
                  <a:srgbClr val="000000"/>
                </a:solidFill>
                <a:latin typeface="Calibri" panose="020F0502020204030204" pitchFamily="34" charset="0"/>
              </a:rPr>
              <a:t>, puisse permettre l’identification</a:t>
            </a:r>
            <a:r>
              <a:rPr lang="fr-FR" sz="1100" dirty="0">
                <a:solidFill>
                  <a:srgbClr val="000000"/>
                </a:solidFill>
                <a:latin typeface="Calibri" panose="020F0502020204030204" pitchFamily="34" charset="0"/>
              </a:rPr>
              <a:t> ou la ré-identification d’une personne concernée ;</a:t>
            </a:r>
          </a:p>
          <a:p>
            <a:pPr marL="171450" indent="-171450" algn="just">
              <a:buFont typeface="Wingdings" panose="05000000000000000000" pitchFamily="2" charset="2"/>
              <a:buChar char="§"/>
            </a:pPr>
            <a:endParaRPr lang="fr-FR" sz="1100" dirty="0">
              <a:solidFill>
                <a:srgbClr val="000000"/>
              </a:solidFill>
              <a:latin typeface="Calibri" panose="020F0502020204030204" pitchFamily="34" charset="0"/>
            </a:endParaRPr>
          </a:p>
          <a:p>
            <a:pPr marL="171450" indent="-171450" algn="just">
              <a:buFont typeface="Wingdings" panose="05000000000000000000" pitchFamily="2" charset="2"/>
              <a:buChar char="§"/>
            </a:pPr>
            <a:r>
              <a:rPr lang="fr-FR" sz="1100" dirty="0">
                <a:solidFill>
                  <a:srgbClr val="000000"/>
                </a:solidFill>
                <a:latin typeface="Calibri" panose="020F0502020204030204" pitchFamily="34" charset="0"/>
              </a:rPr>
              <a:t>Dans l’éventualité où de telles informations existent, Société Générale n’est </a:t>
            </a:r>
            <a:r>
              <a:rPr lang="fr-FR" sz="1100" b="1" dirty="0">
                <a:solidFill>
                  <a:srgbClr val="000000"/>
                </a:solidFill>
                <a:latin typeface="Calibri" panose="020F0502020204030204" pitchFamily="34" charset="0"/>
              </a:rPr>
              <a:t>pas en position de les utiliser raisonnablement </a:t>
            </a:r>
            <a:r>
              <a:rPr lang="fr-FR" sz="1100" dirty="0">
                <a:solidFill>
                  <a:srgbClr val="000000"/>
                </a:solidFill>
                <a:latin typeface="Calibri" panose="020F0502020204030204" pitchFamily="34" charset="0"/>
              </a:rPr>
              <a:t>pour les raisons suivantes :</a:t>
            </a:r>
          </a:p>
          <a:p>
            <a:pPr marL="628650" lvl="1" indent="-171450" algn="just">
              <a:buFont typeface="Arial" panose="020B0604020202020204" pitchFamily="34" charset="0"/>
              <a:buChar char="•"/>
            </a:pPr>
            <a:r>
              <a:rPr lang="fr-FR" sz="1100" dirty="0">
                <a:solidFill>
                  <a:srgbClr val="000000"/>
                </a:solidFill>
                <a:latin typeface="Calibri" panose="020F0502020204030204" pitchFamily="34" charset="0"/>
              </a:rPr>
              <a:t>usage </a:t>
            </a:r>
            <a:r>
              <a:rPr lang="fr-FR" sz="1100" b="1" dirty="0">
                <a:solidFill>
                  <a:srgbClr val="000000"/>
                </a:solidFill>
                <a:latin typeface="Calibri" panose="020F0502020204030204" pitchFamily="34" charset="0"/>
              </a:rPr>
              <a:t>interdit par la loi </a:t>
            </a:r>
            <a:r>
              <a:rPr lang="fr-FR" sz="1100" dirty="0">
                <a:solidFill>
                  <a:srgbClr val="000000"/>
                </a:solidFill>
                <a:latin typeface="Calibri" panose="020F0502020204030204" pitchFamily="34" charset="0"/>
              </a:rPr>
              <a:t>; ou,</a:t>
            </a:r>
          </a:p>
          <a:p>
            <a:pPr marL="628650" lvl="1" indent="-171450" algn="just">
              <a:buFont typeface="Arial" panose="020B0604020202020204" pitchFamily="34" charset="0"/>
              <a:buChar char="•"/>
            </a:pPr>
            <a:r>
              <a:rPr lang="fr-FR" sz="1100" dirty="0">
                <a:solidFill>
                  <a:srgbClr val="000000"/>
                </a:solidFill>
                <a:latin typeface="Calibri" panose="020F0502020204030204" pitchFamily="34" charset="0"/>
              </a:rPr>
              <a:t>usage pratiquement impossible car il </a:t>
            </a:r>
            <a:r>
              <a:rPr lang="fr-FR" sz="1100" b="1" dirty="0">
                <a:solidFill>
                  <a:srgbClr val="000000"/>
                </a:solidFill>
                <a:latin typeface="Calibri" panose="020F0502020204030204" pitchFamily="34" charset="0"/>
              </a:rPr>
              <a:t>requiert un effort disproportionné en termes de temps, de coûts et de moyens humains</a:t>
            </a:r>
            <a:endParaRPr lang="fr-FR" sz="1100" dirty="0">
              <a:solidFill>
                <a:srgbClr val="000000"/>
              </a:solidFill>
              <a:latin typeface="Calibri" panose="020F0502020204030204" pitchFamily="34" charset="0"/>
            </a:endParaRPr>
          </a:p>
        </p:txBody>
      </p:sp>
      <p:sp>
        <p:nvSpPr>
          <p:cNvPr id="37" name="TextBox 78">
            <a:extLst>
              <a:ext uri="{FF2B5EF4-FFF2-40B4-BE49-F238E27FC236}">
                <a16:creationId xmlns:a16="http://schemas.microsoft.com/office/drawing/2014/main" id="{712966E6-D40D-4770-A8D0-6822FD46E01D}"/>
              </a:ext>
            </a:extLst>
          </p:cNvPr>
          <p:cNvSpPr txBox="1"/>
          <p:nvPr/>
        </p:nvSpPr>
        <p:spPr>
          <a:xfrm>
            <a:off x="481021" y="2389108"/>
            <a:ext cx="2340000" cy="307777"/>
          </a:xfrm>
          <a:prstGeom prst="rect">
            <a:avLst/>
          </a:prstGeom>
          <a:solidFill>
            <a:srgbClr val="FFA100"/>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cap="small" dirty="0">
                <a:solidFill>
                  <a:schemeClr val="bg1"/>
                </a:solidFill>
                <a:latin typeface="Calibri" panose="020F0502020204030204" pitchFamily="34" charset="0"/>
              </a:rPr>
              <a:t>Conditions de l’anonymisation</a:t>
            </a:r>
          </a:p>
        </p:txBody>
      </p:sp>
      <p:sp>
        <p:nvSpPr>
          <p:cNvPr id="65" name="Rectangle 64">
            <a:extLst>
              <a:ext uri="{FF2B5EF4-FFF2-40B4-BE49-F238E27FC236}">
                <a16:creationId xmlns:a16="http://schemas.microsoft.com/office/drawing/2014/main" id="{C50C33CE-4C00-4F74-8902-DE7DAF996CC3}"/>
              </a:ext>
            </a:extLst>
          </p:cNvPr>
          <p:cNvSpPr/>
          <p:nvPr/>
        </p:nvSpPr>
        <p:spPr bwMode="auto">
          <a:xfrm>
            <a:off x="4860032" y="2541508"/>
            <a:ext cx="3960000" cy="3371768"/>
          </a:xfrm>
          <a:prstGeom prst="rect">
            <a:avLst/>
          </a:prstGeom>
          <a:solidFill>
            <a:schemeClr val="bg1">
              <a:lumMod val="95000"/>
            </a:schemeClr>
          </a:solidFill>
          <a:ln w="9525" cap="flat" cmpd="sng" algn="ctr">
            <a:solidFill>
              <a:srgbClr val="FFA100"/>
            </a:solid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fr-FR" sz="1100" dirty="0">
                <a:solidFill>
                  <a:srgbClr val="000000"/>
                </a:solidFill>
                <a:latin typeface="Calibri" panose="020F0502020204030204" pitchFamily="34" charset="0"/>
              </a:rPr>
              <a:t>Afin d’empêcher la possibilité de ré-identifier les personnes, les techniques d’anonymisation doivent être réévaluées périodiquement. 3 critères permettent d’analyser les risques :</a:t>
            </a:r>
          </a:p>
          <a:p>
            <a:pPr marL="434975" indent="-171450" algn="just">
              <a:buFont typeface="Wingdings" panose="05000000000000000000" pitchFamily="2" charset="2"/>
              <a:buChar char="§"/>
              <a:tabLst>
                <a:tab pos="360363" algn="l"/>
                <a:tab pos="442913" algn="l"/>
              </a:tabLst>
            </a:pPr>
            <a:r>
              <a:rPr lang="fr-FR" sz="1100" dirty="0">
                <a:solidFill>
                  <a:srgbClr val="000000"/>
                </a:solidFill>
                <a:latin typeface="Calibri" panose="020F0502020204030204" pitchFamily="34" charset="0"/>
              </a:rPr>
              <a:t>S'il est </a:t>
            </a:r>
            <a:r>
              <a:rPr lang="fr-FR" sz="1100" b="1" dirty="0">
                <a:solidFill>
                  <a:srgbClr val="000000"/>
                </a:solidFill>
                <a:latin typeface="Calibri" panose="020F0502020204030204" pitchFamily="34" charset="0"/>
              </a:rPr>
              <a:t>possible d’isoler</a:t>
            </a:r>
            <a:r>
              <a:rPr lang="fr-FR" sz="1100" dirty="0">
                <a:solidFill>
                  <a:srgbClr val="000000"/>
                </a:solidFill>
                <a:latin typeface="Calibri" panose="020F0502020204030204" pitchFamily="34" charset="0"/>
              </a:rPr>
              <a:t> une personne à partir des données ;</a:t>
            </a:r>
          </a:p>
          <a:p>
            <a:pPr marL="434975" indent="-171450" algn="just">
              <a:buFont typeface="Wingdings" panose="05000000000000000000" pitchFamily="2" charset="2"/>
              <a:buChar char="§"/>
              <a:tabLst>
                <a:tab pos="360363" algn="l"/>
                <a:tab pos="442913" algn="l"/>
              </a:tabLst>
            </a:pPr>
            <a:r>
              <a:rPr lang="fr-FR" sz="1100" dirty="0">
                <a:solidFill>
                  <a:srgbClr val="000000"/>
                </a:solidFill>
                <a:latin typeface="Calibri" panose="020F0502020204030204" pitchFamily="34" charset="0"/>
              </a:rPr>
              <a:t>S’il est encore </a:t>
            </a:r>
            <a:r>
              <a:rPr lang="fr-FR" sz="1100" b="1" dirty="0">
                <a:solidFill>
                  <a:srgbClr val="000000"/>
                </a:solidFill>
                <a:latin typeface="Calibri" panose="020F0502020204030204" pitchFamily="34" charset="0"/>
              </a:rPr>
              <a:t>possible d'établir un lien entre plusieurs enregistrements </a:t>
            </a:r>
            <a:r>
              <a:rPr lang="fr-FR" sz="1100" dirty="0">
                <a:solidFill>
                  <a:srgbClr val="000000"/>
                </a:solidFill>
                <a:latin typeface="Calibri" panose="020F0502020204030204" pitchFamily="34" charset="0"/>
              </a:rPr>
              <a:t>relatifs à une personne ;</a:t>
            </a:r>
          </a:p>
          <a:p>
            <a:pPr marL="434975" indent="-171450" algn="just">
              <a:buFont typeface="Wingdings" panose="05000000000000000000" pitchFamily="2" charset="2"/>
              <a:buChar char="§"/>
              <a:tabLst>
                <a:tab pos="360363" algn="l"/>
                <a:tab pos="442913" algn="l"/>
              </a:tabLst>
            </a:pPr>
            <a:r>
              <a:rPr lang="fr-FR" sz="1100" dirty="0">
                <a:solidFill>
                  <a:srgbClr val="000000"/>
                </a:solidFill>
                <a:latin typeface="Calibri" panose="020F0502020204030204" pitchFamily="34" charset="0"/>
              </a:rPr>
              <a:t>Si des </a:t>
            </a:r>
            <a:r>
              <a:rPr lang="fr-FR" sz="1100" b="1" dirty="0">
                <a:solidFill>
                  <a:srgbClr val="000000"/>
                </a:solidFill>
                <a:latin typeface="Calibri" panose="020F0502020204030204" pitchFamily="34" charset="0"/>
              </a:rPr>
              <a:t>informations peuvent être déduites </a:t>
            </a:r>
            <a:r>
              <a:rPr lang="fr-FR" sz="1100" dirty="0">
                <a:solidFill>
                  <a:srgbClr val="000000"/>
                </a:solidFill>
                <a:latin typeface="Calibri" panose="020F0502020204030204" pitchFamily="34" charset="0"/>
              </a:rPr>
              <a:t>à partir de données concernant une personne.</a:t>
            </a:r>
          </a:p>
          <a:p>
            <a:pPr marL="434975" indent="-171450" algn="just">
              <a:buFont typeface="Wingdings" panose="05000000000000000000" pitchFamily="2" charset="2"/>
              <a:buChar char="§"/>
              <a:tabLst>
                <a:tab pos="360363" algn="l"/>
                <a:tab pos="442913" algn="l"/>
              </a:tabLst>
            </a:pPr>
            <a:endParaRPr lang="fr-FR" sz="1100" dirty="0">
              <a:solidFill>
                <a:srgbClr val="000000"/>
              </a:solidFill>
              <a:latin typeface="Calibri" panose="020F0502020204030204" pitchFamily="34" charset="0"/>
            </a:endParaRPr>
          </a:p>
          <a:p>
            <a:pPr algn="just">
              <a:tabLst>
                <a:tab pos="360363" algn="l"/>
                <a:tab pos="442913" algn="l"/>
              </a:tabLst>
            </a:pPr>
            <a:r>
              <a:rPr lang="fr-FR" sz="1100" dirty="0">
                <a:solidFill>
                  <a:srgbClr val="000000"/>
                </a:solidFill>
                <a:latin typeface="Calibri" panose="020F0502020204030204" pitchFamily="34" charset="0"/>
              </a:rPr>
              <a:t>En termes d’impact, cette pratique est positive car </a:t>
            </a:r>
            <a:r>
              <a:rPr lang="fr-FR" sz="1100" b="1" dirty="0">
                <a:solidFill>
                  <a:srgbClr val="000000"/>
                </a:solidFill>
                <a:latin typeface="Calibri" panose="020F0502020204030204" pitchFamily="34" charset="0"/>
              </a:rPr>
              <a:t>les données ne sont plus dans le périmètre de RGPD après leur anonymisation.</a:t>
            </a:r>
          </a:p>
        </p:txBody>
      </p:sp>
      <p:sp>
        <p:nvSpPr>
          <p:cNvPr id="66" name="TextBox 78">
            <a:extLst>
              <a:ext uri="{FF2B5EF4-FFF2-40B4-BE49-F238E27FC236}">
                <a16:creationId xmlns:a16="http://schemas.microsoft.com/office/drawing/2014/main" id="{B3C1AF41-7A68-4F9C-B6E0-951917A32335}"/>
              </a:ext>
            </a:extLst>
          </p:cNvPr>
          <p:cNvSpPr txBox="1"/>
          <p:nvPr/>
        </p:nvSpPr>
        <p:spPr>
          <a:xfrm>
            <a:off x="5004048" y="2384885"/>
            <a:ext cx="2160000" cy="307777"/>
          </a:xfrm>
          <a:prstGeom prst="rect">
            <a:avLst/>
          </a:prstGeom>
          <a:solidFill>
            <a:srgbClr val="FFA100"/>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cap="small" dirty="0">
                <a:solidFill>
                  <a:schemeClr val="bg1"/>
                </a:solidFill>
                <a:latin typeface="Calibri" panose="020F0502020204030204" pitchFamily="34" charset="0"/>
              </a:rPr>
              <a:t>Impacts de l’anonymisation</a:t>
            </a:r>
          </a:p>
        </p:txBody>
      </p:sp>
      <p:sp>
        <p:nvSpPr>
          <p:cNvPr id="67" name="Triangle isocèle 66">
            <a:extLst>
              <a:ext uri="{FF2B5EF4-FFF2-40B4-BE49-F238E27FC236}">
                <a16:creationId xmlns:a16="http://schemas.microsoft.com/office/drawing/2014/main" id="{FFE0F26C-953D-4481-AEF0-EC759A979295}"/>
              </a:ext>
            </a:extLst>
          </p:cNvPr>
          <p:cNvSpPr/>
          <p:nvPr/>
        </p:nvSpPr>
        <p:spPr bwMode="auto">
          <a:xfrm rot="5400000">
            <a:off x="4040603" y="3967497"/>
            <a:ext cx="936104" cy="159749"/>
          </a:xfrm>
          <a:prstGeom prst="triangle">
            <a:avLst/>
          </a:prstGeom>
          <a:solidFill>
            <a:schemeClr val="bg1">
              <a:lumMod val="9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68" name="Image 67">
            <a:extLst>
              <a:ext uri="{FF2B5EF4-FFF2-40B4-BE49-F238E27FC236}">
                <a16:creationId xmlns:a16="http://schemas.microsoft.com/office/drawing/2014/main" id="{75F6B444-C86D-423A-ABAC-AE2A1046F3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1310121"/>
            <a:ext cx="570707" cy="570707"/>
          </a:xfrm>
          <a:prstGeom prst="rect">
            <a:avLst/>
          </a:prstGeom>
        </p:spPr>
      </p:pic>
      <p:sp>
        <p:nvSpPr>
          <p:cNvPr id="69" name="Rectangle: Rounded Corners 102">
            <a:extLst>
              <a:ext uri="{FF2B5EF4-FFF2-40B4-BE49-F238E27FC236}">
                <a16:creationId xmlns:a16="http://schemas.microsoft.com/office/drawing/2014/main" id="{E81CB1A5-30D5-40E1-BEF9-FF34B28BC003}"/>
              </a:ext>
            </a:extLst>
          </p:cNvPr>
          <p:cNvSpPr/>
          <p:nvPr/>
        </p:nvSpPr>
        <p:spPr bwMode="auto">
          <a:xfrm>
            <a:off x="6481598" y="117339"/>
            <a:ext cx="1857027" cy="550019"/>
          </a:xfrm>
          <a:prstGeom prst="roundRect">
            <a:avLst>
              <a:gd name="adj" fmla="val 0"/>
            </a:avLst>
          </a:prstGeom>
          <a:solidFill>
            <a:srgbClr val="F5C3E0"/>
          </a:solidFill>
          <a:ln w="317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539750" algn="l">
              <a:spcBef>
                <a:spcPts val="600"/>
              </a:spcBef>
              <a:spcAft>
                <a:spcPts val="1200"/>
              </a:spcAft>
              <a:buClr>
                <a:srgbClr val="6E6E87"/>
              </a:buClr>
            </a:pPr>
            <a:r>
              <a:rPr lang="fr-FR" sz="1100" b="1" dirty="0">
                <a:solidFill>
                  <a:srgbClr val="141414"/>
                </a:solidFill>
                <a:latin typeface="Calibri" panose="020F0502020204030204" pitchFamily="34" charset="0"/>
              </a:rPr>
              <a:t>Mécanismes de purge</a:t>
            </a:r>
          </a:p>
        </p:txBody>
      </p:sp>
      <p:pic>
        <p:nvPicPr>
          <p:cNvPr id="70" name="Image 69">
            <a:extLst>
              <a:ext uri="{FF2B5EF4-FFF2-40B4-BE49-F238E27FC236}">
                <a16:creationId xmlns:a16="http://schemas.microsoft.com/office/drawing/2014/main" id="{7322975E-242F-42CE-9D62-C47A1938B4FA}"/>
              </a:ext>
            </a:extLst>
          </p:cNvPr>
          <p:cNvPicPr>
            <a:picLocks noChangeAspect="1"/>
          </p:cNvPicPr>
          <p:nvPr/>
        </p:nvPicPr>
        <p:blipFill>
          <a:blip r:embed="rId6"/>
          <a:stretch>
            <a:fillRect/>
          </a:stretch>
        </p:blipFill>
        <p:spPr>
          <a:xfrm>
            <a:off x="6545688" y="218122"/>
            <a:ext cx="360000" cy="360000"/>
          </a:xfrm>
          <a:prstGeom prst="rect">
            <a:avLst/>
          </a:prstGeom>
        </p:spPr>
      </p:pic>
    </p:spTree>
    <p:extLst>
      <p:ext uri="{BB962C8B-B14F-4D97-AF65-F5344CB8AC3E}">
        <p14:creationId xmlns:p14="http://schemas.microsoft.com/office/powerpoint/2010/main" val="3295646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Ellipse 43">
            <a:extLst>
              <a:ext uri="{FF2B5EF4-FFF2-40B4-BE49-F238E27FC236}">
                <a16:creationId xmlns:a16="http://schemas.microsoft.com/office/drawing/2014/main" id="{F12FDC68-27A7-4315-B226-F09D8239B21A}"/>
              </a:ext>
            </a:extLst>
          </p:cNvPr>
          <p:cNvSpPr/>
          <p:nvPr/>
        </p:nvSpPr>
        <p:spPr bwMode="auto">
          <a:xfrm>
            <a:off x="328075" y="29665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4</a:t>
            </a:r>
            <a:endParaRPr lang="fr-FR" sz="1350" b="1" dirty="0">
              <a:solidFill>
                <a:schemeClr val="tx1"/>
              </a:solidFill>
              <a:cs typeface="Arial" charset="0"/>
            </a:endParaRPr>
          </a:p>
        </p:txBody>
      </p:sp>
      <p:pic>
        <p:nvPicPr>
          <p:cNvPr id="106" name="Image 105">
            <a:extLst>
              <a:ext uri="{FF2B5EF4-FFF2-40B4-BE49-F238E27FC236}">
                <a16:creationId xmlns:a16="http://schemas.microsoft.com/office/drawing/2014/main" id="{50E0894E-2F42-4B03-A921-9483B32C7C8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8388424" y="129332"/>
            <a:ext cx="540000" cy="540000"/>
          </a:xfrm>
          <a:prstGeom prst="rect">
            <a:avLst/>
          </a:prstGeom>
        </p:spPr>
      </p:pic>
      <p:sp>
        <p:nvSpPr>
          <p:cNvPr id="36" name="TextBox 17">
            <a:extLst>
              <a:ext uri="{FF2B5EF4-FFF2-40B4-BE49-F238E27FC236}">
                <a16:creationId xmlns:a16="http://schemas.microsoft.com/office/drawing/2014/main" id="{B0F2903F-176B-4F43-AFC3-B52E8BB6F621}"/>
              </a:ext>
            </a:extLst>
          </p:cNvPr>
          <p:cNvSpPr txBox="1"/>
          <p:nvPr/>
        </p:nvSpPr>
        <p:spPr>
          <a:xfrm>
            <a:off x="327053" y="8620"/>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dirty="0"/>
              <a:t>    </a:t>
            </a:r>
            <a:r>
              <a:rPr lang="fr-FR" b="0" dirty="0">
                <a:solidFill>
                  <a:srgbClr val="FFA100"/>
                </a:solidFill>
                <a:latin typeface="+mj-lt"/>
              </a:rPr>
              <a:t>Durée de Conservation</a:t>
            </a:r>
          </a:p>
          <a:p>
            <a:r>
              <a:rPr lang="fr-FR" b="0" dirty="0">
                <a:solidFill>
                  <a:srgbClr val="FFA100"/>
                </a:solidFill>
                <a:latin typeface="+mj-lt"/>
              </a:rPr>
              <a:t>Zoom sur la pseudonymisation : périmètre, exigences et impacts </a:t>
            </a:r>
          </a:p>
        </p:txBody>
      </p:sp>
      <p:sp>
        <p:nvSpPr>
          <p:cNvPr id="34" name="Rectangle 33">
            <a:extLst>
              <a:ext uri="{FF2B5EF4-FFF2-40B4-BE49-F238E27FC236}">
                <a16:creationId xmlns:a16="http://schemas.microsoft.com/office/drawing/2014/main" id="{344A8C9C-472F-4F0B-8FC6-BEE2F9A4FA83}"/>
              </a:ext>
            </a:extLst>
          </p:cNvPr>
          <p:cNvSpPr/>
          <p:nvPr/>
        </p:nvSpPr>
        <p:spPr bwMode="auto">
          <a:xfrm>
            <a:off x="179512" y="1088741"/>
            <a:ext cx="8784976" cy="992379"/>
          </a:xfrm>
          <a:prstGeom prst="rect">
            <a:avLst/>
          </a:prstGeom>
          <a:solidFill>
            <a:srgbClr val="FFA100"/>
          </a:solidFill>
          <a:ln w="9525" cap="flat" cmpd="sng" algn="ctr">
            <a:no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00113" algn="just"/>
            <a:endParaRPr lang="fr-FR" sz="1200" dirty="0">
              <a:solidFill>
                <a:schemeClr val="bg1"/>
              </a:solidFill>
              <a:latin typeface="Calibri" panose="020F0502020204030204" pitchFamily="34" charset="0"/>
            </a:endParaRPr>
          </a:p>
          <a:p>
            <a:pPr marL="1352550" lvl="2" algn="just"/>
            <a:r>
              <a:rPr lang="fr-FR" sz="1200" dirty="0">
                <a:solidFill>
                  <a:schemeClr val="bg1"/>
                </a:solidFill>
                <a:latin typeface="Calibri" panose="020F0502020204030204" pitchFamily="34" charset="0"/>
              </a:rPr>
              <a:t>En vertu de RGPD, les données à caractère personnel </a:t>
            </a:r>
            <a:r>
              <a:rPr lang="fr-FR" sz="1200" b="1" dirty="0">
                <a:solidFill>
                  <a:schemeClr val="bg1"/>
                </a:solidFill>
                <a:latin typeface="Calibri" panose="020F0502020204030204" pitchFamily="34" charset="0"/>
              </a:rPr>
              <a:t>ne doivent pas être conservées au-delà de leur période de conservation.</a:t>
            </a:r>
            <a:r>
              <a:rPr lang="fr-FR" sz="1200" dirty="0">
                <a:solidFill>
                  <a:schemeClr val="bg1"/>
                </a:solidFill>
                <a:latin typeface="Calibri" panose="020F0502020204030204" pitchFamily="34" charset="0"/>
              </a:rPr>
              <a:t> Après ces périodes, les données à caractère personnel </a:t>
            </a:r>
            <a:r>
              <a:rPr lang="fr-FR" sz="1200" b="1" dirty="0">
                <a:solidFill>
                  <a:schemeClr val="bg1"/>
                </a:solidFill>
                <a:latin typeface="Calibri" panose="020F0502020204030204" pitchFamily="34" charset="0"/>
              </a:rPr>
              <a:t>peuvent être conservées à des fins d’archivage (art. 89) </a:t>
            </a:r>
            <a:r>
              <a:rPr lang="fr-FR" sz="1200" dirty="0">
                <a:solidFill>
                  <a:schemeClr val="bg1"/>
                </a:solidFill>
                <a:latin typeface="Calibri" panose="020F0502020204030204" pitchFamily="34" charset="0"/>
              </a:rPr>
              <a:t>dans l’intérêt public, scientifique, de la recherche historique ou à des </a:t>
            </a:r>
            <a:r>
              <a:rPr lang="fr-FR" sz="1200" b="1" dirty="0">
                <a:solidFill>
                  <a:schemeClr val="bg1"/>
                </a:solidFill>
                <a:latin typeface="Calibri" panose="020F0502020204030204" pitchFamily="34" charset="0"/>
              </a:rPr>
              <a:t>fins statistiques. </a:t>
            </a:r>
            <a:r>
              <a:rPr lang="fr-FR" sz="1200" dirty="0">
                <a:solidFill>
                  <a:schemeClr val="bg1"/>
                </a:solidFill>
                <a:latin typeface="Calibri" panose="020F0502020204030204" pitchFamily="34" charset="0"/>
              </a:rPr>
              <a:t>Dans ce cas, les données à caractère personnel doivent </a:t>
            </a:r>
            <a:r>
              <a:rPr lang="fr-FR" sz="1200" b="1" dirty="0">
                <a:solidFill>
                  <a:schemeClr val="bg1"/>
                </a:solidFill>
                <a:latin typeface="Calibri" panose="020F0502020204030204" pitchFamily="34" charset="0"/>
              </a:rPr>
              <a:t>être pseudonymisées.</a:t>
            </a:r>
            <a:endParaRPr lang="fr-FR" sz="1200" dirty="0">
              <a:solidFill>
                <a:schemeClr val="bg1"/>
              </a:solidFill>
              <a:latin typeface="Calibri" panose="020F0502020204030204" pitchFamily="34" charset="0"/>
            </a:endParaRPr>
          </a:p>
          <a:p>
            <a:pPr marL="996950" lvl="1" algn="just"/>
            <a:endParaRPr lang="fr-FR" sz="1200" dirty="0">
              <a:solidFill>
                <a:schemeClr val="bg1"/>
              </a:solidFill>
              <a:latin typeface="Calibri" panose="020F0502020204030204" pitchFamily="34" charset="0"/>
            </a:endParaRPr>
          </a:p>
        </p:txBody>
      </p:sp>
      <p:sp>
        <p:nvSpPr>
          <p:cNvPr id="35" name="Rectangle 34">
            <a:extLst>
              <a:ext uri="{FF2B5EF4-FFF2-40B4-BE49-F238E27FC236}">
                <a16:creationId xmlns:a16="http://schemas.microsoft.com/office/drawing/2014/main" id="{0EFB735A-06E6-4C30-9818-5427DD7380D2}"/>
              </a:ext>
            </a:extLst>
          </p:cNvPr>
          <p:cNvSpPr/>
          <p:nvPr/>
        </p:nvSpPr>
        <p:spPr bwMode="auto">
          <a:xfrm>
            <a:off x="269183" y="2542995"/>
            <a:ext cx="3960000" cy="3370104"/>
          </a:xfrm>
          <a:prstGeom prst="rect">
            <a:avLst/>
          </a:prstGeom>
          <a:solidFill>
            <a:schemeClr val="bg1">
              <a:lumMod val="95000"/>
            </a:schemeClr>
          </a:solidFill>
          <a:ln w="9525" cap="flat" cmpd="sng" algn="ctr">
            <a:solidFill>
              <a:srgbClr val="FFA100"/>
            </a:solid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00" dirty="0">
                <a:solidFill>
                  <a:srgbClr val="000000"/>
                </a:solidFill>
                <a:latin typeface="Calibri" panose="020F0502020204030204" pitchFamily="34" charset="0"/>
              </a:rPr>
              <a:t>RGPD définit la </a:t>
            </a:r>
            <a:r>
              <a:rPr lang="fr-FR" sz="1100" b="1" dirty="0">
                <a:solidFill>
                  <a:srgbClr val="000000"/>
                </a:solidFill>
                <a:latin typeface="Calibri" panose="020F0502020204030204" pitchFamily="34" charset="0"/>
              </a:rPr>
              <a:t>pseudonymisation</a:t>
            </a:r>
            <a:r>
              <a:rPr lang="fr-FR" sz="1100" dirty="0">
                <a:solidFill>
                  <a:srgbClr val="000000"/>
                </a:solidFill>
                <a:latin typeface="Calibri" panose="020F0502020204030204" pitchFamily="34" charset="0"/>
              </a:rPr>
              <a:t> comme suit :</a:t>
            </a:r>
          </a:p>
          <a:p>
            <a:endParaRPr lang="fr-FR" sz="1100" dirty="0">
              <a:solidFill>
                <a:srgbClr val="000000"/>
              </a:solidFill>
              <a:latin typeface="Calibri" panose="020F0502020204030204" pitchFamily="34" charset="0"/>
            </a:endParaRPr>
          </a:p>
          <a:p>
            <a:r>
              <a:rPr lang="fr-FR" sz="1100" dirty="0">
                <a:solidFill>
                  <a:srgbClr val="000000"/>
                </a:solidFill>
                <a:latin typeface="Calibri" panose="020F0502020204030204" pitchFamily="34" charset="0"/>
              </a:rPr>
              <a:t>« Le traitement de données à caractère personnel </a:t>
            </a:r>
            <a:r>
              <a:rPr lang="fr-FR" sz="1100" b="1" dirty="0">
                <a:solidFill>
                  <a:srgbClr val="000000"/>
                </a:solidFill>
                <a:latin typeface="Calibri" panose="020F0502020204030204" pitchFamily="34" charset="0"/>
              </a:rPr>
              <a:t>de telle façon que celles-ci ne puissent plus être attribuées</a:t>
            </a:r>
            <a:r>
              <a:rPr lang="fr-FR" sz="1100" dirty="0">
                <a:solidFill>
                  <a:srgbClr val="000000"/>
                </a:solidFill>
                <a:latin typeface="Calibri" panose="020F0502020204030204" pitchFamily="34" charset="0"/>
              </a:rPr>
              <a:t> à une personne concernée précise sans avoir recours à des informations supplémentaires, pour autant que ces </a:t>
            </a:r>
            <a:r>
              <a:rPr lang="fr-FR" sz="1100" b="1" dirty="0">
                <a:solidFill>
                  <a:srgbClr val="000000"/>
                </a:solidFill>
                <a:latin typeface="Calibri" panose="020F0502020204030204" pitchFamily="34" charset="0"/>
              </a:rPr>
              <a:t>informations supplémentaires soient conservées séparément</a:t>
            </a:r>
            <a:r>
              <a:rPr lang="fr-FR" sz="1100" dirty="0">
                <a:solidFill>
                  <a:srgbClr val="000000"/>
                </a:solidFill>
                <a:latin typeface="Calibri" panose="020F0502020204030204" pitchFamily="34" charset="0"/>
              </a:rPr>
              <a:t> ».</a:t>
            </a:r>
          </a:p>
        </p:txBody>
      </p:sp>
      <p:sp>
        <p:nvSpPr>
          <p:cNvPr id="37" name="TextBox 78">
            <a:extLst>
              <a:ext uri="{FF2B5EF4-FFF2-40B4-BE49-F238E27FC236}">
                <a16:creationId xmlns:a16="http://schemas.microsoft.com/office/drawing/2014/main" id="{712966E6-D40D-4770-A8D0-6822FD46E01D}"/>
              </a:ext>
            </a:extLst>
          </p:cNvPr>
          <p:cNvSpPr txBox="1"/>
          <p:nvPr/>
        </p:nvSpPr>
        <p:spPr>
          <a:xfrm>
            <a:off x="481020" y="2389108"/>
            <a:ext cx="2723027" cy="307777"/>
          </a:xfrm>
          <a:prstGeom prst="rect">
            <a:avLst/>
          </a:prstGeom>
          <a:solidFill>
            <a:srgbClr val="FFA100"/>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cap="small" dirty="0">
                <a:solidFill>
                  <a:schemeClr val="bg1"/>
                </a:solidFill>
                <a:latin typeface="Calibri" panose="020F0502020204030204" pitchFamily="34" charset="0"/>
              </a:rPr>
              <a:t>Conditions de la pseudonymisation</a:t>
            </a:r>
          </a:p>
        </p:txBody>
      </p:sp>
      <p:sp>
        <p:nvSpPr>
          <p:cNvPr id="65" name="Rectangle 64">
            <a:extLst>
              <a:ext uri="{FF2B5EF4-FFF2-40B4-BE49-F238E27FC236}">
                <a16:creationId xmlns:a16="http://schemas.microsoft.com/office/drawing/2014/main" id="{C50C33CE-4C00-4F74-8902-DE7DAF996CC3}"/>
              </a:ext>
            </a:extLst>
          </p:cNvPr>
          <p:cNvSpPr/>
          <p:nvPr/>
        </p:nvSpPr>
        <p:spPr bwMode="auto">
          <a:xfrm>
            <a:off x="4860032" y="2541508"/>
            <a:ext cx="3960000" cy="3371768"/>
          </a:xfrm>
          <a:prstGeom prst="rect">
            <a:avLst/>
          </a:prstGeom>
          <a:solidFill>
            <a:schemeClr val="bg1">
              <a:lumMod val="95000"/>
            </a:schemeClr>
          </a:solidFill>
          <a:ln w="9525" cap="flat" cmpd="sng" algn="ctr">
            <a:solidFill>
              <a:srgbClr val="FFA100"/>
            </a:solidFill>
            <a:prstDash val="solid"/>
            <a:round/>
            <a:headEnd type="none" w="med" len="med"/>
            <a:tailEnd type="none" w="med" len="med"/>
          </a:ln>
          <a:effectLst/>
          <a:extLst/>
        </p:spPr>
        <p:txBody>
          <a:bodyPr vert="horz" wrap="square" lIns="252000" tIns="0" rIns="25200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
            </a:pPr>
            <a:r>
              <a:rPr lang="fr-FR" sz="1100" dirty="0">
                <a:solidFill>
                  <a:srgbClr val="000000"/>
                </a:solidFill>
                <a:latin typeface="Calibri" panose="020F0502020204030204" pitchFamily="34" charset="0"/>
              </a:rPr>
              <a:t>Les données pseudonymes sont considérées comme des données à caractère personnel. Par conséquent, à des fins statistiques, il convient de réduire au minimum le nombre de ces données.</a:t>
            </a:r>
          </a:p>
          <a:p>
            <a:endParaRPr lang="fr-FR" sz="1100" dirty="0">
              <a:solidFill>
                <a:srgbClr val="000000"/>
              </a:solidFill>
              <a:latin typeface="Calibri" panose="020F0502020204030204" pitchFamily="34" charset="0"/>
            </a:endParaRPr>
          </a:p>
          <a:p>
            <a:pPr marL="171450" indent="-171450">
              <a:buFont typeface="Wingdings" panose="05000000000000000000" pitchFamily="2" charset="2"/>
              <a:buChar char="§"/>
            </a:pPr>
            <a:r>
              <a:rPr lang="fr-FR" sz="1100" b="1" dirty="0">
                <a:solidFill>
                  <a:srgbClr val="000000"/>
                </a:solidFill>
                <a:latin typeface="Calibri" panose="020F0502020204030204" pitchFamily="34" charset="0"/>
              </a:rPr>
              <a:t>Des limites de durée </a:t>
            </a:r>
            <a:r>
              <a:rPr lang="fr-FR" sz="1100" dirty="0">
                <a:solidFill>
                  <a:srgbClr val="000000"/>
                </a:solidFill>
                <a:latin typeface="Calibri" panose="020F0502020204030204" pitchFamily="34" charset="0"/>
              </a:rPr>
              <a:t>doivent être créées</a:t>
            </a:r>
            <a:r>
              <a:rPr lang="fr-FR"/>
              <a:t> </a:t>
            </a:r>
            <a:r>
              <a:rPr lang="fr-FR" sz="1100" dirty="0">
                <a:solidFill>
                  <a:srgbClr val="000000"/>
                </a:solidFill>
                <a:latin typeface="Calibri" panose="020F0502020204030204" pitchFamily="34" charset="0"/>
              </a:rPr>
              <a:t>afin de garantir une revue périodique des finalités du traitement des données à caractère personnel.</a:t>
            </a:r>
          </a:p>
          <a:p>
            <a:pPr marL="171450" indent="-171450">
              <a:buFont typeface="Wingdings" panose="05000000000000000000" pitchFamily="2" charset="2"/>
              <a:buChar char="§"/>
            </a:pPr>
            <a:endParaRPr lang="fr-FR" sz="1100" dirty="0">
              <a:solidFill>
                <a:srgbClr val="000000"/>
              </a:solidFill>
              <a:latin typeface="Calibri" panose="020F0502020204030204" pitchFamily="34" charset="0"/>
            </a:endParaRPr>
          </a:p>
          <a:p>
            <a:pPr marL="171450" indent="-171450">
              <a:buFont typeface="Wingdings" panose="05000000000000000000" pitchFamily="2" charset="2"/>
              <a:buChar char="§"/>
            </a:pPr>
            <a:r>
              <a:rPr lang="fr-FR" sz="1100" dirty="0">
                <a:solidFill>
                  <a:srgbClr val="000000"/>
                </a:solidFill>
                <a:latin typeface="Calibri" panose="020F0502020204030204" pitchFamily="34" charset="0"/>
              </a:rPr>
              <a:t>À la fin de cette période, Société Générale doit </a:t>
            </a:r>
            <a:r>
              <a:rPr lang="fr-FR" sz="1100" b="1" dirty="0">
                <a:solidFill>
                  <a:srgbClr val="000000"/>
                </a:solidFill>
                <a:latin typeface="Calibri" panose="020F0502020204030204" pitchFamily="34" charset="0"/>
              </a:rPr>
              <a:t>décider soit de poursuivre le traitement</a:t>
            </a:r>
            <a:r>
              <a:rPr lang="fr-FR" sz="1100" dirty="0">
                <a:solidFill>
                  <a:srgbClr val="000000"/>
                </a:solidFill>
                <a:latin typeface="Calibri" panose="020F0502020204030204" pitchFamily="34" charset="0"/>
              </a:rPr>
              <a:t> (si celui-ci n’est pas terminé), soit </a:t>
            </a:r>
            <a:r>
              <a:rPr lang="fr-FR" sz="1100" b="1" dirty="0">
                <a:solidFill>
                  <a:srgbClr val="000000"/>
                </a:solidFill>
                <a:latin typeface="Calibri" panose="020F0502020204030204" pitchFamily="34" charset="0"/>
              </a:rPr>
              <a:t>d’anonymiser les données personnelles utilisées.</a:t>
            </a:r>
            <a:br/>
            <a:br/>
            <a:r>
              <a:rPr lang="fr-FR" sz="1100" dirty="0">
                <a:solidFill>
                  <a:srgbClr val="000000"/>
                </a:solidFill>
                <a:latin typeface="Calibri" panose="020F0502020204030204" pitchFamily="34" charset="0"/>
              </a:rPr>
              <a:t>Pour ce faire, il convient d'évaluer si des fins statistiques </a:t>
            </a:r>
            <a:r>
              <a:rPr lang="fr-FR" sz="1100" b="1" dirty="0">
                <a:solidFill>
                  <a:srgbClr val="000000"/>
                </a:solidFill>
                <a:latin typeface="Calibri" panose="020F0502020204030204" pitchFamily="34" charset="0"/>
              </a:rPr>
              <a:t>justifient ou non </a:t>
            </a:r>
            <a:r>
              <a:rPr lang="fr-FR" sz="1100" dirty="0">
                <a:solidFill>
                  <a:srgbClr val="000000"/>
                </a:solidFill>
                <a:latin typeface="Calibri" panose="020F0502020204030204" pitchFamily="34" charset="0"/>
              </a:rPr>
              <a:t>un allongement de la durée de stockage des données à caractère personnel.</a:t>
            </a:r>
          </a:p>
        </p:txBody>
      </p:sp>
      <p:sp>
        <p:nvSpPr>
          <p:cNvPr id="66" name="TextBox 78">
            <a:extLst>
              <a:ext uri="{FF2B5EF4-FFF2-40B4-BE49-F238E27FC236}">
                <a16:creationId xmlns:a16="http://schemas.microsoft.com/office/drawing/2014/main" id="{B3C1AF41-7A68-4F9C-B6E0-951917A32335}"/>
              </a:ext>
            </a:extLst>
          </p:cNvPr>
          <p:cNvSpPr txBox="1"/>
          <p:nvPr/>
        </p:nvSpPr>
        <p:spPr>
          <a:xfrm>
            <a:off x="5004048" y="2389108"/>
            <a:ext cx="2448272" cy="307777"/>
          </a:xfrm>
          <a:prstGeom prst="rect">
            <a:avLst/>
          </a:prstGeom>
          <a:solidFill>
            <a:srgbClr val="FFA100"/>
          </a:solid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400" b="1" cap="small" dirty="0">
                <a:solidFill>
                  <a:schemeClr val="bg1"/>
                </a:solidFill>
                <a:latin typeface="Calibri" panose="020F0502020204030204" pitchFamily="34" charset="0"/>
              </a:rPr>
              <a:t>Impacts de la pseudonymisation</a:t>
            </a:r>
            <a:endParaRPr lang="fr-FR" sz="1400" b="1" cap="small" dirty="0">
              <a:solidFill>
                <a:schemeClr val="bg1"/>
              </a:solidFill>
              <a:latin typeface="Calibri" panose="020F0502020204030204" pitchFamily="34" charset="0"/>
              <a:cs typeface="Calibri" panose="020F0502020204030204" pitchFamily="34" charset="0"/>
            </a:endParaRPr>
          </a:p>
        </p:txBody>
      </p:sp>
      <p:sp>
        <p:nvSpPr>
          <p:cNvPr id="67" name="Triangle isocèle 66">
            <a:extLst>
              <a:ext uri="{FF2B5EF4-FFF2-40B4-BE49-F238E27FC236}">
                <a16:creationId xmlns:a16="http://schemas.microsoft.com/office/drawing/2014/main" id="{FFE0F26C-953D-4481-AEF0-EC759A979295}"/>
              </a:ext>
            </a:extLst>
          </p:cNvPr>
          <p:cNvSpPr/>
          <p:nvPr/>
        </p:nvSpPr>
        <p:spPr bwMode="auto">
          <a:xfrm rot="5400000">
            <a:off x="4040603" y="3967497"/>
            <a:ext cx="936104" cy="159749"/>
          </a:xfrm>
          <a:prstGeom prst="triangle">
            <a:avLst/>
          </a:prstGeom>
          <a:solidFill>
            <a:schemeClr val="bg1">
              <a:lumMod val="9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68" name="Image 67">
            <a:extLst>
              <a:ext uri="{FF2B5EF4-FFF2-40B4-BE49-F238E27FC236}">
                <a16:creationId xmlns:a16="http://schemas.microsoft.com/office/drawing/2014/main" id="{75F6B444-C86D-423A-ABAC-AE2A1046F3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584" y="1310121"/>
            <a:ext cx="570707" cy="570707"/>
          </a:xfrm>
          <a:prstGeom prst="rect">
            <a:avLst/>
          </a:prstGeom>
        </p:spPr>
      </p:pic>
    </p:spTree>
    <p:extLst>
      <p:ext uri="{BB962C8B-B14F-4D97-AF65-F5344CB8AC3E}">
        <p14:creationId xmlns:p14="http://schemas.microsoft.com/office/powerpoint/2010/main" val="1579053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7">
            <a:extLst>
              <a:ext uri="{FF2B5EF4-FFF2-40B4-BE49-F238E27FC236}">
                <a16:creationId xmlns:a16="http://schemas.microsoft.com/office/drawing/2014/main" id="{00CCB94F-2F48-46B7-97AA-A855A5AAA23C}"/>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84DBFF"/>
                </a:solidFill>
                <a:latin typeface="+mj-lt"/>
              </a:rPr>
              <a:t>Limites à la collecte des données</a:t>
            </a:r>
            <a:endParaRPr lang="fr-FR" dirty="0">
              <a:solidFill>
                <a:srgbClr val="84DBFF"/>
              </a:solidFill>
              <a:latin typeface="+mj-lt"/>
            </a:endParaRPr>
          </a:p>
        </p:txBody>
      </p:sp>
      <p:sp>
        <p:nvSpPr>
          <p:cNvPr id="92" name="ZoneTexte 91">
            <a:extLst>
              <a:ext uri="{FF2B5EF4-FFF2-40B4-BE49-F238E27FC236}">
                <a16:creationId xmlns:a16="http://schemas.microsoft.com/office/drawing/2014/main" id="{06B6504C-5997-47DF-B497-32CDF253C502}"/>
              </a:ext>
            </a:extLst>
          </p:cNvPr>
          <p:cNvSpPr txBox="1"/>
          <p:nvPr/>
        </p:nvSpPr>
        <p:spPr>
          <a:xfrm rot="10800000">
            <a:off x="-622911" y="182250"/>
            <a:ext cx="1522503" cy="1446550"/>
          </a:xfrm>
          <a:prstGeom prst="rect">
            <a:avLst/>
          </a:prstGeom>
          <a:noFill/>
        </p:spPr>
        <p:txBody>
          <a:bodyPr wrap="square" rtlCol="0">
            <a:spAutoFit/>
          </a:bodyPr>
          <a:lstStyle/>
          <a:p>
            <a:r>
              <a:rPr lang="fr-FR" sz="8800" dirty="0">
                <a:solidFill>
                  <a:schemeClr val="bg1"/>
                </a:solidFill>
              </a:rPr>
              <a:t>«</a:t>
            </a:r>
          </a:p>
        </p:txBody>
      </p:sp>
      <p:sp>
        <p:nvSpPr>
          <p:cNvPr id="106" name="Ellipse 105">
            <a:extLst>
              <a:ext uri="{FF2B5EF4-FFF2-40B4-BE49-F238E27FC236}">
                <a16:creationId xmlns:a16="http://schemas.microsoft.com/office/drawing/2014/main" id="{311F2354-3B5A-49BC-BA72-9BD204D53B5E}"/>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5</a:t>
            </a:r>
            <a:endParaRPr lang="fr-FR" sz="1350" b="1" dirty="0">
              <a:solidFill>
                <a:schemeClr val="tx1"/>
              </a:solidFill>
              <a:cs typeface="Arial" charset="0"/>
            </a:endParaRPr>
          </a:p>
        </p:txBody>
      </p:sp>
      <p:sp>
        <p:nvSpPr>
          <p:cNvPr id="41" name="Rectangle 40">
            <a:extLst>
              <a:ext uri="{FF2B5EF4-FFF2-40B4-BE49-F238E27FC236}">
                <a16:creationId xmlns:a16="http://schemas.microsoft.com/office/drawing/2014/main" id="{3A22ECB9-F55C-4DF4-BAD3-F830BFF19829}"/>
              </a:ext>
            </a:extLst>
          </p:cNvPr>
          <p:cNvSpPr/>
          <p:nvPr/>
        </p:nvSpPr>
        <p:spPr>
          <a:xfrm>
            <a:off x="-1" y="930690"/>
            <a:ext cx="9144001" cy="898845"/>
          </a:xfrm>
          <a:prstGeom prst="rect">
            <a:avLst/>
          </a:prstGeom>
          <a:solidFill>
            <a:srgbClr val="84DBFF"/>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42" name="Rectangle 41">
            <a:extLst>
              <a:ext uri="{FF2B5EF4-FFF2-40B4-BE49-F238E27FC236}">
                <a16:creationId xmlns:a16="http://schemas.microsoft.com/office/drawing/2014/main" id="{65E3E6E5-5871-4700-BAA5-E459D9803F0F}"/>
              </a:ext>
            </a:extLst>
          </p:cNvPr>
          <p:cNvSpPr/>
          <p:nvPr/>
        </p:nvSpPr>
        <p:spPr>
          <a:xfrm>
            <a:off x="200654" y="995780"/>
            <a:ext cx="8506479" cy="584775"/>
          </a:xfrm>
          <a:prstGeom prst="rect">
            <a:avLst/>
          </a:prstGeom>
        </p:spPr>
        <p:txBody>
          <a:bodyPr wrap="square">
            <a:spAutoFit/>
          </a:bodyPr>
          <a:lstStyle/>
          <a:p>
            <a:pPr algn="ctr"/>
            <a:r>
              <a:rPr lang="fr-FR" sz="1600" b="1" i="1" dirty="0">
                <a:solidFill>
                  <a:schemeClr val="bg1"/>
                </a:solidFill>
                <a:latin typeface="Calibri" panose="020F0502020204030204" pitchFamily="34" charset="0"/>
              </a:rPr>
              <a:t>Les données collectées doivent être adéquates, pertinentes et limitées à ce qui est nécessaire au regard des finalités pour lesquelles elles sont traitées.</a:t>
            </a:r>
            <a:endParaRPr lang="fr-FR" sz="1600" b="1" dirty="0">
              <a:solidFill>
                <a:schemeClr val="bg1"/>
              </a:solidFill>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8D575D97-E0C0-4A8D-AB64-6FB1C2860965}"/>
              </a:ext>
            </a:extLst>
          </p:cNvPr>
          <p:cNvSpPr/>
          <p:nvPr/>
        </p:nvSpPr>
        <p:spPr>
          <a:xfrm>
            <a:off x="8059199" y="1539121"/>
            <a:ext cx="647934" cy="253916"/>
          </a:xfrm>
          <a:prstGeom prst="rect">
            <a:avLst/>
          </a:prstGeom>
        </p:spPr>
        <p:txBody>
          <a:bodyPr wrap="none">
            <a:spAutoFit/>
          </a:bodyPr>
          <a:lstStyle/>
          <a:p>
            <a:r>
              <a:rPr lang="fr-FR" sz="1050" b="1" dirty="0">
                <a:solidFill>
                  <a:schemeClr val="bg1"/>
                </a:solidFill>
                <a:latin typeface="Calibri" panose="020F0502020204030204" pitchFamily="34" charset="0"/>
              </a:rPr>
              <a:t>Art. 5(1)</a:t>
            </a:r>
            <a:endParaRPr lang="fr-FR" sz="1050" dirty="0">
              <a:solidFill>
                <a:schemeClr val="bg1"/>
              </a:solidFill>
            </a:endParaRPr>
          </a:p>
        </p:txBody>
      </p:sp>
      <p:pic>
        <p:nvPicPr>
          <p:cNvPr id="36" name="Image 35">
            <a:extLst>
              <a:ext uri="{FF2B5EF4-FFF2-40B4-BE49-F238E27FC236}">
                <a16:creationId xmlns:a16="http://schemas.microsoft.com/office/drawing/2014/main" id="{7810B036-CF7F-42B2-9817-376065AAB30F}"/>
              </a:ext>
            </a:extLst>
          </p:cNvPr>
          <p:cNvPicPr>
            <a:picLocks noChangeAspect="1"/>
          </p:cNvPicPr>
          <p:nvPr/>
        </p:nvPicPr>
        <p:blipFill>
          <a:blip r:embed="rId4"/>
          <a:stretch>
            <a:fillRect/>
          </a:stretch>
        </p:blipFill>
        <p:spPr>
          <a:xfrm>
            <a:off x="8360014" y="147200"/>
            <a:ext cx="504000" cy="504000"/>
          </a:xfrm>
          <a:prstGeom prst="rect">
            <a:avLst/>
          </a:prstGeom>
        </p:spPr>
      </p:pic>
      <p:sp>
        <p:nvSpPr>
          <p:cNvPr id="37" name="ZoneTexte 36">
            <a:extLst>
              <a:ext uri="{FF2B5EF4-FFF2-40B4-BE49-F238E27FC236}">
                <a16:creationId xmlns:a16="http://schemas.microsoft.com/office/drawing/2014/main" id="{25580F3A-6B1C-4ED2-89B5-FF5443369845}"/>
              </a:ext>
            </a:extLst>
          </p:cNvPr>
          <p:cNvSpPr txBox="1"/>
          <p:nvPr/>
        </p:nvSpPr>
        <p:spPr>
          <a:xfrm rot="10800000">
            <a:off x="-1184526" y="778141"/>
            <a:ext cx="1871330" cy="923330"/>
          </a:xfrm>
          <a:prstGeom prst="rect">
            <a:avLst/>
          </a:prstGeom>
          <a:noFill/>
        </p:spPr>
        <p:txBody>
          <a:bodyPr wrap="square" rtlCol="0">
            <a:spAutoFit/>
          </a:bodyPr>
          <a:lstStyle/>
          <a:p>
            <a:r>
              <a:rPr lang="fr-FR" sz="5400" dirty="0">
                <a:solidFill>
                  <a:schemeClr val="bg1"/>
                </a:solidFill>
              </a:rPr>
              <a:t> »</a:t>
            </a:r>
          </a:p>
        </p:txBody>
      </p:sp>
      <p:sp>
        <p:nvSpPr>
          <p:cNvPr id="67" name="ZoneTexte 66">
            <a:extLst>
              <a:ext uri="{FF2B5EF4-FFF2-40B4-BE49-F238E27FC236}">
                <a16:creationId xmlns:a16="http://schemas.microsoft.com/office/drawing/2014/main" id="{E2F95B68-E3D8-422C-A2D7-552F285E4B85}"/>
              </a:ext>
            </a:extLst>
          </p:cNvPr>
          <p:cNvSpPr txBox="1"/>
          <p:nvPr/>
        </p:nvSpPr>
        <p:spPr>
          <a:xfrm>
            <a:off x="6617664" y="942140"/>
            <a:ext cx="1226087" cy="923330"/>
          </a:xfrm>
          <a:prstGeom prst="rect">
            <a:avLst/>
          </a:prstGeom>
          <a:noFill/>
        </p:spPr>
        <p:txBody>
          <a:bodyPr wrap="square" rtlCol="0">
            <a:spAutoFit/>
          </a:bodyPr>
          <a:lstStyle/>
          <a:p>
            <a:r>
              <a:rPr lang="fr-FR" sz="5400" dirty="0">
                <a:solidFill>
                  <a:schemeClr val="bg1"/>
                </a:solidFill>
              </a:rPr>
              <a:t>»</a:t>
            </a:r>
          </a:p>
        </p:txBody>
      </p:sp>
      <p:sp>
        <p:nvSpPr>
          <p:cNvPr id="31" name="ZoneTexte 30">
            <a:extLst>
              <a:ext uri="{FF2B5EF4-FFF2-40B4-BE49-F238E27FC236}">
                <a16:creationId xmlns:a16="http://schemas.microsoft.com/office/drawing/2014/main" id="{B40B687C-3C72-4399-80C3-46C038482D2D}"/>
              </a:ext>
            </a:extLst>
          </p:cNvPr>
          <p:cNvSpPr txBox="1"/>
          <p:nvPr/>
        </p:nvSpPr>
        <p:spPr>
          <a:xfrm>
            <a:off x="200654" y="2339735"/>
            <a:ext cx="2035543" cy="3595700"/>
          </a:xfrm>
          <a:prstGeom prst="rect">
            <a:avLst/>
          </a:prstGeom>
          <a:solidFill>
            <a:srgbClr val="FFFFFF">
              <a:lumMod val="95000"/>
            </a:srgbClr>
          </a:solidFill>
        </p:spPr>
        <p:txBody>
          <a:bodyPr wrap="square" rtlCol="0" anchor="ctr" anchorCtr="0">
            <a:no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fr-FR" sz="1400" b="0" i="0" u="none" strike="noStrike" kern="0" cap="none" spc="0" normalizeH="0" baseline="0" noProof="0" dirty="0">
                <a:ln>
                  <a:noFill/>
                </a:ln>
                <a:solidFill>
                  <a:srgbClr val="080808"/>
                </a:solidFill>
                <a:effectLst/>
                <a:uLnTx/>
                <a:uFillTx/>
              </a:rPr>
              <a:t>Pour les applications existantes, il convient de vérifier que les données à caractère personnel collectées sont </a:t>
            </a:r>
            <a:r>
              <a:rPr kumimoji="0" lang="fr-FR" sz="1400" b="1" i="0" u="none" strike="noStrike" kern="0" cap="none" spc="0" normalizeH="0" baseline="0" noProof="0" dirty="0">
                <a:ln>
                  <a:noFill/>
                </a:ln>
                <a:solidFill>
                  <a:srgbClr val="080808"/>
                </a:solidFill>
                <a:effectLst/>
                <a:uLnTx/>
                <a:uFillTx/>
              </a:rPr>
              <a:t>nécessaires et ne sont pas trop nombreuses au regard des fins de leur traitement.</a:t>
            </a:r>
            <a:endParaRPr kumimoji="0" lang="fr-FR" sz="1400" b="1" i="0" u="none" strike="noStrike" kern="0" cap="none" spc="0" normalizeH="0" baseline="0" noProof="0" dirty="0">
              <a:ln>
                <a:noFill/>
              </a:ln>
              <a:solidFill>
                <a:srgbClr val="E60028"/>
              </a:solidFill>
              <a:effectLst/>
              <a:uLnTx/>
              <a:uFillTx/>
              <a:ea typeface="ＭＳ Ｐゴシック"/>
              <a:cs typeface="Calibri" panose="020F0502020204030204" pitchFamily="34" charset="0"/>
            </a:endParaRPr>
          </a:p>
        </p:txBody>
      </p:sp>
      <p:sp>
        <p:nvSpPr>
          <p:cNvPr id="32" name="ZoneTexte 31">
            <a:extLst>
              <a:ext uri="{FF2B5EF4-FFF2-40B4-BE49-F238E27FC236}">
                <a16:creationId xmlns:a16="http://schemas.microsoft.com/office/drawing/2014/main" id="{B0780599-2E1B-4155-A44A-8F8EE97DE08E}"/>
              </a:ext>
            </a:extLst>
          </p:cNvPr>
          <p:cNvSpPr txBox="1"/>
          <p:nvPr/>
        </p:nvSpPr>
        <p:spPr>
          <a:xfrm>
            <a:off x="191130" y="1952836"/>
            <a:ext cx="2045068" cy="288000"/>
          </a:xfrm>
          <a:prstGeom prst="rect">
            <a:avLst/>
          </a:prstGeom>
          <a:solidFill>
            <a:srgbClr val="B9D2E3">
              <a:lumMod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rgbClr val="FFFFFF"/>
                </a:solidFill>
                <a:effectLst/>
                <a:uLnTx/>
                <a:uFillTx/>
              </a:rPr>
              <a:t>Projets historiques*</a:t>
            </a:r>
            <a:endParaRPr kumimoji="0" lang="fr-FR" sz="1400" b="1" i="0" u="none" strike="noStrike" kern="0" cap="none" spc="0" normalizeH="0" baseline="0" noProof="0" dirty="0">
              <a:ln>
                <a:noFill/>
              </a:ln>
              <a:solidFill>
                <a:srgbClr val="FFFFFF"/>
              </a:solidFill>
              <a:effectLst/>
              <a:uLnTx/>
              <a:uFillTx/>
              <a:ea typeface="ＭＳ Ｐゴシック"/>
              <a:cs typeface="Calibri" panose="020F0502020204030204" pitchFamily="34" charset="0"/>
            </a:endParaRPr>
          </a:p>
        </p:txBody>
      </p:sp>
      <p:sp>
        <p:nvSpPr>
          <p:cNvPr id="33" name="ZoneTexte 32">
            <a:extLst>
              <a:ext uri="{FF2B5EF4-FFF2-40B4-BE49-F238E27FC236}">
                <a16:creationId xmlns:a16="http://schemas.microsoft.com/office/drawing/2014/main" id="{65553193-050D-4136-A3BD-A0F15B441334}"/>
              </a:ext>
            </a:extLst>
          </p:cNvPr>
          <p:cNvSpPr txBox="1"/>
          <p:nvPr/>
        </p:nvSpPr>
        <p:spPr>
          <a:xfrm>
            <a:off x="2375756" y="2339735"/>
            <a:ext cx="2160000" cy="3595700"/>
          </a:xfrm>
          <a:prstGeom prst="rect">
            <a:avLst/>
          </a:prstGeom>
          <a:solidFill>
            <a:srgbClr val="FFFFFF">
              <a:lumMod val="95000"/>
            </a:srgbClr>
          </a:solidFill>
        </p:spPr>
        <p:txBody>
          <a:bodyPr wrap="square" rtlCol="0" anchor="ctr" anchorCtr="0">
            <a:normAutofit fontScale="70000" lnSpcReduction="20000"/>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fr-FR" sz="1400" b="0" i="0" u="none" strike="noStrike" kern="0" cap="none" spc="0" normalizeH="0" baseline="0" noProof="0" dirty="0">
                <a:ln>
                  <a:noFill/>
                </a:ln>
                <a:solidFill>
                  <a:srgbClr val="080808"/>
                </a:solidFill>
                <a:effectLst/>
                <a:uLnTx/>
                <a:uFillTx/>
              </a:rPr>
              <a:t>Pour les nouveaux projets, dès la conception, les données à caractère personnel collectées </a:t>
            </a:r>
            <a:r>
              <a:rPr kumimoji="0" lang="fr-FR" sz="1400" b="1" i="0" u="none" strike="noStrike" kern="0" cap="none" spc="0" normalizeH="0" baseline="0" noProof="0" dirty="0">
                <a:ln>
                  <a:noFill/>
                </a:ln>
                <a:solidFill>
                  <a:srgbClr val="080808"/>
                </a:solidFill>
                <a:effectLst/>
                <a:uLnTx/>
                <a:uFillTx/>
              </a:rPr>
              <a:t>doivent se limiter aux informations nécessaires pour atteindre l’objectif du traitement.</a:t>
            </a:r>
          </a:p>
          <a:p>
            <a:pPr marL="0" marR="0" lvl="0" indent="0" defTabSz="914400" eaLnBrk="1" fontAlgn="auto" latinLnBrk="0" hangingPunct="1">
              <a:lnSpc>
                <a:spcPct val="150000"/>
              </a:lnSpc>
              <a:spcBef>
                <a:spcPts val="0"/>
              </a:spcBef>
              <a:spcAft>
                <a:spcPts val="0"/>
              </a:spcAft>
              <a:buClrTx/>
              <a:buSzTx/>
              <a:buFontTx/>
              <a:buNone/>
              <a:tabLst/>
              <a:defRPr/>
            </a:pPr>
            <a:endParaRPr kumimoji="0" lang="fr-FR" sz="1400" b="1" i="0" u="none" strike="noStrike" kern="0" cap="none" spc="0" normalizeH="0" baseline="0" noProof="0" dirty="0">
              <a:ln>
                <a:noFill/>
              </a:ln>
              <a:solidFill>
                <a:srgbClr val="080808"/>
              </a:solidFill>
              <a:effectLst/>
              <a:uLnTx/>
              <a:uFillTx/>
              <a:ea typeface="ＭＳ Ｐゴシック"/>
              <a:cs typeface="Arial" charset="0"/>
            </a:endParaRPr>
          </a:p>
          <a:p>
            <a:pPr marL="0" marR="0" lvl="0" indent="0" defTabSz="914400" eaLnBrk="1" fontAlgn="auto" latinLnBrk="0" hangingPunct="1">
              <a:lnSpc>
                <a:spcPct val="150000"/>
              </a:lnSpc>
              <a:spcBef>
                <a:spcPts val="0"/>
              </a:spcBef>
              <a:spcAft>
                <a:spcPts val="0"/>
              </a:spcAft>
              <a:buClrTx/>
              <a:buSzTx/>
              <a:buFontTx/>
              <a:buNone/>
              <a:tabLst/>
              <a:defRPr/>
            </a:pPr>
            <a:r>
              <a:rPr lang="fr-FR" altLang="fr-FR" sz="1400" b="1" kern="0" dirty="0">
                <a:solidFill>
                  <a:srgbClr val="080808"/>
                </a:solidFill>
              </a:rPr>
              <a:t>Les données à caractère personnel doivent être</a:t>
            </a:r>
            <a:r>
              <a:rPr lang="fr-FR" dirty="0"/>
              <a:t> </a:t>
            </a:r>
            <a:r>
              <a:rPr lang="fr-FR" altLang="fr-FR" sz="1400" b="1" kern="0" dirty="0">
                <a:solidFill>
                  <a:srgbClr val="080808"/>
                </a:solidFill>
              </a:rPr>
              <a:t>classées séparément par finalités,</a:t>
            </a:r>
            <a:r>
              <a:rPr lang="fr-FR" dirty="0"/>
              <a:t> </a:t>
            </a:r>
            <a:r>
              <a:rPr lang="fr-FR" altLang="fr-FR" sz="1400" b="1" kern="0" dirty="0">
                <a:solidFill>
                  <a:srgbClr val="080808"/>
                </a:solidFill>
              </a:rPr>
              <a:t>car celles-ci peuvent avoir des</a:t>
            </a:r>
            <a:r>
              <a:rPr lang="fr-FR" dirty="0"/>
              <a:t> </a:t>
            </a:r>
            <a:r>
              <a:rPr lang="fr-FR" altLang="fr-FR" sz="1400" b="1" kern="0" dirty="0">
                <a:solidFill>
                  <a:srgbClr val="080808"/>
                </a:solidFill>
              </a:rPr>
              <a:t>facteurs déclencheurs et des</a:t>
            </a:r>
            <a:r>
              <a:rPr lang="fr-FR" dirty="0"/>
              <a:t> </a:t>
            </a:r>
            <a:r>
              <a:rPr lang="fr-FR" altLang="fr-FR" sz="1400" b="1" kern="0" dirty="0">
                <a:solidFill>
                  <a:srgbClr val="080808"/>
                </a:solidFill>
              </a:rPr>
              <a:t>périodes de conservation différents.</a:t>
            </a:r>
            <a:endParaRPr lang="fr-FR" sz="1400" b="1" kern="0" dirty="0">
              <a:solidFill>
                <a:srgbClr val="080808"/>
              </a:solidFill>
              <a:ea typeface="ＭＳ Ｐゴシック"/>
              <a:cs typeface="Arial" charset="0"/>
            </a:endParaRPr>
          </a:p>
        </p:txBody>
      </p:sp>
      <p:sp>
        <p:nvSpPr>
          <p:cNvPr id="34" name="ZoneTexte 33">
            <a:extLst>
              <a:ext uri="{FF2B5EF4-FFF2-40B4-BE49-F238E27FC236}">
                <a16:creationId xmlns:a16="http://schemas.microsoft.com/office/drawing/2014/main" id="{1A1F225C-B261-4C55-A5AD-0F46E23ADB43}"/>
              </a:ext>
            </a:extLst>
          </p:cNvPr>
          <p:cNvSpPr txBox="1"/>
          <p:nvPr/>
        </p:nvSpPr>
        <p:spPr>
          <a:xfrm>
            <a:off x="2375756" y="1952836"/>
            <a:ext cx="2160000" cy="288000"/>
          </a:xfrm>
          <a:prstGeom prst="rect">
            <a:avLst/>
          </a:prstGeom>
          <a:solidFill>
            <a:srgbClr val="FFC000"/>
          </a:solidFill>
        </p:spPr>
        <p:txBody>
          <a:bodyPr wrap="square" rtlCol="0">
            <a:spAutoFit/>
          </a:bodyPr>
          <a:lstStyle/>
          <a:p>
            <a:pPr algn="ctr"/>
            <a:r>
              <a:rPr lang="fr-FR" sz="1400" b="1" dirty="0">
                <a:solidFill>
                  <a:srgbClr val="FFFFFF"/>
                </a:solidFill>
              </a:rPr>
              <a:t>Nouveaux projets </a:t>
            </a:r>
            <a:endParaRPr lang="fr-FR" sz="1400" b="1" dirty="0">
              <a:solidFill>
                <a:srgbClr val="FFFFFF"/>
              </a:solidFill>
              <a:ea typeface="ＭＳ Ｐゴシック"/>
              <a:cs typeface="Calibri" panose="020F0502020204030204" pitchFamily="34" charset="0"/>
            </a:endParaRPr>
          </a:p>
        </p:txBody>
      </p:sp>
      <p:sp>
        <p:nvSpPr>
          <p:cNvPr id="35" name="ZoneTexte 34">
            <a:extLst>
              <a:ext uri="{FF2B5EF4-FFF2-40B4-BE49-F238E27FC236}">
                <a16:creationId xmlns:a16="http://schemas.microsoft.com/office/drawing/2014/main" id="{42EC906C-6C68-4F39-B498-AC9B79453F00}"/>
              </a:ext>
            </a:extLst>
          </p:cNvPr>
          <p:cNvSpPr txBox="1"/>
          <p:nvPr/>
        </p:nvSpPr>
        <p:spPr>
          <a:xfrm>
            <a:off x="191129" y="5965097"/>
            <a:ext cx="4344627" cy="400110"/>
          </a:xfrm>
          <a:prstGeom prst="rect">
            <a:avLst/>
          </a:prstGeom>
          <a:noFill/>
        </p:spPr>
        <p:txBody>
          <a:bodyPr wrap="square" rtlCol="0">
            <a:spAutoFit/>
          </a:bodyPr>
          <a:lstStyle/>
          <a:p>
            <a:r>
              <a:rPr lang="fr-FR" sz="1000" i="1" dirty="0">
                <a:solidFill>
                  <a:srgbClr val="000000"/>
                </a:solidFill>
              </a:rPr>
              <a:t>* Projets historiques : toute application ou projet en production avant le 25 mai 2018</a:t>
            </a:r>
          </a:p>
        </p:txBody>
      </p:sp>
      <p:sp>
        <p:nvSpPr>
          <p:cNvPr id="39" name="Triangle isocèle 38">
            <a:extLst>
              <a:ext uri="{FF2B5EF4-FFF2-40B4-BE49-F238E27FC236}">
                <a16:creationId xmlns:a16="http://schemas.microsoft.com/office/drawing/2014/main" id="{765B0333-337B-4D69-A84F-22B40EF38A39}"/>
              </a:ext>
            </a:extLst>
          </p:cNvPr>
          <p:cNvSpPr/>
          <p:nvPr/>
        </p:nvSpPr>
        <p:spPr bwMode="auto">
          <a:xfrm rot="5400000">
            <a:off x="3801974" y="4003738"/>
            <a:ext cx="1875295" cy="267694"/>
          </a:xfrm>
          <a:prstGeom prst="triangle">
            <a:avLst/>
          </a:prstGeom>
          <a:solidFill>
            <a:schemeClr val="bg1">
              <a:lumMod val="7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45" name="Rectangle 44">
            <a:extLst>
              <a:ext uri="{FF2B5EF4-FFF2-40B4-BE49-F238E27FC236}">
                <a16:creationId xmlns:a16="http://schemas.microsoft.com/office/drawing/2014/main" id="{68896C4D-9368-4506-AB83-406E6175B1D9}"/>
              </a:ext>
            </a:extLst>
          </p:cNvPr>
          <p:cNvSpPr/>
          <p:nvPr/>
        </p:nvSpPr>
        <p:spPr>
          <a:xfrm>
            <a:off x="4911542" y="1974876"/>
            <a:ext cx="4023052" cy="307777"/>
          </a:xfrm>
          <a:prstGeom prst="rect">
            <a:avLst/>
          </a:prstGeom>
          <a:solidFill>
            <a:schemeClr val="bg2"/>
          </a:solidFill>
        </p:spPr>
        <p:txBody>
          <a:bodyPr wrap="square">
            <a:spAutoFit/>
          </a:bodyPr>
          <a:lstStyle/>
          <a:p>
            <a:pPr algn="ctr"/>
            <a:r>
              <a:rPr lang="fr-FR" sz="1400" b="1" dirty="0">
                <a:solidFill>
                  <a:schemeClr val="bg1"/>
                </a:solidFill>
              </a:rPr>
              <a:t>Chefs de projets</a:t>
            </a:r>
            <a:endParaRPr lang="fr-FR" sz="1400" dirty="0">
              <a:solidFill>
                <a:schemeClr val="bg1"/>
              </a:solidFill>
            </a:endParaRPr>
          </a:p>
        </p:txBody>
      </p:sp>
      <p:sp>
        <p:nvSpPr>
          <p:cNvPr id="46" name="Rectangle 45">
            <a:extLst>
              <a:ext uri="{FF2B5EF4-FFF2-40B4-BE49-F238E27FC236}">
                <a16:creationId xmlns:a16="http://schemas.microsoft.com/office/drawing/2014/main" id="{506265E1-55D5-448E-99D9-B5670A9E7EDB}"/>
              </a:ext>
            </a:extLst>
          </p:cNvPr>
          <p:cNvSpPr/>
          <p:nvPr/>
        </p:nvSpPr>
        <p:spPr bwMode="auto">
          <a:xfrm>
            <a:off x="4911541" y="2339736"/>
            <a:ext cx="4023053" cy="3595700"/>
          </a:xfrm>
          <a:prstGeom prst="rect">
            <a:avLst/>
          </a:prstGeom>
          <a:solidFill>
            <a:srgbClr val="FFFFFF">
              <a:lumMod val="95000"/>
              <a:alpha val="74902"/>
            </a:srgbClr>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marL="179388" marR="0" lvl="0" defTabSz="914400" eaLnBrk="1" fontAlgn="base" latinLnBrk="0" hangingPunct="1">
              <a:spcBef>
                <a:spcPct val="0"/>
              </a:spcBef>
              <a:spcAft>
                <a:spcPct val="0"/>
              </a:spcAft>
              <a:buClrTx/>
              <a:buSzTx/>
              <a:tabLst/>
              <a:defRPr/>
            </a:pPr>
            <a:r>
              <a:rPr kumimoji="0" lang="fr-FR" sz="1200" b="0" i="0" u="none" strike="noStrike" kern="0" cap="none" spc="0" normalizeH="0" baseline="0" noProof="0" dirty="0">
                <a:ln>
                  <a:noFill/>
                </a:ln>
                <a:solidFill>
                  <a:srgbClr val="000000"/>
                </a:solidFill>
                <a:effectLst/>
                <a:uLnTx/>
                <a:uFillTx/>
              </a:rPr>
              <a:t>Il appartient aux chefs de projets </a:t>
            </a:r>
            <a:r>
              <a:rPr kumimoji="0" lang="fr-FR" sz="1200" b="1" i="0" u="none" strike="noStrike" kern="0" cap="none" spc="0" normalizeH="0" baseline="0" noProof="0" dirty="0">
                <a:ln>
                  <a:noFill/>
                </a:ln>
                <a:solidFill>
                  <a:srgbClr val="000000"/>
                </a:solidFill>
                <a:effectLst/>
                <a:uLnTx/>
                <a:uFillTx/>
              </a:rPr>
              <a:t>de vérifier que les données à caractère personnel collectées sont proportionnées à l’objectif poursuivi</a:t>
            </a:r>
          </a:p>
          <a:p>
            <a:pPr marL="179388" marR="0" lvl="0" defTabSz="914400" eaLnBrk="1" fontAlgn="base" latinLnBrk="0" hangingPunct="1">
              <a:spcBef>
                <a:spcPct val="0"/>
              </a:spcBef>
              <a:spcAft>
                <a:spcPct val="0"/>
              </a:spcAft>
              <a:buClrTx/>
              <a:buSzTx/>
              <a:tabLst/>
              <a:defRPr/>
            </a:pPr>
            <a:r>
              <a:rPr kumimoji="0" lang="fr-FR" sz="1200" b="1" i="0" u="none" strike="noStrike" kern="0" cap="none" spc="0" normalizeH="0" baseline="0" noProof="0" dirty="0">
                <a:ln>
                  <a:noFill/>
                </a:ln>
                <a:effectLst/>
                <a:uLnTx/>
                <a:uFillTx/>
              </a:rPr>
              <a:t>Spécificités</a:t>
            </a:r>
            <a:r>
              <a:rPr lang="fr-FR" sz="1200" b="1" dirty="0"/>
              <a:t> du </a:t>
            </a:r>
            <a:r>
              <a:rPr kumimoji="0" lang="fr-FR" sz="1200" b="1" i="0" u="none" strike="noStrike" kern="0" cap="none" spc="0" normalizeH="0" baseline="0" noProof="0" dirty="0" err="1">
                <a:ln>
                  <a:noFill/>
                </a:ln>
                <a:effectLst/>
                <a:uLnTx/>
                <a:uFillTx/>
              </a:rPr>
              <a:t>Datalake</a:t>
            </a:r>
            <a:r>
              <a:rPr kumimoji="0" lang="fr-FR" sz="1200" b="1" i="0" u="none" strike="noStrike" kern="0" cap="none" spc="0" normalizeH="0" baseline="0" noProof="0" dirty="0">
                <a:ln>
                  <a:noFill/>
                </a:ln>
                <a:effectLst/>
                <a:uLnTx/>
                <a:uFillTx/>
              </a:rPr>
              <a:t> :</a:t>
            </a:r>
          </a:p>
          <a:p>
            <a:pPr marL="179388" marR="0" lvl="0" defTabSz="914400" eaLnBrk="1" fontAlgn="base" latinLnBrk="0" hangingPunct="1">
              <a:spcBef>
                <a:spcPct val="0"/>
              </a:spcBef>
              <a:spcAft>
                <a:spcPct val="0"/>
              </a:spcAft>
              <a:buClrTx/>
              <a:buSzTx/>
              <a:tabLst/>
              <a:defRPr/>
            </a:pPr>
            <a:endParaRPr kumimoji="0" lang="fr-FR" sz="1200" b="1" i="0" u="none" strike="noStrike" kern="0" cap="none" spc="0" normalizeH="0" baseline="0" noProof="0" dirty="0">
              <a:ln>
                <a:noFill/>
              </a:ln>
              <a:effectLst/>
              <a:uLnTx/>
              <a:uFillTx/>
            </a:endParaRPr>
          </a:p>
          <a:p>
            <a:pPr marL="407988" marR="0" lvl="0" indent="-228600" defTabSz="914400" eaLnBrk="1" fontAlgn="base" latinLnBrk="0" hangingPunct="1">
              <a:spcBef>
                <a:spcPct val="0"/>
              </a:spcBef>
              <a:spcAft>
                <a:spcPct val="0"/>
              </a:spcAft>
              <a:buClrTx/>
              <a:buSzTx/>
              <a:buAutoNum type="arabicParenR"/>
              <a:tabLst/>
              <a:defRPr/>
            </a:pPr>
            <a:r>
              <a:rPr kumimoji="0" lang="fr-FR" sz="1200" b="1" i="0" u="none" strike="noStrike" kern="0" cap="none" spc="0" normalizeH="0" baseline="0" noProof="0" dirty="0">
                <a:ln>
                  <a:noFill/>
                </a:ln>
                <a:solidFill>
                  <a:srgbClr val="000000"/>
                </a:solidFill>
                <a:effectLst/>
                <a:uLnTx/>
                <a:uFillTx/>
              </a:rPr>
              <a:t>Dès la conception</a:t>
            </a:r>
            <a:r>
              <a:rPr lang="fr-FR" sz="1200" dirty="0"/>
              <a:t>, </a:t>
            </a:r>
            <a:r>
              <a:rPr kumimoji="0" lang="fr-FR" sz="1200" b="0" i="0" u="none" strike="noStrike" kern="0" cap="none" spc="0" normalizeH="0" baseline="0" noProof="0" dirty="0">
                <a:ln>
                  <a:noFill/>
                </a:ln>
                <a:solidFill>
                  <a:srgbClr val="000000"/>
                </a:solidFill>
                <a:effectLst/>
                <a:uLnTx/>
                <a:uFillTx/>
              </a:rPr>
              <a:t>les données à caractère personnel collectées</a:t>
            </a:r>
            <a:r>
              <a:rPr lang="fr-FR" sz="1200" dirty="0"/>
              <a:t> </a:t>
            </a:r>
            <a:r>
              <a:rPr kumimoji="0" lang="fr-FR" sz="1200" b="1" i="0" u="none" strike="noStrike" kern="0" cap="none" spc="0" normalizeH="0" baseline="0" noProof="0" dirty="0">
                <a:ln>
                  <a:noFill/>
                </a:ln>
                <a:solidFill>
                  <a:srgbClr val="000000"/>
                </a:solidFill>
                <a:effectLst/>
                <a:uLnTx/>
                <a:uFillTx/>
              </a:rPr>
              <a:t>doivent se limiter aux informations nécessaires pour atteindre l’objectif du traitement.</a:t>
            </a:r>
          </a:p>
          <a:p>
            <a:pPr marL="407988" marR="0" lvl="0" indent="-228600" defTabSz="914400" eaLnBrk="1" fontAlgn="base" latinLnBrk="0" hangingPunct="1">
              <a:spcBef>
                <a:spcPct val="0"/>
              </a:spcBef>
              <a:spcAft>
                <a:spcPct val="0"/>
              </a:spcAft>
              <a:buClrTx/>
              <a:buSzTx/>
              <a:buAutoNum type="arabicParenR"/>
              <a:tabLst/>
              <a:defRPr/>
            </a:pPr>
            <a:r>
              <a:rPr kumimoji="0" lang="fr-FR" sz="1200" b="0" i="0" u="none" strike="noStrike" kern="0" cap="none" spc="0" normalizeH="0" baseline="0" noProof="0" dirty="0">
                <a:ln>
                  <a:noFill/>
                </a:ln>
                <a:solidFill>
                  <a:srgbClr val="000000"/>
                </a:solidFill>
                <a:effectLst/>
                <a:uLnTx/>
                <a:uFillTx/>
              </a:rPr>
              <a:t>Si la collecte de données à caractère personnel à partir des applications est faite en une seule fois (pour optimiser les coûts de collecte), toutes les données à caractère personnel collectées en vue du ou des objectif(s) spécifique(s) de futur(s) traitement(s) de données doivent être tenues hors d’accès tant que le ou les futur(s) traitement(s) de données n’ont pas été validés et mis en œuvre</a:t>
            </a:r>
            <a:endParaRPr kumimoji="0" lang="fr-FR" sz="1200" b="1" i="0" u="none" strike="noStrike" kern="0" cap="none" spc="0" normalizeH="0" baseline="0" noProof="0" dirty="0">
              <a:ln>
                <a:noFill/>
              </a:ln>
              <a:solidFill>
                <a:schemeClr val="bg2"/>
              </a:solidFill>
              <a:effectLst/>
              <a:uLnTx/>
              <a:uFillTx/>
            </a:endParaRPr>
          </a:p>
        </p:txBody>
      </p:sp>
      <p:pic>
        <p:nvPicPr>
          <p:cNvPr id="47" name="Image 46">
            <a:extLst>
              <a:ext uri="{FF2B5EF4-FFF2-40B4-BE49-F238E27FC236}">
                <a16:creationId xmlns:a16="http://schemas.microsoft.com/office/drawing/2014/main" id="{DF50FD6C-32A3-4CA4-A761-AB1221AF1E5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815828" y="1467540"/>
            <a:ext cx="268123" cy="268123"/>
          </a:xfrm>
          <a:prstGeom prst="rect">
            <a:avLst/>
          </a:prstGeom>
        </p:spPr>
      </p:pic>
      <p:pic>
        <p:nvPicPr>
          <p:cNvPr id="5" name="Image 4">
            <a:extLst>
              <a:ext uri="{FF2B5EF4-FFF2-40B4-BE49-F238E27FC236}">
                <a16:creationId xmlns:a16="http://schemas.microsoft.com/office/drawing/2014/main" id="{A5578398-1889-4FB8-9C92-D6AC5B68A3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73469" y="1843921"/>
            <a:ext cx="505830" cy="505830"/>
          </a:xfrm>
          <a:prstGeom prst="rect">
            <a:avLst/>
          </a:prstGeom>
        </p:spPr>
      </p:pic>
    </p:spTree>
    <p:extLst>
      <p:ext uri="{BB962C8B-B14F-4D97-AF65-F5344CB8AC3E}">
        <p14:creationId xmlns:p14="http://schemas.microsoft.com/office/powerpoint/2010/main" val="324708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1000"/>
                                        <p:tgtEl>
                                          <p:spTgt spid="67"/>
                                        </p:tgtEl>
                                      </p:cBhvr>
                                    </p:animEffect>
                                    <p:anim calcmode="lin" valueType="num">
                                      <p:cBhvr>
                                        <p:cTn id="18" dur="1000" fill="hold"/>
                                        <p:tgtEl>
                                          <p:spTgt spid="67"/>
                                        </p:tgtEl>
                                        <p:attrNameLst>
                                          <p:attrName>ppt_x</p:attrName>
                                        </p:attrNameLst>
                                      </p:cBhvr>
                                      <p:tavLst>
                                        <p:tav tm="0">
                                          <p:val>
                                            <p:strVal val="#ppt_x"/>
                                          </p:val>
                                        </p:tav>
                                        <p:tav tm="100000">
                                          <p:val>
                                            <p:strVal val="#ppt_x"/>
                                          </p:val>
                                        </p:tav>
                                      </p:tavLst>
                                    </p:anim>
                                    <p:anim calcmode="lin" valueType="num">
                                      <p:cBhvr>
                                        <p:cTn id="19"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37" grpId="0"/>
      <p:bldP spid="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7">
            <a:extLst>
              <a:ext uri="{FF2B5EF4-FFF2-40B4-BE49-F238E27FC236}">
                <a16:creationId xmlns:a16="http://schemas.microsoft.com/office/drawing/2014/main" id="{00CCB94F-2F48-46B7-97AA-A855A5AAA23C}"/>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FF6262"/>
                </a:solidFill>
                <a:latin typeface="+mj-lt"/>
              </a:rPr>
              <a:t>Gestion des droits individuels</a:t>
            </a:r>
            <a:endParaRPr lang="fr-FR" dirty="0">
              <a:solidFill>
                <a:srgbClr val="FF6262"/>
              </a:solidFill>
              <a:latin typeface="+mj-lt"/>
            </a:endParaRPr>
          </a:p>
        </p:txBody>
      </p:sp>
      <p:sp>
        <p:nvSpPr>
          <p:cNvPr id="92" name="ZoneTexte 91">
            <a:extLst>
              <a:ext uri="{FF2B5EF4-FFF2-40B4-BE49-F238E27FC236}">
                <a16:creationId xmlns:a16="http://schemas.microsoft.com/office/drawing/2014/main" id="{06B6504C-5997-47DF-B497-32CDF253C502}"/>
              </a:ext>
            </a:extLst>
          </p:cNvPr>
          <p:cNvSpPr txBox="1"/>
          <p:nvPr/>
        </p:nvSpPr>
        <p:spPr>
          <a:xfrm rot="10800000">
            <a:off x="-622911" y="182250"/>
            <a:ext cx="1522503" cy="1446550"/>
          </a:xfrm>
          <a:prstGeom prst="rect">
            <a:avLst/>
          </a:prstGeom>
          <a:noFill/>
        </p:spPr>
        <p:txBody>
          <a:bodyPr wrap="square" rtlCol="0">
            <a:spAutoFit/>
          </a:bodyPr>
          <a:lstStyle/>
          <a:p>
            <a:r>
              <a:rPr lang="fr-FR" sz="8800" dirty="0">
                <a:solidFill>
                  <a:schemeClr val="bg1"/>
                </a:solidFill>
              </a:rPr>
              <a:t> »</a:t>
            </a:r>
          </a:p>
        </p:txBody>
      </p:sp>
      <p:sp>
        <p:nvSpPr>
          <p:cNvPr id="94" name="ZoneTexte 93">
            <a:extLst>
              <a:ext uri="{FF2B5EF4-FFF2-40B4-BE49-F238E27FC236}">
                <a16:creationId xmlns:a16="http://schemas.microsoft.com/office/drawing/2014/main" id="{FF0F7697-E8EA-4951-89F8-B8CEE568CA5D}"/>
              </a:ext>
            </a:extLst>
          </p:cNvPr>
          <p:cNvSpPr txBox="1"/>
          <p:nvPr/>
        </p:nvSpPr>
        <p:spPr>
          <a:xfrm>
            <a:off x="8228452" y="1190362"/>
            <a:ext cx="1226087" cy="1446550"/>
          </a:xfrm>
          <a:prstGeom prst="rect">
            <a:avLst/>
          </a:prstGeom>
          <a:noFill/>
        </p:spPr>
        <p:txBody>
          <a:bodyPr wrap="square" rtlCol="0">
            <a:spAutoFit/>
          </a:bodyPr>
          <a:lstStyle/>
          <a:p>
            <a:r>
              <a:rPr lang="fr-FR" sz="8800" dirty="0">
                <a:solidFill>
                  <a:schemeClr val="bg1"/>
                </a:solidFill>
              </a:rPr>
              <a:t> »</a:t>
            </a:r>
          </a:p>
        </p:txBody>
      </p:sp>
      <p:pic>
        <p:nvPicPr>
          <p:cNvPr id="114" name="Image 113">
            <a:extLst>
              <a:ext uri="{FF2B5EF4-FFF2-40B4-BE49-F238E27FC236}">
                <a16:creationId xmlns:a16="http://schemas.microsoft.com/office/drawing/2014/main" id="{8BD188F5-758F-43EE-A2A2-5C4BB8338B49}"/>
              </a:ext>
            </a:extLst>
          </p:cNvPr>
          <p:cNvPicPr>
            <a:picLocks noChangeAspect="1"/>
          </p:cNvPicPr>
          <p:nvPr/>
        </p:nvPicPr>
        <p:blipFill>
          <a:blip r:embed="rId49"/>
          <a:stretch>
            <a:fillRect/>
          </a:stretch>
        </p:blipFill>
        <p:spPr>
          <a:xfrm>
            <a:off x="8385212" y="130487"/>
            <a:ext cx="533097" cy="533097"/>
          </a:xfrm>
          <a:prstGeom prst="rect">
            <a:avLst/>
          </a:prstGeom>
        </p:spPr>
      </p:pic>
      <p:sp>
        <p:nvSpPr>
          <p:cNvPr id="44" name="Ellipse 43">
            <a:extLst>
              <a:ext uri="{FF2B5EF4-FFF2-40B4-BE49-F238E27FC236}">
                <a16:creationId xmlns:a16="http://schemas.microsoft.com/office/drawing/2014/main" id="{F5EC7A1A-7672-4CDA-AB68-71828C01D198}"/>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6</a:t>
            </a:r>
            <a:endParaRPr lang="fr-FR" sz="1350" b="1" dirty="0">
              <a:solidFill>
                <a:schemeClr val="tx1"/>
              </a:solidFill>
              <a:cs typeface="Arial" charset="0"/>
            </a:endParaRPr>
          </a:p>
        </p:txBody>
      </p:sp>
      <p:sp>
        <p:nvSpPr>
          <p:cNvPr id="52" name="Rectangle 51">
            <a:extLst>
              <a:ext uri="{FF2B5EF4-FFF2-40B4-BE49-F238E27FC236}">
                <a16:creationId xmlns:a16="http://schemas.microsoft.com/office/drawing/2014/main" id="{09E988D5-2274-44DF-B88E-F64C806D5EE0}"/>
              </a:ext>
            </a:extLst>
          </p:cNvPr>
          <p:cNvSpPr/>
          <p:nvPr/>
        </p:nvSpPr>
        <p:spPr>
          <a:xfrm>
            <a:off x="-1" y="861807"/>
            <a:ext cx="9144001" cy="564682"/>
          </a:xfrm>
          <a:prstGeom prst="rect">
            <a:avLst/>
          </a:prstGeom>
          <a:solidFill>
            <a:srgbClr val="FF6262"/>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53" name="Rectangle 52">
            <a:extLst>
              <a:ext uri="{FF2B5EF4-FFF2-40B4-BE49-F238E27FC236}">
                <a16:creationId xmlns:a16="http://schemas.microsoft.com/office/drawing/2014/main" id="{7776B463-FF52-477D-B639-C9B2B9197E0C}"/>
              </a:ext>
            </a:extLst>
          </p:cNvPr>
          <p:cNvSpPr/>
          <p:nvPr/>
        </p:nvSpPr>
        <p:spPr>
          <a:xfrm>
            <a:off x="-252536" y="836712"/>
            <a:ext cx="9143998" cy="584775"/>
          </a:xfrm>
          <a:prstGeom prst="rect">
            <a:avLst/>
          </a:prstGeom>
        </p:spPr>
        <p:txBody>
          <a:bodyPr wrap="square">
            <a:spAutoFit/>
          </a:bodyPr>
          <a:lstStyle/>
          <a:p>
            <a:pPr algn="ctr"/>
            <a:r>
              <a:rPr lang="fr-FR" sz="1600" b="1" i="1" dirty="0">
                <a:solidFill>
                  <a:schemeClr val="bg1"/>
                </a:solidFill>
                <a:latin typeface="Calibri" panose="020F0502020204030204" pitchFamily="34" charset="0"/>
              </a:rPr>
              <a:t>Les Responsables du traitement facilitent l'exercice des droits conférés </a:t>
            </a:r>
            <a:br>
              <a:rPr lang="fr-FR" sz="1600" b="1" i="1" dirty="0">
                <a:solidFill>
                  <a:schemeClr val="bg1"/>
                </a:solidFill>
                <a:latin typeface="Calibri" panose="020F0502020204030204" pitchFamily="34" charset="0"/>
              </a:rPr>
            </a:br>
            <a:r>
              <a:rPr lang="fr-FR" sz="1600" b="1" i="1" dirty="0">
                <a:solidFill>
                  <a:schemeClr val="bg1"/>
                </a:solidFill>
                <a:latin typeface="Calibri" panose="020F0502020204030204" pitchFamily="34" charset="0"/>
              </a:rPr>
              <a:t>aux personnes concernées.</a:t>
            </a:r>
            <a:endParaRPr lang="fr-FR" sz="1600" b="1" dirty="0">
              <a:solidFill>
                <a:schemeClr val="bg1"/>
              </a:solidFill>
              <a:latin typeface="Calibri" panose="020F0502020204030204" pitchFamily="34" charset="0"/>
              <a:cs typeface="Calibri" panose="020F0502020204030204" pitchFamily="34" charset="0"/>
            </a:endParaRPr>
          </a:p>
        </p:txBody>
      </p:sp>
      <p:sp>
        <p:nvSpPr>
          <p:cNvPr id="63" name="Rectangle 62">
            <a:extLst>
              <a:ext uri="{FF2B5EF4-FFF2-40B4-BE49-F238E27FC236}">
                <a16:creationId xmlns:a16="http://schemas.microsoft.com/office/drawing/2014/main" id="{A0FF23C8-0285-4CB4-8A92-9F441A1E62FD}"/>
              </a:ext>
            </a:extLst>
          </p:cNvPr>
          <p:cNvSpPr/>
          <p:nvPr/>
        </p:nvSpPr>
        <p:spPr>
          <a:xfrm>
            <a:off x="8409357" y="1184251"/>
            <a:ext cx="716864" cy="253916"/>
          </a:xfrm>
          <a:prstGeom prst="rect">
            <a:avLst/>
          </a:prstGeom>
        </p:spPr>
        <p:txBody>
          <a:bodyPr wrap="none">
            <a:spAutoFit/>
          </a:bodyPr>
          <a:lstStyle/>
          <a:p>
            <a:r>
              <a:rPr lang="fr-FR" sz="1050" b="1" dirty="0">
                <a:solidFill>
                  <a:schemeClr val="bg1"/>
                </a:solidFill>
                <a:latin typeface="Calibri" panose="020F0502020204030204" pitchFamily="34" charset="0"/>
              </a:rPr>
              <a:t>Art. 12(2)</a:t>
            </a:r>
            <a:endParaRPr lang="fr-FR" sz="1050" dirty="0">
              <a:solidFill>
                <a:schemeClr val="bg1"/>
              </a:solidFill>
            </a:endParaRPr>
          </a:p>
        </p:txBody>
      </p:sp>
      <p:sp>
        <p:nvSpPr>
          <p:cNvPr id="67" name="ZoneTexte 66">
            <a:extLst>
              <a:ext uri="{FF2B5EF4-FFF2-40B4-BE49-F238E27FC236}">
                <a16:creationId xmlns:a16="http://schemas.microsoft.com/office/drawing/2014/main" id="{3E4B48CD-F01B-43E5-8104-45408D0A419C}"/>
              </a:ext>
            </a:extLst>
          </p:cNvPr>
          <p:cNvSpPr txBox="1"/>
          <p:nvPr/>
        </p:nvSpPr>
        <p:spPr>
          <a:xfrm>
            <a:off x="7681716" y="628284"/>
            <a:ext cx="1226087" cy="923330"/>
          </a:xfrm>
          <a:prstGeom prst="rect">
            <a:avLst/>
          </a:prstGeom>
          <a:noFill/>
        </p:spPr>
        <p:txBody>
          <a:bodyPr wrap="square" rtlCol="0">
            <a:spAutoFit/>
          </a:bodyPr>
          <a:lstStyle/>
          <a:p>
            <a:r>
              <a:rPr lang="fr-FR" sz="5400" dirty="0">
                <a:solidFill>
                  <a:schemeClr val="bg1"/>
                </a:solidFill>
              </a:rPr>
              <a:t>»</a:t>
            </a:r>
          </a:p>
        </p:txBody>
      </p:sp>
      <p:sp>
        <p:nvSpPr>
          <p:cNvPr id="69" name="ZoneTexte 68">
            <a:extLst>
              <a:ext uri="{FF2B5EF4-FFF2-40B4-BE49-F238E27FC236}">
                <a16:creationId xmlns:a16="http://schemas.microsoft.com/office/drawing/2014/main" id="{00CC022C-7B73-4D33-98FB-4D6870A85609}"/>
              </a:ext>
            </a:extLst>
          </p:cNvPr>
          <p:cNvSpPr txBox="1"/>
          <p:nvPr/>
        </p:nvSpPr>
        <p:spPr>
          <a:xfrm rot="10800000">
            <a:off x="-725562" y="678868"/>
            <a:ext cx="1871330" cy="923330"/>
          </a:xfrm>
          <a:prstGeom prst="rect">
            <a:avLst/>
          </a:prstGeom>
          <a:noFill/>
        </p:spPr>
        <p:txBody>
          <a:bodyPr wrap="square" rtlCol="0">
            <a:spAutoFit/>
          </a:bodyPr>
          <a:lstStyle/>
          <a:p>
            <a:r>
              <a:rPr lang="fr-FR" sz="5400" dirty="0">
                <a:solidFill>
                  <a:schemeClr val="bg1"/>
                </a:solidFill>
              </a:rPr>
              <a:t>»</a:t>
            </a:r>
          </a:p>
        </p:txBody>
      </p:sp>
      <p:sp>
        <p:nvSpPr>
          <p:cNvPr id="27" name="Rectangle 26">
            <a:extLst>
              <a:ext uri="{FF2B5EF4-FFF2-40B4-BE49-F238E27FC236}">
                <a16:creationId xmlns:a16="http://schemas.microsoft.com/office/drawing/2014/main" id="{7B5F1557-8CC5-4E5D-9A8C-C6FC8DFE14A8}"/>
              </a:ext>
            </a:extLst>
          </p:cNvPr>
          <p:cNvSpPr/>
          <p:nvPr>
            <p:custDataLst>
              <p:tags r:id="rId1"/>
            </p:custDataLst>
          </p:nvPr>
        </p:nvSpPr>
        <p:spPr bwMode="auto">
          <a:xfrm>
            <a:off x="18993" y="1669690"/>
            <a:ext cx="9144565" cy="4059950"/>
          </a:xfrm>
          <a:prstGeom prst="rect">
            <a:avLst/>
          </a:prstGeom>
          <a:solidFill>
            <a:srgbClr val="F5F5F5"/>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29" name="Rounded Rectangle 15">
            <a:extLst>
              <a:ext uri="{FF2B5EF4-FFF2-40B4-BE49-F238E27FC236}">
                <a16:creationId xmlns:a16="http://schemas.microsoft.com/office/drawing/2014/main" id="{F9DC5466-4E28-4061-94F8-D9FEBEEC62E0}"/>
              </a:ext>
            </a:extLst>
          </p:cNvPr>
          <p:cNvSpPr/>
          <p:nvPr>
            <p:custDataLst>
              <p:tags r:id="rId2"/>
            </p:custDataLst>
          </p:nvPr>
        </p:nvSpPr>
        <p:spPr bwMode="auto">
          <a:xfrm>
            <a:off x="158161" y="1731111"/>
            <a:ext cx="8805665" cy="3905723"/>
          </a:xfrm>
          <a:prstGeom prst="rect">
            <a:avLst/>
          </a:prstGeom>
          <a:noFill/>
          <a:ln w="9525" cap="flat" cmpd="sng" algn="ctr">
            <a:solidFill>
              <a:srgbClr val="31BAFD"/>
            </a:solidFill>
            <a:prstDash val="solid"/>
            <a:round/>
            <a:headEnd type="none" w="med" len="med"/>
            <a:tailEnd type="none" w="med" len="med"/>
          </a:ln>
          <a:effectLst/>
          <a:extLst/>
        </p:spPr>
        <p:txBody>
          <a:bodyPr vert="horz" wrap="square" lIns="72000" tIns="0" rIns="72000" bIns="0" numCol="1" rtlCol="0" anchor="t" anchorCtr="0" compatLnSpc="1">
            <a:prstTxWarp prst="textNoShape">
              <a:avLst/>
            </a:prstTxWarp>
          </a:bodyPr>
          <a:lstStyle/>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CACF78A8-3746-4311-8316-FB420DBF1388}"/>
              </a:ext>
            </a:extLst>
          </p:cNvPr>
          <p:cNvSpPr/>
          <p:nvPr>
            <p:custDataLst>
              <p:tags r:id="rId3"/>
            </p:custDataLst>
          </p:nvPr>
        </p:nvSpPr>
        <p:spPr>
          <a:xfrm>
            <a:off x="3167844" y="2303041"/>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d’accès</a:t>
            </a:r>
          </a:p>
        </p:txBody>
      </p:sp>
      <p:sp>
        <p:nvSpPr>
          <p:cNvPr id="31" name="Rectangle 30">
            <a:extLst>
              <a:ext uri="{FF2B5EF4-FFF2-40B4-BE49-F238E27FC236}">
                <a16:creationId xmlns:a16="http://schemas.microsoft.com/office/drawing/2014/main" id="{936C6C65-80C3-4363-9D7E-04AA459B5AB1}"/>
              </a:ext>
            </a:extLst>
          </p:cNvPr>
          <p:cNvSpPr/>
          <p:nvPr>
            <p:custDataLst>
              <p:tags r:id="rId4"/>
            </p:custDataLst>
          </p:nvPr>
        </p:nvSpPr>
        <p:spPr>
          <a:xfrm>
            <a:off x="3167844" y="2756662"/>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ctr"/>
          <a:lstStyle/>
          <a:p>
            <a:pPr algn="ctr"/>
            <a:r>
              <a:rPr lang="fr-FR" sz="1200" dirty="0"/>
              <a:t>Droit de rectification de ses données personnelles</a:t>
            </a:r>
          </a:p>
        </p:txBody>
      </p:sp>
      <p:sp>
        <p:nvSpPr>
          <p:cNvPr id="32" name="Rectangle 31">
            <a:extLst>
              <a:ext uri="{FF2B5EF4-FFF2-40B4-BE49-F238E27FC236}">
                <a16:creationId xmlns:a16="http://schemas.microsoft.com/office/drawing/2014/main" id="{584BA1E2-22EA-4FDC-BFE4-12FD9114B8AA}"/>
              </a:ext>
            </a:extLst>
          </p:cNvPr>
          <p:cNvSpPr/>
          <p:nvPr>
            <p:custDataLst>
              <p:tags r:id="rId5"/>
            </p:custDataLst>
          </p:nvPr>
        </p:nvSpPr>
        <p:spPr>
          <a:xfrm>
            <a:off x="3167844" y="3210283"/>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à l’oubli</a:t>
            </a:r>
          </a:p>
        </p:txBody>
      </p:sp>
      <p:sp>
        <p:nvSpPr>
          <p:cNvPr id="33" name="Rectangle 32">
            <a:extLst>
              <a:ext uri="{FF2B5EF4-FFF2-40B4-BE49-F238E27FC236}">
                <a16:creationId xmlns:a16="http://schemas.microsoft.com/office/drawing/2014/main" id="{C6755416-302B-4B5E-91B9-D1CEE761A52A}"/>
              </a:ext>
            </a:extLst>
          </p:cNvPr>
          <p:cNvSpPr/>
          <p:nvPr>
            <p:custDataLst>
              <p:tags r:id="rId6"/>
            </p:custDataLst>
          </p:nvPr>
        </p:nvSpPr>
        <p:spPr>
          <a:xfrm>
            <a:off x="3167844" y="3663904"/>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de limitation de certains traitements</a:t>
            </a:r>
          </a:p>
        </p:txBody>
      </p:sp>
      <p:sp>
        <p:nvSpPr>
          <p:cNvPr id="34" name="Rectangle 33">
            <a:extLst>
              <a:ext uri="{FF2B5EF4-FFF2-40B4-BE49-F238E27FC236}">
                <a16:creationId xmlns:a16="http://schemas.microsoft.com/office/drawing/2014/main" id="{4BB7FED4-FD54-48E9-B958-E36FE9A6784B}"/>
              </a:ext>
            </a:extLst>
          </p:cNvPr>
          <p:cNvSpPr/>
          <p:nvPr>
            <p:custDataLst>
              <p:tags r:id="rId7"/>
            </p:custDataLst>
          </p:nvPr>
        </p:nvSpPr>
        <p:spPr>
          <a:xfrm>
            <a:off x="3167844" y="4117525"/>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à la portabilité</a:t>
            </a:r>
          </a:p>
        </p:txBody>
      </p:sp>
      <p:sp>
        <p:nvSpPr>
          <p:cNvPr id="35" name="Rectangle 34">
            <a:extLst>
              <a:ext uri="{FF2B5EF4-FFF2-40B4-BE49-F238E27FC236}">
                <a16:creationId xmlns:a16="http://schemas.microsoft.com/office/drawing/2014/main" id="{E4E31937-EDC8-4CD9-9AC3-31F5F18BB7B4}"/>
              </a:ext>
            </a:extLst>
          </p:cNvPr>
          <p:cNvSpPr/>
          <p:nvPr>
            <p:custDataLst>
              <p:tags r:id="rId8"/>
            </p:custDataLst>
          </p:nvPr>
        </p:nvSpPr>
        <p:spPr>
          <a:xfrm>
            <a:off x="3167844" y="4571146"/>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lIns="144000" rIns="0" rtlCol="0" anchor="ctr"/>
          <a:lstStyle/>
          <a:p>
            <a:pPr algn="ctr"/>
            <a:r>
              <a:rPr lang="fr-FR" sz="1200" dirty="0"/>
              <a:t>Droit d’opposition à certains traitements</a:t>
            </a:r>
          </a:p>
        </p:txBody>
      </p:sp>
      <p:sp>
        <p:nvSpPr>
          <p:cNvPr id="36" name="Rectangle 35">
            <a:extLst>
              <a:ext uri="{FF2B5EF4-FFF2-40B4-BE49-F238E27FC236}">
                <a16:creationId xmlns:a16="http://schemas.microsoft.com/office/drawing/2014/main" id="{F73645FB-3485-4D51-A8A7-199E821929B6}"/>
              </a:ext>
            </a:extLst>
          </p:cNvPr>
          <p:cNvSpPr/>
          <p:nvPr>
            <p:custDataLst>
              <p:tags r:id="rId9"/>
            </p:custDataLst>
          </p:nvPr>
        </p:nvSpPr>
        <p:spPr>
          <a:xfrm>
            <a:off x="3167844" y="5024765"/>
            <a:ext cx="2160012" cy="568327"/>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de refus d’une décision automatique</a:t>
            </a:r>
          </a:p>
        </p:txBody>
      </p:sp>
      <p:sp>
        <p:nvSpPr>
          <p:cNvPr id="37" name="Rectangle 36">
            <a:extLst>
              <a:ext uri="{FF2B5EF4-FFF2-40B4-BE49-F238E27FC236}">
                <a16:creationId xmlns:a16="http://schemas.microsoft.com/office/drawing/2014/main" id="{953B6CA1-3D30-4F76-9A33-6AD8E744CF32}"/>
              </a:ext>
            </a:extLst>
          </p:cNvPr>
          <p:cNvSpPr/>
          <p:nvPr>
            <p:custDataLst>
              <p:tags r:id="rId10"/>
            </p:custDataLst>
          </p:nvPr>
        </p:nvSpPr>
        <p:spPr>
          <a:xfrm>
            <a:off x="913690" y="1784405"/>
            <a:ext cx="1908000" cy="2160000"/>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t"/>
          <a:lstStyle/>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Clients et prospects (anciens et nouveaux)</a:t>
            </a:r>
          </a:p>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Tiers, mandataires, bénéficiaires, </a:t>
            </a:r>
          </a:p>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Tiers supervisés dans le cadre de traitement pour les clients corporates (clients de nos clients et représentants PM)</a:t>
            </a:r>
          </a:p>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Sous-traitants et prestataires de services</a:t>
            </a:r>
          </a:p>
          <a:p>
            <a:pPr marL="171450" lvl="0" indent="-171450">
              <a:spcAft>
                <a:spcPts val="300"/>
              </a:spcAft>
              <a:buFont typeface="Wingdings" panose="05000000000000000000" pitchFamily="2" charset="2"/>
              <a:buChar char="§"/>
              <a:defRPr/>
            </a:pPr>
            <a:endParaRPr lang="fr-FR" sz="1100" dirty="0">
              <a:solidFill>
                <a:schemeClr val="bg1"/>
              </a:solidFill>
              <a:latin typeface="Arial" pitchFamily="34" charset="0"/>
              <a:cs typeface="Arial" pitchFamily="34" charset="0"/>
            </a:endParaRPr>
          </a:p>
          <a:p>
            <a:pPr algn="ctr"/>
            <a:endParaRPr lang="fr-FR" sz="1400" b="1" dirty="0"/>
          </a:p>
        </p:txBody>
      </p:sp>
      <p:sp>
        <p:nvSpPr>
          <p:cNvPr id="38" name="Rectangle 37">
            <a:extLst>
              <a:ext uri="{FF2B5EF4-FFF2-40B4-BE49-F238E27FC236}">
                <a16:creationId xmlns:a16="http://schemas.microsoft.com/office/drawing/2014/main" id="{979CDBA7-13CE-4385-BB07-F04556CDDEDE}"/>
              </a:ext>
            </a:extLst>
          </p:cNvPr>
          <p:cNvSpPr/>
          <p:nvPr>
            <p:custDataLst>
              <p:tags r:id="rId11"/>
            </p:custDataLst>
          </p:nvPr>
        </p:nvSpPr>
        <p:spPr>
          <a:xfrm>
            <a:off x="913690" y="4023904"/>
            <a:ext cx="1908000" cy="155648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lstStyle/>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Tous les collaborateurs du groupe et anciens collaborateurs</a:t>
            </a:r>
          </a:p>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Candidats, devenus collaborateurs ou non retenus</a:t>
            </a:r>
          </a:p>
          <a:p>
            <a:pPr marL="171450" lvl="0" indent="-171450">
              <a:spcAft>
                <a:spcPts val="300"/>
              </a:spcAft>
              <a:buFont typeface="Wingdings" panose="05000000000000000000" pitchFamily="2" charset="2"/>
              <a:buChar char="§"/>
              <a:defRPr/>
            </a:pPr>
            <a:r>
              <a:rPr lang="fr-FR" sz="1100" dirty="0">
                <a:solidFill>
                  <a:schemeClr val="bg1"/>
                </a:solidFill>
                <a:latin typeface="Arial" pitchFamily="34" charset="0"/>
              </a:rPr>
              <a:t>Les clients salariés</a:t>
            </a:r>
            <a:r>
              <a:rPr lang="en-US"/>
              <a:t>	</a:t>
            </a:r>
          </a:p>
          <a:p>
            <a:pPr algn="ctr"/>
            <a:endParaRPr lang="fr-FR" sz="1400" b="1" dirty="0"/>
          </a:p>
        </p:txBody>
      </p:sp>
      <p:pic>
        <p:nvPicPr>
          <p:cNvPr id="39" name="Image 38">
            <a:extLst>
              <a:ext uri="{FF2B5EF4-FFF2-40B4-BE49-F238E27FC236}">
                <a16:creationId xmlns:a16="http://schemas.microsoft.com/office/drawing/2014/main" id="{471DE823-295C-4297-9F5A-DC20DA1BE34B}"/>
              </a:ext>
            </a:extLst>
          </p:cNvPr>
          <p:cNvPicPr>
            <a:picLocks noChangeAspect="1"/>
          </p:cNvPicPr>
          <p:nvPr>
            <p:custDataLst>
              <p:tags r:id="rId12"/>
            </p:custDataLst>
          </p:nvPr>
        </p:nvPicPr>
        <p:blipFill>
          <a:blip r:embed="rId50" cstate="print">
            <a:extLst>
              <a:ext uri="{28A0092B-C50C-407E-A947-70E740481C1C}">
                <a14:useLocalDpi xmlns:a14="http://schemas.microsoft.com/office/drawing/2010/main" val="0"/>
              </a:ext>
            </a:extLst>
          </a:blip>
          <a:stretch>
            <a:fillRect/>
          </a:stretch>
        </p:blipFill>
        <p:spPr>
          <a:xfrm>
            <a:off x="281958" y="3952386"/>
            <a:ext cx="468000" cy="468000"/>
          </a:xfrm>
          <a:prstGeom prst="rect">
            <a:avLst/>
          </a:prstGeom>
        </p:spPr>
      </p:pic>
      <p:pic>
        <p:nvPicPr>
          <p:cNvPr id="40" name="Image 39">
            <a:extLst>
              <a:ext uri="{FF2B5EF4-FFF2-40B4-BE49-F238E27FC236}">
                <a16:creationId xmlns:a16="http://schemas.microsoft.com/office/drawing/2014/main" id="{CD4C2EBD-ABA3-4BF0-8451-773706C1831C}"/>
              </a:ext>
            </a:extLst>
          </p:cNvPr>
          <p:cNvPicPr>
            <a:picLocks noChangeAspect="1"/>
          </p:cNvPicPr>
          <p:nvPr>
            <p:custDataLst>
              <p:tags r:id="rId13"/>
            </p:custDataLst>
          </p:nvPr>
        </p:nvPicPr>
        <p:blipFill>
          <a:blip r:embed="rId51" cstate="print">
            <a:extLst>
              <a:ext uri="{28A0092B-C50C-407E-A947-70E740481C1C}">
                <a14:useLocalDpi xmlns:a14="http://schemas.microsoft.com/office/drawing/2010/main" val="0"/>
              </a:ext>
            </a:extLst>
          </a:blip>
          <a:stretch>
            <a:fillRect/>
          </a:stretch>
        </p:blipFill>
        <p:spPr>
          <a:xfrm>
            <a:off x="287524" y="1836160"/>
            <a:ext cx="468000" cy="468000"/>
          </a:xfrm>
          <a:prstGeom prst="rect">
            <a:avLst/>
          </a:prstGeom>
        </p:spPr>
      </p:pic>
      <p:sp>
        <p:nvSpPr>
          <p:cNvPr id="42" name="Accolade fermante 41">
            <a:extLst>
              <a:ext uri="{FF2B5EF4-FFF2-40B4-BE49-F238E27FC236}">
                <a16:creationId xmlns:a16="http://schemas.microsoft.com/office/drawing/2014/main" id="{68D726C9-52FD-4DF6-B6C6-B1712D6971D4}"/>
              </a:ext>
            </a:extLst>
          </p:cNvPr>
          <p:cNvSpPr/>
          <p:nvPr>
            <p:custDataLst>
              <p:tags r:id="rId14"/>
            </p:custDataLst>
          </p:nvPr>
        </p:nvSpPr>
        <p:spPr>
          <a:xfrm>
            <a:off x="2951820" y="1836160"/>
            <a:ext cx="108012" cy="3567034"/>
          </a:xfrm>
          <a:prstGeom prst="rightBrace">
            <a:avLst/>
          </a:prstGeom>
          <a:ln w="6350">
            <a:solidFill>
              <a:srgbClr val="319C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4" name="Rectangle 53">
            <a:extLst>
              <a:ext uri="{FF2B5EF4-FFF2-40B4-BE49-F238E27FC236}">
                <a16:creationId xmlns:a16="http://schemas.microsoft.com/office/drawing/2014/main" id="{73E9972A-3AC6-408F-83EA-879E6DCCA80C}"/>
              </a:ext>
            </a:extLst>
          </p:cNvPr>
          <p:cNvSpPr/>
          <p:nvPr>
            <p:custDataLst>
              <p:tags r:id="rId15"/>
            </p:custDataLst>
          </p:nvPr>
        </p:nvSpPr>
        <p:spPr>
          <a:xfrm rot="16200000">
            <a:off x="-264213" y="2990419"/>
            <a:ext cx="1547974" cy="360000"/>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ctr"/>
          <a:lstStyle/>
          <a:p>
            <a:pPr algn="ctr">
              <a:spcAft>
                <a:spcPts val="300"/>
              </a:spcAft>
            </a:pPr>
            <a:r>
              <a:rPr lang="fr-FR" sz="1100" b="1" dirty="0">
                <a:solidFill>
                  <a:schemeClr val="bg1"/>
                </a:solidFill>
                <a:latin typeface="Arial" pitchFamily="34" charset="0"/>
              </a:rPr>
              <a:t>EXTERNE</a:t>
            </a:r>
          </a:p>
        </p:txBody>
      </p:sp>
      <p:sp>
        <p:nvSpPr>
          <p:cNvPr id="55" name="Rectangle 54">
            <a:extLst>
              <a:ext uri="{FF2B5EF4-FFF2-40B4-BE49-F238E27FC236}">
                <a16:creationId xmlns:a16="http://schemas.microsoft.com/office/drawing/2014/main" id="{34AC16BB-B580-4F82-AD45-2536437DADD3}"/>
              </a:ext>
            </a:extLst>
          </p:cNvPr>
          <p:cNvSpPr/>
          <p:nvPr>
            <p:custDataLst>
              <p:tags r:id="rId16"/>
            </p:custDataLst>
          </p:nvPr>
        </p:nvSpPr>
        <p:spPr>
          <a:xfrm rot="16200000">
            <a:off x="-80903" y="4800614"/>
            <a:ext cx="1194127" cy="360000"/>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ctr"/>
          <a:lstStyle/>
          <a:p>
            <a:pPr algn="ctr">
              <a:spcAft>
                <a:spcPts val="300"/>
              </a:spcAft>
            </a:pPr>
            <a:r>
              <a:rPr lang="fr-FR" sz="1100" b="1" dirty="0">
                <a:solidFill>
                  <a:schemeClr val="bg1"/>
                </a:solidFill>
                <a:latin typeface="Arial" pitchFamily="34" charset="0"/>
              </a:rPr>
              <a:t>INTERNE</a:t>
            </a:r>
          </a:p>
        </p:txBody>
      </p:sp>
      <p:cxnSp>
        <p:nvCxnSpPr>
          <p:cNvPr id="56" name="Connecteur droit avec flèche 55">
            <a:extLst>
              <a:ext uri="{FF2B5EF4-FFF2-40B4-BE49-F238E27FC236}">
                <a16:creationId xmlns:a16="http://schemas.microsoft.com/office/drawing/2014/main" id="{DA863BEC-CC93-4C83-AE60-8B6776F7B082}"/>
              </a:ext>
            </a:extLst>
          </p:cNvPr>
          <p:cNvCxnSpPr>
            <a:cxnSpLocks/>
          </p:cNvCxnSpPr>
          <p:nvPr>
            <p:custDataLst>
              <p:tags r:id="rId17"/>
            </p:custDataLst>
          </p:nvPr>
        </p:nvCxnSpPr>
        <p:spPr>
          <a:xfrm flipV="1">
            <a:off x="5327856" y="2489056"/>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D7E18137-9496-4749-BF80-6C75F0C51E2C}"/>
              </a:ext>
            </a:extLst>
          </p:cNvPr>
          <p:cNvSpPr/>
          <p:nvPr>
            <p:custDataLst>
              <p:tags r:id="rId18"/>
            </p:custDataLst>
          </p:nvPr>
        </p:nvSpPr>
        <p:spPr>
          <a:xfrm>
            <a:off x="6300192" y="2303041"/>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Fournir les données personnelles et détails du traitement</a:t>
            </a:r>
          </a:p>
        </p:txBody>
      </p:sp>
      <p:sp>
        <p:nvSpPr>
          <p:cNvPr id="58" name="Rectangle 57">
            <a:extLst>
              <a:ext uri="{FF2B5EF4-FFF2-40B4-BE49-F238E27FC236}">
                <a16:creationId xmlns:a16="http://schemas.microsoft.com/office/drawing/2014/main" id="{DA3CC75D-61F7-467D-B1B7-B628AE43BCA7}"/>
              </a:ext>
            </a:extLst>
          </p:cNvPr>
          <p:cNvSpPr/>
          <p:nvPr>
            <p:custDataLst>
              <p:tags r:id="rId19"/>
            </p:custDataLst>
          </p:nvPr>
        </p:nvSpPr>
        <p:spPr>
          <a:xfrm>
            <a:off x="6300192" y="5024766"/>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Intervention humaine</a:t>
            </a:r>
          </a:p>
        </p:txBody>
      </p:sp>
      <p:sp>
        <p:nvSpPr>
          <p:cNvPr id="59" name="Rectangle 58">
            <a:extLst>
              <a:ext uri="{FF2B5EF4-FFF2-40B4-BE49-F238E27FC236}">
                <a16:creationId xmlns:a16="http://schemas.microsoft.com/office/drawing/2014/main" id="{94351540-C590-4596-AC0E-0A6943B24DC3}"/>
              </a:ext>
            </a:extLst>
          </p:cNvPr>
          <p:cNvSpPr/>
          <p:nvPr>
            <p:custDataLst>
              <p:tags r:id="rId20"/>
            </p:custDataLst>
          </p:nvPr>
        </p:nvSpPr>
        <p:spPr>
          <a:xfrm>
            <a:off x="6300192" y="4571146"/>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Stopper un traitement</a:t>
            </a:r>
          </a:p>
        </p:txBody>
      </p:sp>
      <p:sp>
        <p:nvSpPr>
          <p:cNvPr id="60" name="Rectangle 59">
            <a:extLst>
              <a:ext uri="{FF2B5EF4-FFF2-40B4-BE49-F238E27FC236}">
                <a16:creationId xmlns:a16="http://schemas.microsoft.com/office/drawing/2014/main" id="{468F4362-3DA5-4024-ACD5-38F1C7C8F799}"/>
              </a:ext>
            </a:extLst>
          </p:cNvPr>
          <p:cNvSpPr/>
          <p:nvPr>
            <p:custDataLst>
              <p:tags r:id="rId21"/>
            </p:custDataLst>
          </p:nvPr>
        </p:nvSpPr>
        <p:spPr>
          <a:xfrm>
            <a:off x="6300192" y="4117525"/>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Transmettre les données</a:t>
            </a:r>
          </a:p>
        </p:txBody>
      </p:sp>
      <p:sp>
        <p:nvSpPr>
          <p:cNvPr id="62" name="Rectangle 61">
            <a:extLst>
              <a:ext uri="{FF2B5EF4-FFF2-40B4-BE49-F238E27FC236}">
                <a16:creationId xmlns:a16="http://schemas.microsoft.com/office/drawing/2014/main" id="{45D8CED9-4B40-40F5-9F98-6558A584AB67}"/>
              </a:ext>
            </a:extLst>
          </p:cNvPr>
          <p:cNvSpPr/>
          <p:nvPr>
            <p:custDataLst>
              <p:tags r:id="rId22"/>
            </p:custDataLst>
          </p:nvPr>
        </p:nvSpPr>
        <p:spPr>
          <a:xfrm>
            <a:off x="6300192" y="3663904"/>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Suspendre le traitement</a:t>
            </a:r>
          </a:p>
        </p:txBody>
      </p:sp>
      <p:sp>
        <p:nvSpPr>
          <p:cNvPr id="64" name="Rectangle 63">
            <a:extLst>
              <a:ext uri="{FF2B5EF4-FFF2-40B4-BE49-F238E27FC236}">
                <a16:creationId xmlns:a16="http://schemas.microsoft.com/office/drawing/2014/main" id="{F1ADA5B8-5464-47B5-ABF3-C9481CADF1A6}"/>
              </a:ext>
            </a:extLst>
          </p:cNvPr>
          <p:cNvSpPr/>
          <p:nvPr>
            <p:custDataLst>
              <p:tags r:id="rId23"/>
            </p:custDataLst>
          </p:nvPr>
        </p:nvSpPr>
        <p:spPr>
          <a:xfrm>
            <a:off x="6300192" y="3210283"/>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Effacer les données</a:t>
            </a:r>
          </a:p>
        </p:txBody>
      </p:sp>
      <p:sp>
        <p:nvSpPr>
          <p:cNvPr id="65" name="Rectangle 64">
            <a:extLst>
              <a:ext uri="{FF2B5EF4-FFF2-40B4-BE49-F238E27FC236}">
                <a16:creationId xmlns:a16="http://schemas.microsoft.com/office/drawing/2014/main" id="{A5E63E62-82A8-4DA2-B725-69D65FD921C5}"/>
              </a:ext>
            </a:extLst>
          </p:cNvPr>
          <p:cNvSpPr/>
          <p:nvPr>
            <p:custDataLst>
              <p:tags r:id="rId24"/>
            </p:custDataLst>
          </p:nvPr>
        </p:nvSpPr>
        <p:spPr>
          <a:xfrm>
            <a:off x="6300192" y="2756662"/>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Maintenir les données à jour</a:t>
            </a:r>
          </a:p>
        </p:txBody>
      </p:sp>
      <p:sp>
        <p:nvSpPr>
          <p:cNvPr id="66" name="Rectangle 65">
            <a:extLst>
              <a:ext uri="{FF2B5EF4-FFF2-40B4-BE49-F238E27FC236}">
                <a16:creationId xmlns:a16="http://schemas.microsoft.com/office/drawing/2014/main" id="{DB61D116-8471-46A6-A316-E3679333B1E2}"/>
              </a:ext>
            </a:extLst>
          </p:cNvPr>
          <p:cNvSpPr/>
          <p:nvPr>
            <p:custDataLst>
              <p:tags r:id="rId25"/>
            </p:custDataLst>
          </p:nvPr>
        </p:nvSpPr>
        <p:spPr>
          <a:xfrm>
            <a:off x="3167844" y="1849420"/>
            <a:ext cx="2160012" cy="360000"/>
          </a:xfrm>
          <a:prstGeom prst="rect">
            <a:avLst/>
          </a:prstGeom>
          <a:solidFill>
            <a:srgbClr val="319CFD"/>
          </a:solidFill>
          <a:ln w="19050">
            <a:solidFill>
              <a:srgbClr val="319C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Droit d’être informé</a:t>
            </a:r>
          </a:p>
        </p:txBody>
      </p:sp>
      <p:sp>
        <p:nvSpPr>
          <p:cNvPr id="70" name="Rectangle 69">
            <a:extLst>
              <a:ext uri="{FF2B5EF4-FFF2-40B4-BE49-F238E27FC236}">
                <a16:creationId xmlns:a16="http://schemas.microsoft.com/office/drawing/2014/main" id="{AE2E7E41-E354-4EE5-985B-DD907A3C2907}"/>
              </a:ext>
            </a:extLst>
          </p:cNvPr>
          <p:cNvSpPr/>
          <p:nvPr>
            <p:custDataLst>
              <p:tags r:id="rId26"/>
            </p:custDataLst>
          </p:nvPr>
        </p:nvSpPr>
        <p:spPr>
          <a:xfrm>
            <a:off x="6300192" y="1849420"/>
            <a:ext cx="2512180" cy="360000"/>
          </a:xfrm>
          <a:prstGeom prst="rect">
            <a:avLst/>
          </a:prstGeom>
          <a:solidFill>
            <a:schemeClr val="accent1">
              <a:lumMod val="75000"/>
            </a:schemeClr>
          </a:solid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Information simple et compréhensible</a:t>
            </a:r>
          </a:p>
        </p:txBody>
      </p:sp>
      <p:cxnSp>
        <p:nvCxnSpPr>
          <p:cNvPr id="71" name="Connecteur droit avec flèche 70">
            <a:extLst>
              <a:ext uri="{FF2B5EF4-FFF2-40B4-BE49-F238E27FC236}">
                <a16:creationId xmlns:a16="http://schemas.microsoft.com/office/drawing/2014/main" id="{09EB3E3B-C5D4-43A8-AE59-9719E43B802C}"/>
              </a:ext>
            </a:extLst>
          </p:cNvPr>
          <p:cNvCxnSpPr>
            <a:cxnSpLocks/>
          </p:cNvCxnSpPr>
          <p:nvPr>
            <p:custDataLst>
              <p:tags r:id="rId27"/>
            </p:custDataLst>
          </p:nvPr>
        </p:nvCxnSpPr>
        <p:spPr>
          <a:xfrm flipV="1">
            <a:off x="5327856" y="2036434"/>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3A1F1E35-A91D-45E9-8708-9DD17F7B257B}"/>
              </a:ext>
            </a:extLst>
          </p:cNvPr>
          <p:cNvCxnSpPr>
            <a:cxnSpLocks/>
          </p:cNvCxnSpPr>
          <p:nvPr>
            <p:custDataLst>
              <p:tags r:id="rId28"/>
            </p:custDataLst>
          </p:nvPr>
        </p:nvCxnSpPr>
        <p:spPr>
          <a:xfrm flipV="1">
            <a:off x="5327856" y="2941678"/>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droit avec flèche 72">
            <a:extLst>
              <a:ext uri="{FF2B5EF4-FFF2-40B4-BE49-F238E27FC236}">
                <a16:creationId xmlns:a16="http://schemas.microsoft.com/office/drawing/2014/main" id="{A0FD30F2-DA80-484B-9CB7-759CD93EB76B}"/>
              </a:ext>
            </a:extLst>
          </p:cNvPr>
          <p:cNvCxnSpPr>
            <a:cxnSpLocks/>
          </p:cNvCxnSpPr>
          <p:nvPr>
            <p:custDataLst>
              <p:tags r:id="rId29"/>
            </p:custDataLst>
          </p:nvPr>
        </p:nvCxnSpPr>
        <p:spPr>
          <a:xfrm flipV="1">
            <a:off x="5327856" y="3394300"/>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B210A8C3-7023-4D14-A100-6E437F9B4A81}"/>
              </a:ext>
            </a:extLst>
          </p:cNvPr>
          <p:cNvCxnSpPr>
            <a:cxnSpLocks/>
          </p:cNvCxnSpPr>
          <p:nvPr>
            <p:custDataLst>
              <p:tags r:id="rId30"/>
            </p:custDataLst>
          </p:nvPr>
        </p:nvCxnSpPr>
        <p:spPr>
          <a:xfrm flipV="1">
            <a:off x="5327856" y="3846922"/>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a:extLst>
              <a:ext uri="{FF2B5EF4-FFF2-40B4-BE49-F238E27FC236}">
                <a16:creationId xmlns:a16="http://schemas.microsoft.com/office/drawing/2014/main" id="{6941C027-A344-4035-BCBD-213FFFD99377}"/>
              </a:ext>
            </a:extLst>
          </p:cNvPr>
          <p:cNvCxnSpPr>
            <a:cxnSpLocks/>
          </p:cNvCxnSpPr>
          <p:nvPr>
            <p:custDataLst>
              <p:tags r:id="rId31"/>
            </p:custDataLst>
          </p:nvPr>
        </p:nvCxnSpPr>
        <p:spPr>
          <a:xfrm flipV="1">
            <a:off x="5327856" y="4299544"/>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8FEF7528-9197-49C9-B587-E5B0468C6339}"/>
              </a:ext>
            </a:extLst>
          </p:cNvPr>
          <p:cNvCxnSpPr>
            <a:cxnSpLocks/>
          </p:cNvCxnSpPr>
          <p:nvPr>
            <p:custDataLst>
              <p:tags r:id="rId32"/>
            </p:custDataLst>
          </p:nvPr>
        </p:nvCxnSpPr>
        <p:spPr>
          <a:xfrm flipV="1">
            <a:off x="5327856" y="4752166"/>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droit avec flèche 76">
            <a:extLst>
              <a:ext uri="{FF2B5EF4-FFF2-40B4-BE49-F238E27FC236}">
                <a16:creationId xmlns:a16="http://schemas.microsoft.com/office/drawing/2014/main" id="{1074403D-3921-4542-B684-9A4F84AC2A81}"/>
              </a:ext>
            </a:extLst>
          </p:cNvPr>
          <p:cNvCxnSpPr>
            <a:cxnSpLocks/>
          </p:cNvCxnSpPr>
          <p:nvPr>
            <p:custDataLst>
              <p:tags r:id="rId33"/>
            </p:custDataLst>
          </p:nvPr>
        </p:nvCxnSpPr>
        <p:spPr>
          <a:xfrm flipV="1">
            <a:off x="5327856" y="5204786"/>
            <a:ext cx="936000" cy="0"/>
          </a:xfrm>
          <a:prstGeom prst="straightConnector1">
            <a:avLst/>
          </a:prstGeom>
          <a:ln w="6350">
            <a:solidFill>
              <a:srgbClr val="319CFD"/>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e 77">
            <a:extLst>
              <a:ext uri="{FF2B5EF4-FFF2-40B4-BE49-F238E27FC236}">
                <a16:creationId xmlns:a16="http://schemas.microsoft.com/office/drawing/2014/main" id="{B0DE48C4-43EB-47EE-A645-8E5846877DC3}"/>
              </a:ext>
            </a:extLst>
          </p:cNvPr>
          <p:cNvGrpSpPr/>
          <p:nvPr>
            <p:custDataLst>
              <p:tags r:id="rId34"/>
            </p:custDataLst>
          </p:nvPr>
        </p:nvGrpSpPr>
        <p:grpSpPr>
          <a:xfrm>
            <a:off x="3096168" y="1938258"/>
            <a:ext cx="541750" cy="314200"/>
            <a:chOff x="3222101" y="2471374"/>
            <a:chExt cx="541750" cy="314200"/>
          </a:xfrm>
        </p:grpSpPr>
        <p:sp>
          <p:nvSpPr>
            <p:cNvPr id="79" name="Rectangle 78">
              <a:extLst>
                <a:ext uri="{FF2B5EF4-FFF2-40B4-BE49-F238E27FC236}">
                  <a16:creationId xmlns:a16="http://schemas.microsoft.com/office/drawing/2014/main" id="{C267CB11-7BA8-4F76-A831-771F12696230}"/>
                </a:ext>
              </a:extLst>
            </p:cNvPr>
            <p:cNvSpPr/>
            <p:nvPr/>
          </p:nvSpPr>
          <p:spPr>
            <a:xfrm>
              <a:off x="3222101" y="2600908"/>
              <a:ext cx="541750" cy="184666"/>
            </a:xfrm>
            <a:prstGeom prst="rect">
              <a:avLst/>
            </a:prstGeom>
          </p:spPr>
          <p:txBody>
            <a:bodyPr wrap="square">
              <a:spAutoFit/>
            </a:bodyPr>
            <a:lstStyle/>
            <a:p>
              <a:r>
                <a:rPr lang="fr-FR" sz="600" b="1" dirty="0">
                  <a:solidFill>
                    <a:schemeClr val="bg1"/>
                  </a:solidFill>
                </a:rPr>
                <a:t>Art. 15</a:t>
              </a:r>
            </a:p>
          </p:txBody>
        </p:sp>
        <p:pic>
          <p:nvPicPr>
            <p:cNvPr id="80" name="Image 79">
              <a:extLst>
                <a:ext uri="{FF2B5EF4-FFF2-40B4-BE49-F238E27FC236}">
                  <a16:creationId xmlns:a16="http://schemas.microsoft.com/office/drawing/2014/main" id="{0C6CD95C-1A9F-484A-95DC-5876C7221C18}"/>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349573" y="2471374"/>
              <a:ext cx="144000" cy="144000"/>
            </a:xfrm>
            <a:prstGeom prst="rect">
              <a:avLst/>
            </a:prstGeom>
          </p:spPr>
        </p:pic>
      </p:grpSp>
      <p:grpSp>
        <p:nvGrpSpPr>
          <p:cNvPr id="81" name="Groupe 80">
            <a:extLst>
              <a:ext uri="{FF2B5EF4-FFF2-40B4-BE49-F238E27FC236}">
                <a16:creationId xmlns:a16="http://schemas.microsoft.com/office/drawing/2014/main" id="{6FF2E72C-D35E-49FB-BF6C-9313F381FDE7}"/>
              </a:ext>
            </a:extLst>
          </p:cNvPr>
          <p:cNvGrpSpPr/>
          <p:nvPr>
            <p:custDataLst>
              <p:tags r:id="rId35"/>
            </p:custDataLst>
          </p:nvPr>
        </p:nvGrpSpPr>
        <p:grpSpPr>
          <a:xfrm>
            <a:off x="3096168" y="2377314"/>
            <a:ext cx="541750" cy="307192"/>
            <a:chOff x="3374501" y="2833776"/>
            <a:chExt cx="541750" cy="307192"/>
          </a:xfrm>
        </p:grpSpPr>
        <p:sp>
          <p:nvSpPr>
            <p:cNvPr id="82" name="Rectangle 81">
              <a:extLst>
                <a:ext uri="{FF2B5EF4-FFF2-40B4-BE49-F238E27FC236}">
                  <a16:creationId xmlns:a16="http://schemas.microsoft.com/office/drawing/2014/main" id="{05CA2216-09F9-4000-9767-5B03B933C335}"/>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16</a:t>
              </a:r>
            </a:p>
          </p:txBody>
        </p:sp>
        <p:pic>
          <p:nvPicPr>
            <p:cNvPr id="83" name="Image 82">
              <a:extLst>
                <a:ext uri="{FF2B5EF4-FFF2-40B4-BE49-F238E27FC236}">
                  <a16:creationId xmlns:a16="http://schemas.microsoft.com/office/drawing/2014/main" id="{F51A06E8-3C7D-4697-92DB-885C7EE8FF2D}"/>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84" name="Groupe 83">
            <a:extLst>
              <a:ext uri="{FF2B5EF4-FFF2-40B4-BE49-F238E27FC236}">
                <a16:creationId xmlns:a16="http://schemas.microsoft.com/office/drawing/2014/main" id="{99E3582E-1F16-4A12-89E0-5C5DAE0B72EA}"/>
              </a:ext>
            </a:extLst>
          </p:cNvPr>
          <p:cNvGrpSpPr/>
          <p:nvPr>
            <p:custDataLst>
              <p:tags r:id="rId36"/>
            </p:custDataLst>
          </p:nvPr>
        </p:nvGrpSpPr>
        <p:grpSpPr>
          <a:xfrm>
            <a:off x="3096168" y="2864526"/>
            <a:ext cx="541750" cy="307192"/>
            <a:chOff x="3374501" y="2833776"/>
            <a:chExt cx="541750" cy="307192"/>
          </a:xfrm>
        </p:grpSpPr>
        <p:sp>
          <p:nvSpPr>
            <p:cNvPr id="85" name="Rectangle 84">
              <a:extLst>
                <a:ext uri="{FF2B5EF4-FFF2-40B4-BE49-F238E27FC236}">
                  <a16:creationId xmlns:a16="http://schemas.microsoft.com/office/drawing/2014/main" id="{3CD927CA-B4D4-4A2A-8248-57F303BC4022}"/>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17</a:t>
              </a:r>
            </a:p>
          </p:txBody>
        </p:sp>
        <p:pic>
          <p:nvPicPr>
            <p:cNvPr id="86" name="Image 85">
              <a:extLst>
                <a:ext uri="{FF2B5EF4-FFF2-40B4-BE49-F238E27FC236}">
                  <a16:creationId xmlns:a16="http://schemas.microsoft.com/office/drawing/2014/main" id="{A76BC33C-8FF9-40A5-8A6A-93D13C61C23C}"/>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87" name="Groupe 86">
            <a:extLst>
              <a:ext uri="{FF2B5EF4-FFF2-40B4-BE49-F238E27FC236}">
                <a16:creationId xmlns:a16="http://schemas.microsoft.com/office/drawing/2014/main" id="{33F9A780-8E18-49AD-B9AC-B796BDC3BB94}"/>
              </a:ext>
            </a:extLst>
          </p:cNvPr>
          <p:cNvGrpSpPr/>
          <p:nvPr>
            <p:custDataLst>
              <p:tags r:id="rId37"/>
            </p:custDataLst>
          </p:nvPr>
        </p:nvGrpSpPr>
        <p:grpSpPr>
          <a:xfrm>
            <a:off x="3096168" y="3277414"/>
            <a:ext cx="541750" cy="307192"/>
            <a:chOff x="3374501" y="2833776"/>
            <a:chExt cx="541750" cy="307192"/>
          </a:xfrm>
        </p:grpSpPr>
        <p:sp>
          <p:nvSpPr>
            <p:cNvPr id="88" name="Rectangle 87">
              <a:extLst>
                <a:ext uri="{FF2B5EF4-FFF2-40B4-BE49-F238E27FC236}">
                  <a16:creationId xmlns:a16="http://schemas.microsoft.com/office/drawing/2014/main" id="{C4D17339-BC6F-4E49-9349-626A2A4B681F}"/>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17</a:t>
              </a:r>
            </a:p>
          </p:txBody>
        </p:sp>
        <p:pic>
          <p:nvPicPr>
            <p:cNvPr id="89" name="Image 88">
              <a:extLst>
                <a:ext uri="{FF2B5EF4-FFF2-40B4-BE49-F238E27FC236}">
                  <a16:creationId xmlns:a16="http://schemas.microsoft.com/office/drawing/2014/main" id="{FC096FFE-6C1D-42B2-9A1D-4E36E60C55BE}"/>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90" name="Groupe 89">
            <a:extLst>
              <a:ext uri="{FF2B5EF4-FFF2-40B4-BE49-F238E27FC236}">
                <a16:creationId xmlns:a16="http://schemas.microsoft.com/office/drawing/2014/main" id="{D9141F1A-E5BE-4726-B745-702BA53D176D}"/>
              </a:ext>
            </a:extLst>
          </p:cNvPr>
          <p:cNvGrpSpPr/>
          <p:nvPr>
            <p:custDataLst>
              <p:tags r:id="rId38"/>
            </p:custDataLst>
          </p:nvPr>
        </p:nvGrpSpPr>
        <p:grpSpPr>
          <a:xfrm>
            <a:off x="3059832" y="3781470"/>
            <a:ext cx="541750" cy="307192"/>
            <a:chOff x="3374501" y="2833776"/>
            <a:chExt cx="541750" cy="307192"/>
          </a:xfrm>
        </p:grpSpPr>
        <p:sp>
          <p:nvSpPr>
            <p:cNvPr id="91" name="Rectangle 90">
              <a:extLst>
                <a:ext uri="{FF2B5EF4-FFF2-40B4-BE49-F238E27FC236}">
                  <a16:creationId xmlns:a16="http://schemas.microsoft.com/office/drawing/2014/main" id="{FAF70D39-5211-475A-90F1-4E5ADCE56610}"/>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18</a:t>
              </a:r>
            </a:p>
          </p:txBody>
        </p:sp>
        <p:pic>
          <p:nvPicPr>
            <p:cNvPr id="93" name="Image 92">
              <a:extLst>
                <a:ext uri="{FF2B5EF4-FFF2-40B4-BE49-F238E27FC236}">
                  <a16:creationId xmlns:a16="http://schemas.microsoft.com/office/drawing/2014/main" id="{5F624158-2EF7-4A08-BB43-175A4449E66D}"/>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95" name="Groupe 94">
            <a:extLst>
              <a:ext uri="{FF2B5EF4-FFF2-40B4-BE49-F238E27FC236}">
                <a16:creationId xmlns:a16="http://schemas.microsoft.com/office/drawing/2014/main" id="{A8E36ABB-F01F-4CC4-AC7E-E38E96124139}"/>
              </a:ext>
            </a:extLst>
          </p:cNvPr>
          <p:cNvGrpSpPr/>
          <p:nvPr>
            <p:custDataLst>
              <p:tags r:id="rId39"/>
            </p:custDataLst>
          </p:nvPr>
        </p:nvGrpSpPr>
        <p:grpSpPr>
          <a:xfrm>
            <a:off x="3096168" y="4213518"/>
            <a:ext cx="541750" cy="307192"/>
            <a:chOff x="3374501" y="2833776"/>
            <a:chExt cx="541750" cy="307192"/>
          </a:xfrm>
        </p:grpSpPr>
        <p:sp>
          <p:nvSpPr>
            <p:cNvPr id="96" name="Rectangle 95">
              <a:extLst>
                <a:ext uri="{FF2B5EF4-FFF2-40B4-BE49-F238E27FC236}">
                  <a16:creationId xmlns:a16="http://schemas.microsoft.com/office/drawing/2014/main" id="{9AB098B1-EACB-46DD-98E4-E7BE40564B6F}"/>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20</a:t>
              </a:r>
            </a:p>
          </p:txBody>
        </p:sp>
        <p:pic>
          <p:nvPicPr>
            <p:cNvPr id="97" name="Image 96">
              <a:extLst>
                <a:ext uri="{FF2B5EF4-FFF2-40B4-BE49-F238E27FC236}">
                  <a16:creationId xmlns:a16="http://schemas.microsoft.com/office/drawing/2014/main" id="{3EE0CE52-C52A-44F5-B744-317BFF393056}"/>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98" name="Groupe 97">
            <a:extLst>
              <a:ext uri="{FF2B5EF4-FFF2-40B4-BE49-F238E27FC236}">
                <a16:creationId xmlns:a16="http://schemas.microsoft.com/office/drawing/2014/main" id="{7D6D5F88-C76B-4D67-867B-DE2A43CE7AB5}"/>
              </a:ext>
            </a:extLst>
          </p:cNvPr>
          <p:cNvGrpSpPr/>
          <p:nvPr>
            <p:custDataLst>
              <p:tags r:id="rId40"/>
            </p:custDataLst>
          </p:nvPr>
        </p:nvGrpSpPr>
        <p:grpSpPr>
          <a:xfrm>
            <a:off x="3096168" y="4681570"/>
            <a:ext cx="541750" cy="307192"/>
            <a:chOff x="3374501" y="2833776"/>
            <a:chExt cx="541750" cy="307192"/>
          </a:xfrm>
        </p:grpSpPr>
        <p:sp>
          <p:nvSpPr>
            <p:cNvPr id="99" name="Rectangle 98">
              <a:extLst>
                <a:ext uri="{FF2B5EF4-FFF2-40B4-BE49-F238E27FC236}">
                  <a16:creationId xmlns:a16="http://schemas.microsoft.com/office/drawing/2014/main" id="{DCFA48B3-9931-4188-ABB6-D7001F192A37}"/>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21</a:t>
              </a:r>
            </a:p>
          </p:txBody>
        </p:sp>
        <p:pic>
          <p:nvPicPr>
            <p:cNvPr id="100" name="Image 99">
              <a:extLst>
                <a:ext uri="{FF2B5EF4-FFF2-40B4-BE49-F238E27FC236}">
                  <a16:creationId xmlns:a16="http://schemas.microsoft.com/office/drawing/2014/main" id="{EDE35F94-8779-4EE3-A03F-AF85BF86CF68}"/>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grpSp>
        <p:nvGrpSpPr>
          <p:cNvPr id="101" name="Groupe 100">
            <a:extLst>
              <a:ext uri="{FF2B5EF4-FFF2-40B4-BE49-F238E27FC236}">
                <a16:creationId xmlns:a16="http://schemas.microsoft.com/office/drawing/2014/main" id="{1C67217C-CFBA-4129-85FB-EDECD3701DFF}"/>
              </a:ext>
            </a:extLst>
          </p:cNvPr>
          <p:cNvGrpSpPr/>
          <p:nvPr>
            <p:custDataLst>
              <p:tags r:id="rId41"/>
            </p:custDataLst>
          </p:nvPr>
        </p:nvGrpSpPr>
        <p:grpSpPr>
          <a:xfrm>
            <a:off x="3096168" y="5324817"/>
            <a:ext cx="541750" cy="307192"/>
            <a:chOff x="3374501" y="2833776"/>
            <a:chExt cx="541750" cy="307192"/>
          </a:xfrm>
        </p:grpSpPr>
        <p:sp>
          <p:nvSpPr>
            <p:cNvPr id="102" name="Rectangle 101">
              <a:extLst>
                <a:ext uri="{FF2B5EF4-FFF2-40B4-BE49-F238E27FC236}">
                  <a16:creationId xmlns:a16="http://schemas.microsoft.com/office/drawing/2014/main" id="{C77F0403-2926-422F-9979-77A80B2C046B}"/>
                </a:ext>
              </a:extLst>
            </p:cNvPr>
            <p:cNvSpPr/>
            <p:nvPr/>
          </p:nvSpPr>
          <p:spPr>
            <a:xfrm>
              <a:off x="3374501" y="2956302"/>
              <a:ext cx="541750" cy="184666"/>
            </a:xfrm>
            <a:prstGeom prst="rect">
              <a:avLst/>
            </a:prstGeom>
          </p:spPr>
          <p:txBody>
            <a:bodyPr wrap="square">
              <a:spAutoFit/>
            </a:bodyPr>
            <a:lstStyle/>
            <a:p>
              <a:r>
                <a:rPr lang="fr-FR" sz="600" b="1" dirty="0">
                  <a:solidFill>
                    <a:schemeClr val="bg1"/>
                  </a:solidFill>
                </a:rPr>
                <a:t>Art. 22</a:t>
              </a:r>
            </a:p>
          </p:txBody>
        </p:sp>
        <p:pic>
          <p:nvPicPr>
            <p:cNvPr id="103" name="Image 102">
              <a:extLst>
                <a:ext uri="{FF2B5EF4-FFF2-40B4-BE49-F238E27FC236}">
                  <a16:creationId xmlns:a16="http://schemas.microsoft.com/office/drawing/2014/main" id="{C295324E-9C4C-49C4-AAF7-C4561FEBA19E}"/>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501973" y="2833776"/>
              <a:ext cx="144000" cy="144000"/>
            </a:xfrm>
            <a:prstGeom prst="rect">
              <a:avLst/>
            </a:prstGeom>
          </p:spPr>
        </p:pic>
      </p:grpSp>
      <p:sp>
        <p:nvSpPr>
          <p:cNvPr id="104" name="ZoneTexte 103">
            <a:extLst>
              <a:ext uri="{FF2B5EF4-FFF2-40B4-BE49-F238E27FC236}">
                <a16:creationId xmlns:a16="http://schemas.microsoft.com/office/drawing/2014/main" id="{3B160F82-5640-4831-A2E5-F638384AEAC6}"/>
              </a:ext>
            </a:extLst>
          </p:cNvPr>
          <p:cNvSpPr txBox="1"/>
          <p:nvPr>
            <p:custDataLst>
              <p:tags r:id="rId42"/>
            </p:custDataLst>
          </p:nvPr>
        </p:nvSpPr>
        <p:spPr>
          <a:xfrm>
            <a:off x="281958" y="1453551"/>
            <a:ext cx="2539731" cy="288147"/>
          </a:xfrm>
          <a:prstGeom prst="rect">
            <a:avLst/>
          </a:prstGeom>
          <a:noFill/>
        </p:spPr>
        <p:txBody>
          <a:bodyPr wrap="square" lIns="36000" tIns="36000" rIns="36000" bIns="36000" rtlCol="0">
            <a:spAutoFit/>
          </a:bodyPr>
          <a:lstStyle/>
          <a:p>
            <a:pPr algn="ctr"/>
            <a:r>
              <a:rPr lang="fr-FR" sz="1400" b="1" dirty="0">
                <a:solidFill>
                  <a:srgbClr val="319CFD"/>
                </a:solidFill>
                <a:latin typeface="Arial" pitchFamily="34" charset="0"/>
              </a:rPr>
              <a:t>Personnes concernées</a:t>
            </a:r>
          </a:p>
        </p:txBody>
      </p:sp>
      <p:sp>
        <p:nvSpPr>
          <p:cNvPr id="105" name="ZoneTexte 104">
            <a:extLst>
              <a:ext uri="{FF2B5EF4-FFF2-40B4-BE49-F238E27FC236}">
                <a16:creationId xmlns:a16="http://schemas.microsoft.com/office/drawing/2014/main" id="{0A12ABC2-0061-4D87-B3D4-83C34A36BD44}"/>
              </a:ext>
            </a:extLst>
          </p:cNvPr>
          <p:cNvSpPr txBox="1"/>
          <p:nvPr>
            <p:custDataLst>
              <p:tags r:id="rId43"/>
            </p:custDataLst>
          </p:nvPr>
        </p:nvSpPr>
        <p:spPr>
          <a:xfrm>
            <a:off x="3167844" y="1448780"/>
            <a:ext cx="2389447" cy="288147"/>
          </a:xfrm>
          <a:prstGeom prst="rect">
            <a:avLst/>
          </a:prstGeom>
          <a:noFill/>
        </p:spPr>
        <p:txBody>
          <a:bodyPr wrap="square" lIns="36000" tIns="36000" rIns="36000" bIns="36000" rtlCol="0">
            <a:spAutoFit/>
          </a:bodyPr>
          <a:lstStyle/>
          <a:p>
            <a:pPr algn="ctr"/>
            <a:r>
              <a:rPr lang="fr-FR" sz="1400" b="1" dirty="0">
                <a:solidFill>
                  <a:srgbClr val="319CFD"/>
                </a:solidFill>
                <a:latin typeface="Arial" pitchFamily="34" charset="0"/>
              </a:rPr>
              <a:t>Droits liés à RGPD</a:t>
            </a:r>
          </a:p>
        </p:txBody>
      </p:sp>
      <p:sp>
        <p:nvSpPr>
          <p:cNvPr id="106" name="ZoneTexte 105">
            <a:extLst>
              <a:ext uri="{FF2B5EF4-FFF2-40B4-BE49-F238E27FC236}">
                <a16:creationId xmlns:a16="http://schemas.microsoft.com/office/drawing/2014/main" id="{8E2015D6-ADAD-4303-8F24-86733E0D7A0F}"/>
              </a:ext>
            </a:extLst>
          </p:cNvPr>
          <p:cNvSpPr txBox="1"/>
          <p:nvPr>
            <p:custDataLst>
              <p:tags r:id="rId44"/>
            </p:custDataLst>
          </p:nvPr>
        </p:nvSpPr>
        <p:spPr>
          <a:xfrm>
            <a:off x="5364089" y="1453551"/>
            <a:ext cx="3816424" cy="288147"/>
          </a:xfrm>
          <a:prstGeom prst="rect">
            <a:avLst/>
          </a:prstGeom>
          <a:noFill/>
        </p:spPr>
        <p:txBody>
          <a:bodyPr wrap="square" lIns="36000" tIns="36000" rIns="36000" bIns="36000" rtlCol="0">
            <a:spAutoFit/>
          </a:bodyPr>
          <a:lstStyle/>
          <a:p>
            <a:pPr algn="ctr"/>
            <a:r>
              <a:rPr lang="fr-FR" sz="1400" b="1" dirty="0">
                <a:solidFill>
                  <a:schemeClr val="accent1">
                    <a:lumMod val="75000"/>
                  </a:schemeClr>
                </a:solidFill>
                <a:latin typeface="Arial" pitchFamily="34" charset="0"/>
              </a:rPr>
              <a:t>Obligations du Responsable du traitement</a:t>
            </a:r>
          </a:p>
        </p:txBody>
      </p:sp>
      <p:pic>
        <p:nvPicPr>
          <p:cNvPr id="107" name="Image 106">
            <a:hlinkClick r:id="rId53" action="ppaction://hlinksldjump"/>
            <a:extLst>
              <a:ext uri="{FF2B5EF4-FFF2-40B4-BE49-F238E27FC236}">
                <a16:creationId xmlns:a16="http://schemas.microsoft.com/office/drawing/2014/main" id="{BC280572-F605-4CBB-BD35-179B0F3DC7FA}"/>
              </a:ext>
            </a:extLst>
          </p:cNvPr>
          <p:cNvPicPr>
            <a:picLocks noChangeAspect="1"/>
          </p:cNvPicPr>
          <p:nvPr>
            <p:custDataLst>
              <p:tags r:id="rId45"/>
            </p:custDataLst>
          </p:nvPr>
        </p:nvPicPr>
        <p:blipFill>
          <a:blip r:embed="rId54" cstate="print">
            <a:extLst>
              <a:ext uri="{28A0092B-C50C-407E-A947-70E740481C1C}">
                <a14:useLocalDpi xmlns:a14="http://schemas.microsoft.com/office/drawing/2010/main" val="0"/>
              </a:ext>
            </a:extLst>
          </a:blip>
          <a:stretch>
            <a:fillRect/>
          </a:stretch>
        </p:blipFill>
        <p:spPr>
          <a:xfrm>
            <a:off x="5112521" y="5359676"/>
            <a:ext cx="180000" cy="180000"/>
          </a:xfrm>
          <a:prstGeom prst="rect">
            <a:avLst/>
          </a:prstGeom>
        </p:spPr>
      </p:pic>
      <p:pic>
        <p:nvPicPr>
          <p:cNvPr id="108" name="Image 107">
            <a:extLst>
              <a:ext uri="{FF2B5EF4-FFF2-40B4-BE49-F238E27FC236}">
                <a16:creationId xmlns:a16="http://schemas.microsoft.com/office/drawing/2014/main" id="{CD13EFD7-8E5D-4C1B-9C5D-7AB18A67B7D1}"/>
              </a:ext>
            </a:extLst>
          </p:cNvPr>
          <p:cNvPicPr>
            <a:picLocks noChangeAspect="1"/>
          </p:cNvPicPr>
          <p:nvPr>
            <p:custDataLst>
              <p:tags r:id="rId46"/>
            </p:custDataLst>
          </p:nvPr>
        </p:nvPicPr>
        <p:blipFill>
          <a:blip r:embed="rId52" cstate="print">
            <a:extLst>
              <a:ext uri="{28A0092B-C50C-407E-A947-70E740481C1C}">
                <a14:useLocalDpi xmlns:a14="http://schemas.microsoft.com/office/drawing/2010/main" val="0"/>
              </a:ext>
            </a:extLst>
          </a:blip>
          <a:stretch>
            <a:fillRect/>
          </a:stretch>
        </p:blipFill>
        <p:spPr>
          <a:xfrm>
            <a:off x="8633728" y="924777"/>
            <a:ext cx="268123" cy="268123"/>
          </a:xfrm>
          <a:prstGeom prst="rect">
            <a:avLst/>
          </a:prstGeom>
        </p:spPr>
      </p:pic>
      <p:sp>
        <p:nvSpPr>
          <p:cNvPr id="109" name="Rectangle 108">
            <a:extLst>
              <a:ext uri="{FF2B5EF4-FFF2-40B4-BE49-F238E27FC236}">
                <a16:creationId xmlns:a16="http://schemas.microsoft.com/office/drawing/2014/main" id="{32E71EE3-8F2B-47A1-8166-C7F566E34476}"/>
              </a:ext>
            </a:extLst>
          </p:cNvPr>
          <p:cNvSpPr/>
          <p:nvPr/>
        </p:nvSpPr>
        <p:spPr>
          <a:xfrm>
            <a:off x="171345" y="5737273"/>
            <a:ext cx="2751085" cy="180000"/>
          </a:xfrm>
          <a:prstGeom prst="rect">
            <a:avLst/>
          </a:prstGeom>
          <a:solidFill>
            <a:schemeClr val="bg2"/>
          </a:solidFill>
        </p:spPr>
        <p:txBody>
          <a:bodyPr wrap="square" anchor="ctr">
            <a:spAutoFit/>
          </a:bodyPr>
          <a:lstStyle/>
          <a:p>
            <a:pPr algn="ctr"/>
            <a:r>
              <a:rPr lang="fr-FR" sz="1200" b="1" dirty="0">
                <a:solidFill>
                  <a:schemeClr val="bg1"/>
                </a:solidFill>
              </a:rPr>
              <a:t>Chefs de projets</a:t>
            </a:r>
            <a:endParaRPr lang="fr-FR" sz="1200" dirty="0">
              <a:solidFill>
                <a:schemeClr val="bg1"/>
              </a:solidFill>
            </a:endParaRPr>
          </a:p>
        </p:txBody>
      </p:sp>
      <p:sp>
        <p:nvSpPr>
          <p:cNvPr id="110" name="Rectangle 109">
            <a:extLst>
              <a:ext uri="{FF2B5EF4-FFF2-40B4-BE49-F238E27FC236}">
                <a16:creationId xmlns:a16="http://schemas.microsoft.com/office/drawing/2014/main" id="{3983F263-DBCB-4436-8A30-840456659BFF}"/>
              </a:ext>
            </a:extLst>
          </p:cNvPr>
          <p:cNvSpPr/>
          <p:nvPr/>
        </p:nvSpPr>
        <p:spPr>
          <a:xfrm>
            <a:off x="327053" y="5926440"/>
            <a:ext cx="8483272" cy="39013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L’application doit permettre la transparence et le respect des droits individuels (Identifier les droits applicables concernant les nouveaux traitements et contribuer au processus d'exercice des droits).</a:t>
            </a:r>
          </a:p>
        </p:txBody>
      </p:sp>
      <p:pic>
        <p:nvPicPr>
          <p:cNvPr id="111" name="Image 110">
            <a:extLst>
              <a:ext uri="{FF2B5EF4-FFF2-40B4-BE49-F238E27FC236}">
                <a16:creationId xmlns:a16="http://schemas.microsoft.com/office/drawing/2014/main" id="{D05F90B0-181B-42CB-A6A7-3CF4B5087206}"/>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72414" y="5752439"/>
            <a:ext cx="345986" cy="345986"/>
          </a:xfrm>
          <a:prstGeom prst="rect">
            <a:avLst/>
          </a:prstGeom>
        </p:spPr>
      </p:pic>
    </p:spTree>
    <p:extLst>
      <p:ext uri="{BB962C8B-B14F-4D97-AF65-F5344CB8AC3E}">
        <p14:creationId xmlns:p14="http://schemas.microsoft.com/office/powerpoint/2010/main" val="382483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94"/>
                                        </p:tgtEl>
                                        <p:attrNameLst>
                                          <p:attrName>style.visibility</p:attrName>
                                        </p:attrNameLst>
                                      </p:cBhvr>
                                      <p:to>
                                        <p:strVal val="visible"/>
                                      </p:to>
                                    </p:set>
                                    <p:animEffect transition="in" filter="fade">
                                      <p:cBhvr>
                                        <p:cTn id="12" dur="1000"/>
                                        <p:tgtEl>
                                          <p:spTgt spid="94"/>
                                        </p:tgtEl>
                                      </p:cBhvr>
                                    </p:animEffect>
                                    <p:anim calcmode="lin" valueType="num">
                                      <p:cBhvr>
                                        <p:cTn id="13" dur="1000" fill="hold"/>
                                        <p:tgtEl>
                                          <p:spTgt spid="94"/>
                                        </p:tgtEl>
                                        <p:attrNameLst>
                                          <p:attrName>ppt_x</p:attrName>
                                        </p:attrNameLst>
                                      </p:cBhvr>
                                      <p:tavLst>
                                        <p:tav tm="0">
                                          <p:val>
                                            <p:strVal val="#ppt_x"/>
                                          </p:val>
                                        </p:tav>
                                        <p:tav tm="100000">
                                          <p:val>
                                            <p:strVal val="#ppt_x"/>
                                          </p:val>
                                        </p:tav>
                                      </p:tavLst>
                                    </p:anim>
                                    <p:anim calcmode="lin" valueType="num">
                                      <p:cBhvr>
                                        <p:cTn id="14" dur="1000" fill="hold"/>
                                        <p:tgtEl>
                                          <p:spTgt spid="9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1000"/>
                                        <p:tgtEl>
                                          <p:spTgt spid="67"/>
                                        </p:tgtEl>
                                      </p:cBhvr>
                                    </p:animEffect>
                                    <p:anim calcmode="lin" valueType="num">
                                      <p:cBhvr>
                                        <p:cTn id="18" dur="1000" fill="hold"/>
                                        <p:tgtEl>
                                          <p:spTgt spid="67"/>
                                        </p:tgtEl>
                                        <p:attrNameLst>
                                          <p:attrName>ppt_x</p:attrName>
                                        </p:attrNameLst>
                                      </p:cBhvr>
                                      <p:tavLst>
                                        <p:tav tm="0">
                                          <p:val>
                                            <p:strVal val="#ppt_x"/>
                                          </p:val>
                                        </p:tav>
                                        <p:tav tm="100000">
                                          <p:val>
                                            <p:strVal val="#ppt_x"/>
                                          </p:val>
                                        </p:tav>
                                      </p:tavLst>
                                    </p:anim>
                                    <p:anim calcmode="lin" valueType="num">
                                      <p:cBhvr>
                                        <p:cTn id="19" dur="1000" fill="hold"/>
                                        <p:tgtEl>
                                          <p:spTgt spid="6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1000"/>
                                        <p:tgtEl>
                                          <p:spTgt spid="69"/>
                                        </p:tgtEl>
                                      </p:cBhvr>
                                    </p:animEffect>
                                    <p:anim calcmode="lin" valueType="num">
                                      <p:cBhvr>
                                        <p:cTn id="23" dur="1000" fill="hold"/>
                                        <p:tgtEl>
                                          <p:spTgt spid="69"/>
                                        </p:tgtEl>
                                        <p:attrNameLst>
                                          <p:attrName>ppt_x</p:attrName>
                                        </p:attrNameLst>
                                      </p:cBhvr>
                                      <p:tavLst>
                                        <p:tav tm="0">
                                          <p:val>
                                            <p:strVal val="#ppt_x"/>
                                          </p:val>
                                        </p:tav>
                                        <p:tav tm="100000">
                                          <p:val>
                                            <p:strVal val="#ppt_x"/>
                                          </p:val>
                                        </p:tav>
                                      </p:tavLst>
                                    </p:anim>
                                    <p:anim calcmode="lin" valueType="num">
                                      <p:cBhvr>
                                        <p:cTn id="2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67" grpId="0"/>
      <p:bldP spid="6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2A60844-99C1-4CDC-850A-0515C7204DA3}"/>
              </a:ext>
            </a:extLst>
          </p:cNvPr>
          <p:cNvSpPr/>
          <p:nvPr/>
        </p:nvSpPr>
        <p:spPr bwMode="auto">
          <a:xfrm>
            <a:off x="-566" y="1643323"/>
            <a:ext cx="9144565" cy="2894387"/>
          </a:xfrm>
          <a:prstGeom prst="rect">
            <a:avLst/>
          </a:prstGeom>
          <a:solidFill>
            <a:srgbClr val="F5F5F5"/>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43" name="TextBox 17">
            <a:extLst>
              <a:ext uri="{FF2B5EF4-FFF2-40B4-BE49-F238E27FC236}">
                <a16:creationId xmlns:a16="http://schemas.microsoft.com/office/drawing/2014/main" id="{00CCB94F-2F48-46B7-97AA-A855A5AAA23C}"/>
              </a:ext>
            </a:extLst>
          </p:cNvPr>
          <p:cNvSpPr txBox="1"/>
          <p:nvPr/>
        </p:nvSpPr>
        <p:spPr>
          <a:xfrm>
            <a:off x="327053" y="7574"/>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a:t>    </a:t>
            </a:r>
            <a:r>
              <a:rPr lang="fr-FR" b="0" dirty="0">
                <a:solidFill>
                  <a:srgbClr val="FF7F4F"/>
                </a:solidFill>
                <a:latin typeface="+mj-lt"/>
              </a:rPr>
              <a:t>Gestion des consentements</a:t>
            </a:r>
            <a:endParaRPr lang="fr-FR" dirty="0">
              <a:solidFill>
                <a:srgbClr val="FF7F4F"/>
              </a:solidFill>
              <a:latin typeface="+mj-lt"/>
            </a:endParaRPr>
          </a:p>
        </p:txBody>
      </p:sp>
      <p:sp>
        <p:nvSpPr>
          <p:cNvPr id="45" name="Freeform 11">
            <a:extLst>
              <a:ext uri="{FF2B5EF4-FFF2-40B4-BE49-F238E27FC236}">
                <a16:creationId xmlns:a16="http://schemas.microsoft.com/office/drawing/2014/main" id="{074DF202-90AC-433D-94F1-AF4C46880532}"/>
              </a:ext>
            </a:extLst>
          </p:cNvPr>
          <p:cNvSpPr>
            <a:spLocks/>
          </p:cNvSpPr>
          <p:nvPr>
            <p:custDataLst>
              <p:tags r:id="rId1"/>
            </p:custDataLst>
          </p:nvPr>
        </p:nvSpPr>
        <p:spPr bwMode="auto">
          <a:xfrm>
            <a:off x="4507933" y="1819359"/>
            <a:ext cx="2152299" cy="1724106"/>
          </a:xfrm>
          <a:custGeom>
            <a:avLst/>
            <a:gdLst>
              <a:gd name="T0" fmla="*/ 322 w 1286"/>
              <a:gd name="T1" fmla="*/ 1116 h 1116"/>
              <a:gd name="T2" fmla="*/ 0 w 1286"/>
              <a:gd name="T3" fmla="*/ 557 h 1116"/>
              <a:gd name="T4" fmla="*/ 322 w 1286"/>
              <a:gd name="T5" fmla="*/ 0 h 1116"/>
              <a:gd name="T6" fmla="*/ 965 w 1286"/>
              <a:gd name="T7" fmla="*/ 0 h 1116"/>
              <a:gd name="T8" fmla="*/ 1286 w 1286"/>
              <a:gd name="T9" fmla="*/ 557 h 1116"/>
              <a:gd name="T10" fmla="*/ 965 w 1286"/>
              <a:gd name="T11" fmla="*/ 1116 h 1116"/>
              <a:gd name="T12" fmla="*/ 322 w 1286"/>
              <a:gd name="T13" fmla="*/ 1116 h 1116"/>
            </a:gdLst>
            <a:ahLst/>
            <a:cxnLst>
              <a:cxn ang="0">
                <a:pos x="T0" y="T1"/>
              </a:cxn>
              <a:cxn ang="0">
                <a:pos x="T2" y="T3"/>
              </a:cxn>
              <a:cxn ang="0">
                <a:pos x="T4" y="T5"/>
              </a:cxn>
              <a:cxn ang="0">
                <a:pos x="T6" y="T7"/>
              </a:cxn>
              <a:cxn ang="0">
                <a:pos x="T8" y="T9"/>
              </a:cxn>
              <a:cxn ang="0">
                <a:pos x="T10" y="T11"/>
              </a:cxn>
              <a:cxn ang="0">
                <a:pos x="T12" y="T13"/>
              </a:cxn>
            </a:cxnLst>
            <a:rect l="0" t="0" r="r" b="b"/>
            <a:pathLst>
              <a:path w="1286" h="1116">
                <a:moveTo>
                  <a:pt x="322" y="1116"/>
                </a:moveTo>
                <a:lnTo>
                  <a:pt x="0" y="557"/>
                </a:lnTo>
                <a:lnTo>
                  <a:pt x="322" y="0"/>
                </a:lnTo>
                <a:lnTo>
                  <a:pt x="965" y="0"/>
                </a:lnTo>
                <a:lnTo>
                  <a:pt x="1286" y="557"/>
                </a:lnTo>
                <a:lnTo>
                  <a:pt x="965" y="1116"/>
                </a:lnTo>
                <a:lnTo>
                  <a:pt x="322" y="1116"/>
                </a:lnTo>
                <a:close/>
              </a:path>
            </a:pathLst>
          </a:custGeom>
          <a:solidFill>
            <a:schemeClr val="tx1">
              <a:lumMod val="60000"/>
              <a:lumOff val="40000"/>
            </a:schemeClr>
          </a:solidFill>
          <a:ln w="38100">
            <a:noFill/>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000000"/>
              </a:solidFill>
              <a:effectLst/>
              <a:uLnTx/>
              <a:uFillTx/>
              <a:latin typeface="Calibri"/>
              <a:sym typeface="Calibri"/>
            </a:endParaRPr>
          </a:p>
        </p:txBody>
      </p:sp>
      <p:sp>
        <p:nvSpPr>
          <p:cNvPr id="46" name="Text Box 13" descr="PresentationLoad.com">
            <a:extLst>
              <a:ext uri="{FF2B5EF4-FFF2-40B4-BE49-F238E27FC236}">
                <a16:creationId xmlns:a16="http://schemas.microsoft.com/office/drawing/2014/main" id="{A297C721-B471-4C18-87F7-7E8BFE2D628E}"/>
              </a:ext>
            </a:extLst>
          </p:cNvPr>
          <p:cNvSpPr txBox="1">
            <a:spLocks noChangeArrowheads="1"/>
          </p:cNvSpPr>
          <p:nvPr/>
        </p:nvSpPr>
        <p:spPr bwMode="gray">
          <a:xfrm>
            <a:off x="5033673" y="2935211"/>
            <a:ext cx="1195598" cy="393954"/>
          </a:xfrm>
          <a:prstGeom prst="rect">
            <a:avLst/>
          </a:prstGeom>
          <a:noFill/>
          <a:ln w="9525" algn="ctr">
            <a:noFill/>
            <a:miter lim="800000"/>
            <a:headEnd/>
            <a:tailEnd/>
          </a:ln>
        </p:spPr>
        <p:txBody>
          <a:bodyPr wrap="square" lIns="0" tIns="0" rIns="0" bIns="0" anchor="t">
            <a:spAutoFit/>
          </a:bodyPr>
          <a:lstStyle/>
          <a:p>
            <a:pPr marL="0" marR="0" lvl="0" indent="0" algn="ctr" defTabSz="801688" eaLnBrk="1" fontAlgn="base" latinLnBrk="0" hangingPunct="1">
              <a:lnSpc>
                <a:spcPct val="80000"/>
              </a:lnSpc>
              <a:spcBef>
                <a:spcPct val="0"/>
              </a:spcBef>
              <a:spcAft>
                <a:spcPts val="600"/>
              </a:spcAft>
              <a:buClrTx/>
              <a:buSzTx/>
              <a:buFontTx/>
              <a:buNone/>
              <a:tabLst/>
              <a:defRPr/>
            </a:pPr>
            <a:r>
              <a:rPr kumimoji="0" lang="fr-FR" sz="1600" b="0" i="0" u="none" strike="noStrike" kern="0" cap="none" spc="0" normalizeH="0" baseline="0" dirty="0">
                <a:ln>
                  <a:noFill/>
                </a:ln>
                <a:solidFill>
                  <a:srgbClr val="FFFFFF"/>
                </a:solidFill>
                <a:effectLst/>
                <a:uLnTx/>
                <a:uFillTx/>
                <a:latin typeface="Calibri"/>
                <a:sym typeface="Calibri"/>
              </a:rPr>
              <a:t>Capitalisation de l’expertise</a:t>
            </a:r>
          </a:p>
        </p:txBody>
      </p:sp>
      <p:sp>
        <p:nvSpPr>
          <p:cNvPr id="47" name="Freeform 8">
            <a:extLst>
              <a:ext uri="{FF2B5EF4-FFF2-40B4-BE49-F238E27FC236}">
                <a16:creationId xmlns:a16="http://schemas.microsoft.com/office/drawing/2014/main" id="{6D52A6A9-99AE-43FE-A236-6B8A2F1AC477}"/>
              </a:ext>
            </a:extLst>
          </p:cNvPr>
          <p:cNvSpPr>
            <a:spLocks/>
          </p:cNvSpPr>
          <p:nvPr>
            <p:custDataLst>
              <p:tags r:id="rId2"/>
            </p:custDataLst>
          </p:nvPr>
        </p:nvSpPr>
        <p:spPr bwMode="auto">
          <a:xfrm>
            <a:off x="467544" y="1819359"/>
            <a:ext cx="2153973" cy="1724106"/>
          </a:xfrm>
          <a:custGeom>
            <a:avLst/>
            <a:gdLst>
              <a:gd name="T0" fmla="*/ 322 w 1287"/>
              <a:gd name="T1" fmla="*/ 1116 h 1116"/>
              <a:gd name="T2" fmla="*/ 0 w 1287"/>
              <a:gd name="T3" fmla="*/ 557 h 1116"/>
              <a:gd name="T4" fmla="*/ 322 w 1287"/>
              <a:gd name="T5" fmla="*/ 0 h 1116"/>
              <a:gd name="T6" fmla="*/ 965 w 1287"/>
              <a:gd name="T7" fmla="*/ 0 h 1116"/>
              <a:gd name="T8" fmla="*/ 1287 w 1287"/>
              <a:gd name="T9" fmla="*/ 557 h 1116"/>
              <a:gd name="T10" fmla="*/ 965 w 1287"/>
              <a:gd name="T11" fmla="*/ 1116 h 1116"/>
              <a:gd name="T12" fmla="*/ 322 w 1287"/>
              <a:gd name="T13" fmla="*/ 1116 h 1116"/>
            </a:gdLst>
            <a:ahLst/>
            <a:cxnLst>
              <a:cxn ang="0">
                <a:pos x="T0" y="T1"/>
              </a:cxn>
              <a:cxn ang="0">
                <a:pos x="T2" y="T3"/>
              </a:cxn>
              <a:cxn ang="0">
                <a:pos x="T4" y="T5"/>
              </a:cxn>
              <a:cxn ang="0">
                <a:pos x="T6" y="T7"/>
              </a:cxn>
              <a:cxn ang="0">
                <a:pos x="T8" y="T9"/>
              </a:cxn>
              <a:cxn ang="0">
                <a:pos x="T10" y="T11"/>
              </a:cxn>
              <a:cxn ang="0">
                <a:pos x="T12" y="T13"/>
              </a:cxn>
            </a:cxnLst>
            <a:rect l="0" t="0" r="r" b="b"/>
            <a:pathLst>
              <a:path w="1287" h="1116">
                <a:moveTo>
                  <a:pt x="322" y="1116"/>
                </a:moveTo>
                <a:lnTo>
                  <a:pt x="0" y="557"/>
                </a:lnTo>
                <a:lnTo>
                  <a:pt x="322" y="0"/>
                </a:lnTo>
                <a:lnTo>
                  <a:pt x="965" y="0"/>
                </a:lnTo>
                <a:lnTo>
                  <a:pt x="1287" y="557"/>
                </a:lnTo>
                <a:lnTo>
                  <a:pt x="965" y="1116"/>
                </a:lnTo>
                <a:lnTo>
                  <a:pt x="322" y="1116"/>
                </a:lnTo>
                <a:close/>
              </a:path>
            </a:pathLst>
          </a:custGeom>
          <a:solidFill>
            <a:srgbClr val="45B39C"/>
          </a:solidFill>
          <a:ln w="38100">
            <a:noFill/>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000000"/>
              </a:solidFill>
              <a:effectLst/>
              <a:uLnTx/>
              <a:uFillTx/>
              <a:latin typeface="Calibri"/>
              <a:sym typeface="Calibri"/>
            </a:endParaRPr>
          </a:p>
        </p:txBody>
      </p:sp>
      <p:sp>
        <p:nvSpPr>
          <p:cNvPr id="48" name="Text Box 13" descr="PresentationLoad.com">
            <a:extLst>
              <a:ext uri="{FF2B5EF4-FFF2-40B4-BE49-F238E27FC236}">
                <a16:creationId xmlns:a16="http://schemas.microsoft.com/office/drawing/2014/main" id="{65977B0E-F84C-4A54-B906-8CE489D21A9D}"/>
              </a:ext>
            </a:extLst>
          </p:cNvPr>
          <p:cNvSpPr txBox="1">
            <a:spLocks noChangeArrowheads="1"/>
          </p:cNvSpPr>
          <p:nvPr/>
        </p:nvSpPr>
        <p:spPr bwMode="white">
          <a:xfrm>
            <a:off x="1024355" y="2935211"/>
            <a:ext cx="1040352" cy="398827"/>
          </a:xfrm>
          <a:prstGeom prst="rect">
            <a:avLst/>
          </a:prstGeom>
          <a:noFill/>
          <a:ln w="9525" algn="ctr">
            <a:noFill/>
            <a:miter lim="800000"/>
            <a:headEnd/>
            <a:tailEnd/>
          </a:ln>
        </p:spPr>
        <p:txBody>
          <a:bodyPr wrap="square" lIns="0" tIns="0" rIns="0" bIns="0" anchor="t">
            <a:spAutoFit/>
          </a:bodyPr>
          <a:lstStyle/>
          <a:p>
            <a:pPr marL="0" marR="0" lvl="0" indent="0" algn="ctr" defTabSz="801688" eaLnBrk="1" fontAlgn="base" latinLnBrk="0" hangingPunct="1">
              <a:lnSpc>
                <a:spcPct val="80000"/>
              </a:lnSpc>
              <a:spcBef>
                <a:spcPct val="0"/>
              </a:spcBef>
              <a:spcAft>
                <a:spcPts val="600"/>
              </a:spcAft>
              <a:buClrTx/>
              <a:buSzTx/>
              <a:buFontTx/>
              <a:buNone/>
              <a:tabLst/>
              <a:defRPr/>
            </a:pPr>
            <a:r>
              <a:rPr kumimoji="0" lang="fr-FR" sz="1600" b="0" i="0" u="none" strike="noStrike" kern="0" cap="none" spc="0" normalizeH="0" baseline="0" dirty="0">
                <a:ln>
                  <a:noFill/>
                </a:ln>
                <a:solidFill>
                  <a:schemeClr val="bg1"/>
                </a:solidFill>
                <a:effectLst/>
                <a:uLnTx/>
                <a:uFillTx/>
                <a:latin typeface="Calibri"/>
                <a:sym typeface="Calibri"/>
              </a:rPr>
              <a:t>Point de contact unique</a:t>
            </a:r>
          </a:p>
        </p:txBody>
      </p:sp>
      <p:sp>
        <p:nvSpPr>
          <p:cNvPr id="49" name="Freeform 10">
            <a:extLst>
              <a:ext uri="{FF2B5EF4-FFF2-40B4-BE49-F238E27FC236}">
                <a16:creationId xmlns:a16="http://schemas.microsoft.com/office/drawing/2014/main" id="{E8F92550-6723-48D4-8BE3-FD8E48BA3025}"/>
              </a:ext>
            </a:extLst>
          </p:cNvPr>
          <p:cNvSpPr>
            <a:spLocks/>
          </p:cNvSpPr>
          <p:nvPr>
            <p:custDataLst>
              <p:tags r:id="rId3"/>
            </p:custDataLst>
          </p:nvPr>
        </p:nvSpPr>
        <p:spPr bwMode="auto">
          <a:xfrm>
            <a:off x="6524157" y="2705269"/>
            <a:ext cx="2152299" cy="1719470"/>
          </a:xfrm>
          <a:custGeom>
            <a:avLst/>
            <a:gdLst>
              <a:gd name="T0" fmla="*/ 322 w 1286"/>
              <a:gd name="T1" fmla="*/ 1113 h 1113"/>
              <a:gd name="T2" fmla="*/ 0 w 1286"/>
              <a:gd name="T3" fmla="*/ 556 h 1113"/>
              <a:gd name="T4" fmla="*/ 322 w 1286"/>
              <a:gd name="T5" fmla="*/ 0 h 1113"/>
              <a:gd name="T6" fmla="*/ 965 w 1286"/>
              <a:gd name="T7" fmla="*/ 0 h 1113"/>
              <a:gd name="T8" fmla="*/ 1286 w 1286"/>
              <a:gd name="T9" fmla="*/ 556 h 1113"/>
              <a:gd name="T10" fmla="*/ 965 w 1286"/>
              <a:gd name="T11" fmla="*/ 1113 h 1113"/>
              <a:gd name="T12" fmla="*/ 322 w 1286"/>
              <a:gd name="T13" fmla="*/ 1113 h 1113"/>
            </a:gdLst>
            <a:ahLst/>
            <a:cxnLst>
              <a:cxn ang="0">
                <a:pos x="T0" y="T1"/>
              </a:cxn>
              <a:cxn ang="0">
                <a:pos x="T2" y="T3"/>
              </a:cxn>
              <a:cxn ang="0">
                <a:pos x="T4" y="T5"/>
              </a:cxn>
              <a:cxn ang="0">
                <a:pos x="T6" y="T7"/>
              </a:cxn>
              <a:cxn ang="0">
                <a:pos x="T8" y="T9"/>
              </a:cxn>
              <a:cxn ang="0">
                <a:pos x="T10" y="T11"/>
              </a:cxn>
              <a:cxn ang="0">
                <a:pos x="T12" y="T13"/>
              </a:cxn>
            </a:cxnLst>
            <a:rect l="0" t="0" r="r" b="b"/>
            <a:pathLst>
              <a:path w="1286" h="1113">
                <a:moveTo>
                  <a:pt x="322" y="1113"/>
                </a:moveTo>
                <a:lnTo>
                  <a:pt x="0" y="556"/>
                </a:lnTo>
                <a:lnTo>
                  <a:pt x="322" y="0"/>
                </a:lnTo>
                <a:lnTo>
                  <a:pt x="965" y="0"/>
                </a:lnTo>
                <a:lnTo>
                  <a:pt x="1286" y="556"/>
                </a:lnTo>
                <a:lnTo>
                  <a:pt x="965" y="1113"/>
                </a:lnTo>
                <a:lnTo>
                  <a:pt x="322" y="1113"/>
                </a:lnTo>
                <a:close/>
              </a:path>
            </a:pathLst>
          </a:custGeom>
          <a:solidFill>
            <a:srgbClr val="F9B54C"/>
          </a:solidFill>
          <a:ln w="38100">
            <a:noFill/>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000000"/>
              </a:solidFill>
              <a:effectLst/>
              <a:uLnTx/>
              <a:uFillTx/>
              <a:latin typeface="Calibri"/>
              <a:sym typeface="Calibri"/>
            </a:endParaRPr>
          </a:p>
        </p:txBody>
      </p:sp>
      <p:sp>
        <p:nvSpPr>
          <p:cNvPr id="50" name="Text Box 13" descr="PresentationLoad.com">
            <a:extLst>
              <a:ext uri="{FF2B5EF4-FFF2-40B4-BE49-F238E27FC236}">
                <a16:creationId xmlns:a16="http://schemas.microsoft.com/office/drawing/2014/main" id="{AB740935-96FA-4672-BBEA-828FAFE9AF81}"/>
              </a:ext>
            </a:extLst>
          </p:cNvPr>
          <p:cNvSpPr txBox="1">
            <a:spLocks noChangeArrowheads="1"/>
          </p:cNvSpPr>
          <p:nvPr/>
        </p:nvSpPr>
        <p:spPr bwMode="gray">
          <a:xfrm>
            <a:off x="6902444" y="3640515"/>
            <a:ext cx="1395724" cy="590931"/>
          </a:xfrm>
          <a:prstGeom prst="rect">
            <a:avLst/>
          </a:prstGeom>
          <a:noFill/>
          <a:ln w="9525" algn="ctr">
            <a:noFill/>
            <a:miter lim="800000"/>
            <a:headEnd/>
            <a:tailEnd/>
          </a:ln>
        </p:spPr>
        <p:txBody>
          <a:bodyPr wrap="square" lIns="0" tIns="0" rIns="0" bIns="0" anchor="t">
            <a:spAutoFit/>
          </a:bodyPr>
          <a:lstStyle/>
          <a:p>
            <a:pPr marL="0" marR="0" lvl="0" indent="0" algn="ctr" defTabSz="801688" eaLnBrk="1" fontAlgn="base" latinLnBrk="0" hangingPunct="1">
              <a:lnSpc>
                <a:spcPct val="80000"/>
              </a:lnSpc>
              <a:spcBef>
                <a:spcPct val="0"/>
              </a:spcBef>
              <a:spcAft>
                <a:spcPts val="600"/>
              </a:spcAft>
              <a:buClrTx/>
              <a:buSzTx/>
              <a:buFontTx/>
              <a:buNone/>
              <a:tabLst/>
              <a:defRPr/>
            </a:pPr>
            <a:r>
              <a:rPr kumimoji="0" lang="fr-FR" sz="1600" b="0" i="0" u="none" strike="noStrike" kern="0" cap="none" spc="0" normalizeH="0" baseline="0" dirty="0">
                <a:ln>
                  <a:noFill/>
                </a:ln>
                <a:solidFill>
                  <a:schemeClr val="bg1"/>
                </a:solidFill>
                <a:effectLst/>
                <a:uLnTx/>
                <a:uFillTx/>
                <a:latin typeface="Calibri"/>
                <a:sym typeface="Calibri"/>
              </a:rPr>
              <a:t>Adaptation au contexte</a:t>
            </a:r>
            <a:br/>
            <a:r>
              <a:rPr kumimoji="0" lang="fr-FR" sz="1600" b="0" i="0" u="none" strike="noStrike" kern="0" cap="none" spc="0" normalizeH="0" baseline="0" dirty="0">
                <a:ln>
                  <a:noFill/>
                </a:ln>
                <a:solidFill>
                  <a:schemeClr val="bg1"/>
                </a:solidFill>
                <a:effectLst/>
                <a:uLnTx/>
                <a:uFillTx/>
                <a:latin typeface="Calibri"/>
                <a:sym typeface="Calibri"/>
              </a:rPr>
              <a:t>et au niveau de dépenses</a:t>
            </a:r>
          </a:p>
        </p:txBody>
      </p:sp>
      <p:grpSp>
        <p:nvGrpSpPr>
          <p:cNvPr id="51" name="Gruppieren 22">
            <a:extLst>
              <a:ext uri="{FF2B5EF4-FFF2-40B4-BE49-F238E27FC236}">
                <a16:creationId xmlns:a16="http://schemas.microsoft.com/office/drawing/2014/main" id="{DE7BDA09-9772-4364-9669-6ABA6B9A9640}"/>
              </a:ext>
            </a:extLst>
          </p:cNvPr>
          <p:cNvGrpSpPr/>
          <p:nvPr/>
        </p:nvGrpSpPr>
        <p:grpSpPr bwMode="white">
          <a:xfrm>
            <a:off x="5282433" y="2147506"/>
            <a:ext cx="590787" cy="533906"/>
            <a:chOff x="6471289" y="2144024"/>
            <a:chExt cx="528634" cy="414879"/>
          </a:xfrm>
          <a:solidFill>
            <a:srgbClr val="000000"/>
          </a:solidFill>
        </p:grpSpPr>
        <p:sp>
          <p:nvSpPr>
            <p:cNvPr id="73" name="Freeform 1150">
              <a:extLst>
                <a:ext uri="{FF2B5EF4-FFF2-40B4-BE49-F238E27FC236}">
                  <a16:creationId xmlns:a16="http://schemas.microsoft.com/office/drawing/2014/main" id="{C95895C9-096E-4548-BA63-2C259A67238A}"/>
                </a:ext>
              </a:extLst>
            </p:cNvPr>
            <p:cNvSpPr>
              <a:spLocks noEditPoints="1"/>
            </p:cNvSpPr>
            <p:nvPr/>
          </p:nvSpPr>
          <p:spPr bwMode="white">
            <a:xfrm>
              <a:off x="6471289" y="2144024"/>
              <a:ext cx="428263" cy="414879"/>
            </a:xfrm>
            <a:custGeom>
              <a:avLst/>
              <a:gdLst>
                <a:gd name="T0" fmla="*/ 13 w 268"/>
                <a:gd name="T1" fmla="*/ 39 h 261"/>
                <a:gd name="T2" fmla="*/ 46 w 268"/>
                <a:gd name="T3" fmla="*/ 72 h 261"/>
                <a:gd name="T4" fmla="*/ 55 w 268"/>
                <a:gd name="T5" fmla="*/ 75 h 261"/>
                <a:gd name="T6" fmla="*/ 84 w 268"/>
                <a:gd name="T7" fmla="*/ 45 h 261"/>
                <a:gd name="T8" fmla="*/ 82 w 268"/>
                <a:gd name="T9" fmla="*/ 38 h 261"/>
                <a:gd name="T10" fmla="*/ 51 w 268"/>
                <a:gd name="T11" fmla="*/ 7 h 261"/>
                <a:gd name="T12" fmla="*/ 48 w 268"/>
                <a:gd name="T13" fmla="*/ 4 h 261"/>
                <a:gd name="T14" fmla="*/ 88 w 268"/>
                <a:gd name="T15" fmla="*/ 5 h 261"/>
                <a:gd name="T16" fmla="*/ 124 w 268"/>
                <a:gd name="T17" fmla="*/ 61 h 261"/>
                <a:gd name="T18" fmla="*/ 134 w 268"/>
                <a:gd name="T19" fmla="*/ 87 h 261"/>
                <a:gd name="T20" fmla="*/ 256 w 268"/>
                <a:gd name="T21" fmla="*/ 208 h 261"/>
                <a:gd name="T22" fmla="*/ 262 w 268"/>
                <a:gd name="T23" fmla="*/ 243 h 261"/>
                <a:gd name="T24" fmla="*/ 222 w 268"/>
                <a:gd name="T25" fmla="*/ 250 h 261"/>
                <a:gd name="T26" fmla="*/ 194 w 268"/>
                <a:gd name="T27" fmla="*/ 223 h 261"/>
                <a:gd name="T28" fmla="*/ 95 w 268"/>
                <a:gd name="T29" fmla="*/ 124 h 261"/>
                <a:gd name="T30" fmla="*/ 70 w 268"/>
                <a:gd name="T31" fmla="*/ 115 h 261"/>
                <a:gd name="T32" fmla="*/ 13 w 268"/>
                <a:gd name="T33" fmla="*/ 39 h 261"/>
                <a:gd name="T34" fmla="*/ 248 w 268"/>
                <a:gd name="T35" fmla="*/ 228 h 261"/>
                <a:gd name="T36" fmla="*/ 237 w 268"/>
                <a:gd name="T37" fmla="*/ 217 h 261"/>
                <a:gd name="T38" fmla="*/ 226 w 268"/>
                <a:gd name="T39" fmla="*/ 227 h 261"/>
                <a:gd name="T40" fmla="*/ 237 w 268"/>
                <a:gd name="T41" fmla="*/ 239 h 261"/>
                <a:gd name="T42" fmla="*/ 248 w 268"/>
                <a:gd name="T43" fmla="*/ 22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8" h="261">
                  <a:moveTo>
                    <a:pt x="13" y="39"/>
                  </a:moveTo>
                  <a:cubicBezTo>
                    <a:pt x="24" y="50"/>
                    <a:pt x="35" y="61"/>
                    <a:pt x="46" y="72"/>
                  </a:cubicBezTo>
                  <a:cubicBezTo>
                    <a:pt x="49" y="75"/>
                    <a:pt x="52" y="76"/>
                    <a:pt x="55" y="75"/>
                  </a:cubicBezTo>
                  <a:cubicBezTo>
                    <a:pt x="69" y="69"/>
                    <a:pt x="79" y="59"/>
                    <a:pt x="84" y="45"/>
                  </a:cubicBezTo>
                  <a:cubicBezTo>
                    <a:pt x="85" y="42"/>
                    <a:pt x="85" y="40"/>
                    <a:pt x="82" y="38"/>
                  </a:cubicBezTo>
                  <a:cubicBezTo>
                    <a:pt x="72" y="28"/>
                    <a:pt x="62" y="17"/>
                    <a:pt x="51" y="7"/>
                  </a:cubicBezTo>
                  <a:cubicBezTo>
                    <a:pt x="51" y="6"/>
                    <a:pt x="50" y="5"/>
                    <a:pt x="48" y="4"/>
                  </a:cubicBezTo>
                  <a:cubicBezTo>
                    <a:pt x="62" y="0"/>
                    <a:pt x="75" y="0"/>
                    <a:pt x="88" y="5"/>
                  </a:cubicBezTo>
                  <a:cubicBezTo>
                    <a:pt x="112" y="15"/>
                    <a:pt x="125" y="35"/>
                    <a:pt x="124" y="61"/>
                  </a:cubicBezTo>
                  <a:cubicBezTo>
                    <a:pt x="123" y="71"/>
                    <a:pt x="127" y="80"/>
                    <a:pt x="134" y="87"/>
                  </a:cubicBezTo>
                  <a:cubicBezTo>
                    <a:pt x="175" y="127"/>
                    <a:pt x="215" y="168"/>
                    <a:pt x="256" y="208"/>
                  </a:cubicBezTo>
                  <a:cubicBezTo>
                    <a:pt x="266" y="219"/>
                    <a:pt x="268" y="231"/>
                    <a:pt x="262" y="243"/>
                  </a:cubicBezTo>
                  <a:cubicBezTo>
                    <a:pt x="254" y="257"/>
                    <a:pt x="234" y="261"/>
                    <a:pt x="222" y="250"/>
                  </a:cubicBezTo>
                  <a:cubicBezTo>
                    <a:pt x="212" y="242"/>
                    <a:pt x="203" y="232"/>
                    <a:pt x="194" y="223"/>
                  </a:cubicBezTo>
                  <a:cubicBezTo>
                    <a:pt x="161" y="190"/>
                    <a:pt x="128" y="157"/>
                    <a:pt x="95" y="124"/>
                  </a:cubicBezTo>
                  <a:cubicBezTo>
                    <a:pt x="88" y="117"/>
                    <a:pt x="80" y="114"/>
                    <a:pt x="70" y="115"/>
                  </a:cubicBezTo>
                  <a:cubicBezTo>
                    <a:pt x="30" y="117"/>
                    <a:pt x="0" y="78"/>
                    <a:pt x="13" y="39"/>
                  </a:cubicBezTo>
                  <a:close/>
                  <a:moveTo>
                    <a:pt x="248" y="228"/>
                  </a:moveTo>
                  <a:cubicBezTo>
                    <a:pt x="248" y="221"/>
                    <a:pt x="243" y="217"/>
                    <a:pt x="237" y="217"/>
                  </a:cubicBezTo>
                  <a:cubicBezTo>
                    <a:pt x="231" y="217"/>
                    <a:pt x="226" y="221"/>
                    <a:pt x="226" y="227"/>
                  </a:cubicBezTo>
                  <a:cubicBezTo>
                    <a:pt x="226" y="234"/>
                    <a:pt x="231" y="239"/>
                    <a:pt x="237" y="239"/>
                  </a:cubicBezTo>
                  <a:cubicBezTo>
                    <a:pt x="243" y="239"/>
                    <a:pt x="248" y="234"/>
                    <a:pt x="248" y="228"/>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6E0038">
                    <a:lumMod val="50000"/>
                  </a:srgbClr>
                </a:solidFill>
                <a:effectLst/>
                <a:uLnTx/>
                <a:uFillTx/>
                <a:latin typeface="Calibri"/>
                <a:sym typeface="Calibri"/>
              </a:endParaRPr>
            </a:p>
          </p:txBody>
        </p:sp>
        <p:sp>
          <p:nvSpPr>
            <p:cNvPr id="74" name="Freeform 1151">
              <a:extLst>
                <a:ext uri="{FF2B5EF4-FFF2-40B4-BE49-F238E27FC236}">
                  <a16:creationId xmlns:a16="http://schemas.microsoft.com/office/drawing/2014/main" id="{19573182-5BFE-49C2-804F-14565EFBBDFC}"/>
                </a:ext>
              </a:extLst>
            </p:cNvPr>
            <p:cNvSpPr>
              <a:spLocks/>
            </p:cNvSpPr>
            <p:nvPr/>
          </p:nvSpPr>
          <p:spPr bwMode="white">
            <a:xfrm>
              <a:off x="6698801" y="2148486"/>
              <a:ext cx="301122" cy="214131"/>
            </a:xfrm>
            <a:custGeom>
              <a:avLst/>
              <a:gdLst>
                <a:gd name="T0" fmla="*/ 31 w 188"/>
                <a:gd name="T1" fmla="*/ 92 h 135"/>
                <a:gd name="T2" fmla="*/ 52 w 188"/>
                <a:gd name="T3" fmla="*/ 71 h 135"/>
                <a:gd name="T4" fmla="*/ 55 w 188"/>
                <a:gd name="T5" fmla="*/ 68 h 135"/>
                <a:gd name="T6" fmla="*/ 51 w 188"/>
                <a:gd name="T7" fmla="*/ 31 h 135"/>
                <a:gd name="T8" fmla="*/ 9 w 188"/>
                <a:gd name="T9" fmla="*/ 17 h 135"/>
                <a:gd name="T10" fmla="*/ 0 w 188"/>
                <a:gd name="T11" fmla="*/ 16 h 135"/>
                <a:gd name="T12" fmla="*/ 3 w 188"/>
                <a:gd name="T13" fmla="*/ 14 h 135"/>
                <a:gd name="T14" fmla="*/ 65 w 188"/>
                <a:gd name="T15" fmla="*/ 1 h 135"/>
                <a:gd name="T16" fmla="*/ 131 w 188"/>
                <a:gd name="T17" fmla="*/ 34 h 135"/>
                <a:gd name="T18" fmla="*/ 140 w 188"/>
                <a:gd name="T19" fmla="*/ 51 h 135"/>
                <a:gd name="T20" fmla="*/ 146 w 188"/>
                <a:gd name="T21" fmla="*/ 62 h 135"/>
                <a:gd name="T22" fmla="*/ 169 w 188"/>
                <a:gd name="T23" fmla="*/ 68 h 135"/>
                <a:gd name="T24" fmla="*/ 172 w 188"/>
                <a:gd name="T25" fmla="*/ 67 h 135"/>
                <a:gd name="T26" fmla="*/ 188 w 188"/>
                <a:gd name="T27" fmla="*/ 83 h 135"/>
                <a:gd name="T28" fmla="*/ 136 w 188"/>
                <a:gd name="T29" fmla="*/ 135 h 135"/>
                <a:gd name="T30" fmla="*/ 120 w 188"/>
                <a:gd name="T31" fmla="*/ 119 h 135"/>
                <a:gd name="T32" fmla="*/ 122 w 188"/>
                <a:gd name="T33" fmla="*/ 113 h 135"/>
                <a:gd name="T34" fmla="*/ 104 w 188"/>
                <a:gd name="T35" fmla="*/ 97 h 135"/>
                <a:gd name="T36" fmla="*/ 90 w 188"/>
                <a:gd name="T37" fmla="*/ 107 h 135"/>
                <a:gd name="T38" fmla="*/ 67 w 188"/>
                <a:gd name="T39" fmla="*/ 129 h 135"/>
                <a:gd name="T40" fmla="*/ 31 w 188"/>
                <a:gd name="T41" fmla="*/ 9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35">
                  <a:moveTo>
                    <a:pt x="31" y="92"/>
                  </a:moveTo>
                  <a:cubicBezTo>
                    <a:pt x="37" y="85"/>
                    <a:pt x="45" y="78"/>
                    <a:pt x="52" y="71"/>
                  </a:cubicBezTo>
                  <a:cubicBezTo>
                    <a:pt x="53" y="70"/>
                    <a:pt x="54" y="69"/>
                    <a:pt x="55" y="68"/>
                  </a:cubicBezTo>
                  <a:cubicBezTo>
                    <a:pt x="67" y="55"/>
                    <a:pt x="66" y="41"/>
                    <a:pt x="51" y="31"/>
                  </a:cubicBezTo>
                  <a:cubicBezTo>
                    <a:pt x="38" y="23"/>
                    <a:pt x="24" y="19"/>
                    <a:pt x="9" y="17"/>
                  </a:cubicBezTo>
                  <a:cubicBezTo>
                    <a:pt x="6" y="16"/>
                    <a:pt x="4" y="16"/>
                    <a:pt x="0" y="16"/>
                  </a:cubicBezTo>
                  <a:cubicBezTo>
                    <a:pt x="1" y="15"/>
                    <a:pt x="2" y="14"/>
                    <a:pt x="3" y="14"/>
                  </a:cubicBezTo>
                  <a:cubicBezTo>
                    <a:pt x="23" y="6"/>
                    <a:pt x="44" y="0"/>
                    <a:pt x="65" y="1"/>
                  </a:cubicBezTo>
                  <a:cubicBezTo>
                    <a:pt x="92" y="1"/>
                    <a:pt x="115" y="11"/>
                    <a:pt x="131" y="34"/>
                  </a:cubicBezTo>
                  <a:cubicBezTo>
                    <a:pt x="134" y="39"/>
                    <a:pt x="137" y="45"/>
                    <a:pt x="140" y="51"/>
                  </a:cubicBezTo>
                  <a:cubicBezTo>
                    <a:pt x="142" y="55"/>
                    <a:pt x="143" y="59"/>
                    <a:pt x="146" y="62"/>
                  </a:cubicBezTo>
                  <a:cubicBezTo>
                    <a:pt x="152" y="70"/>
                    <a:pt x="160" y="72"/>
                    <a:pt x="169" y="68"/>
                  </a:cubicBezTo>
                  <a:cubicBezTo>
                    <a:pt x="170" y="68"/>
                    <a:pt x="171" y="67"/>
                    <a:pt x="172" y="67"/>
                  </a:cubicBezTo>
                  <a:cubicBezTo>
                    <a:pt x="177" y="72"/>
                    <a:pt x="183" y="78"/>
                    <a:pt x="188" y="83"/>
                  </a:cubicBezTo>
                  <a:cubicBezTo>
                    <a:pt x="171" y="100"/>
                    <a:pt x="153" y="118"/>
                    <a:pt x="136" y="135"/>
                  </a:cubicBezTo>
                  <a:cubicBezTo>
                    <a:pt x="131" y="130"/>
                    <a:pt x="126" y="124"/>
                    <a:pt x="120" y="119"/>
                  </a:cubicBezTo>
                  <a:cubicBezTo>
                    <a:pt x="121" y="117"/>
                    <a:pt x="122" y="115"/>
                    <a:pt x="122" y="113"/>
                  </a:cubicBezTo>
                  <a:cubicBezTo>
                    <a:pt x="124" y="102"/>
                    <a:pt x="114" y="93"/>
                    <a:pt x="104" y="97"/>
                  </a:cubicBezTo>
                  <a:cubicBezTo>
                    <a:pt x="99" y="99"/>
                    <a:pt x="94" y="103"/>
                    <a:pt x="90" y="107"/>
                  </a:cubicBezTo>
                  <a:cubicBezTo>
                    <a:pt x="82" y="114"/>
                    <a:pt x="75" y="122"/>
                    <a:pt x="67" y="129"/>
                  </a:cubicBezTo>
                  <a:cubicBezTo>
                    <a:pt x="55" y="117"/>
                    <a:pt x="43" y="105"/>
                    <a:pt x="31" y="92"/>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6E0038">
                    <a:lumMod val="50000"/>
                  </a:srgbClr>
                </a:solidFill>
                <a:effectLst/>
                <a:uLnTx/>
                <a:uFillTx/>
                <a:latin typeface="Calibri"/>
                <a:sym typeface="Calibri"/>
              </a:endParaRPr>
            </a:p>
          </p:txBody>
        </p:sp>
        <p:sp>
          <p:nvSpPr>
            <p:cNvPr id="75" name="Freeform 1152">
              <a:extLst>
                <a:ext uri="{FF2B5EF4-FFF2-40B4-BE49-F238E27FC236}">
                  <a16:creationId xmlns:a16="http://schemas.microsoft.com/office/drawing/2014/main" id="{673F9E26-B4E9-4885-A608-2312F9DE4014}"/>
                </a:ext>
              </a:extLst>
            </p:cNvPr>
            <p:cNvSpPr>
              <a:spLocks/>
            </p:cNvSpPr>
            <p:nvPr/>
          </p:nvSpPr>
          <p:spPr bwMode="white">
            <a:xfrm>
              <a:off x="6547126" y="2404992"/>
              <a:ext cx="149446" cy="153905"/>
            </a:xfrm>
            <a:custGeom>
              <a:avLst/>
              <a:gdLst>
                <a:gd name="T0" fmla="*/ 57 w 94"/>
                <a:gd name="T1" fmla="*/ 0 h 97"/>
                <a:gd name="T2" fmla="*/ 94 w 94"/>
                <a:gd name="T3" fmla="*/ 37 h 97"/>
                <a:gd name="T4" fmla="*/ 77 w 94"/>
                <a:gd name="T5" fmla="*/ 54 h 97"/>
                <a:gd name="T6" fmla="*/ 47 w 94"/>
                <a:gd name="T7" fmla="*/ 84 h 97"/>
                <a:gd name="T8" fmla="*/ 5 w 94"/>
                <a:gd name="T9" fmla="*/ 77 h 97"/>
                <a:gd name="T10" fmla="*/ 8 w 94"/>
                <a:gd name="T11" fmla="*/ 50 h 97"/>
                <a:gd name="T12" fmla="*/ 21 w 94"/>
                <a:gd name="T13" fmla="*/ 36 h 97"/>
                <a:gd name="T14" fmla="*/ 55 w 94"/>
                <a:gd name="T15" fmla="*/ 3 h 97"/>
                <a:gd name="T16" fmla="*/ 57 w 94"/>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7">
                  <a:moveTo>
                    <a:pt x="57" y="0"/>
                  </a:moveTo>
                  <a:cubicBezTo>
                    <a:pt x="70" y="13"/>
                    <a:pt x="82" y="25"/>
                    <a:pt x="94" y="37"/>
                  </a:cubicBezTo>
                  <a:cubicBezTo>
                    <a:pt x="88" y="43"/>
                    <a:pt x="82" y="49"/>
                    <a:pt x="77" y="54"/>
                  </a:cubicBezTo>
                  <a:cubicBezTo>
                    <a:pt x="67" y="64"/>
                    <a:pt x="57" y="74"/>
                    <a:pt x="47" y="84"/>
                  </a:cubicBezTo>
                  <a:cubicBezTo>
                    <a:pt x="34" y="97"/>
                    <a:pt x="13" y="94"/>
                    <a:pt x="5" y="77"/>
                  </a:cubicBezTo>
                  <a:cubicBezTo>
                    <a:pt x="0" y="68"/>
                    <a:pt x="1" y="58"/>
                    <a:pt x="8" y="50"/>
                  </a:cubicBezTo>
                  <a:cubicBezTo>
                    <a:pt x="12" y="45"/>
                    <a:pt x="17" y="41"/>
                    <a:pt x="21" y="36"/>
                  </a:cubicBezTo>
                  <a:cubicBezTo>
                    <a:pt x="32" y="25"/>
                    <a:pt x="44" y="14"/>
                    <a:pt x="55" y="3"/>
                  </a:cubicBezTo>
                  <a:cubicBezTo>
                    <a:pt x="56" y="2"/>
                    <a:pt x="57" y="1"/>
                    <a:pt x="57" y="0"/>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6E0038">
                    <a:lumMod val="50000"/>
                  </a:srgbClr>
                </a:solidFill>
                <a:effectLst/>
                <a:uLnTx/>
                <a:uFillTx/>
                <a:latin typeface="Calibri"/>
                <a:sym typeface="Calibri"/>
              </a:endParaRPr>
            </a:p>
          </p:txBody>
        </p:sp>
      </p:grpSp>
      <p:sp>
        <p:nvSpPr>
          <p:cNvPr id="53" name="Freeform 9">
            <a:extLst>
              <a:ext uri="{FF2B5EF4-FFF2-40B4-BE49-F238E27FC236}">
                <a16:creationId xmlns:a16="http://schemas.microsoft.com/office/drawing/2014/main" id="{3AA00EE3-C715-4DA0-8996-8874CE8E6869}"/>
              </a:ext>
            </a:extLst>
          </p:cNvPr>
          <p:cNvSpPr>
            <a:spLocks/>
          </p:cNvSpPr>
          <p:nvPr>
            <p:custDataLst>
              <p:tags r:id="rId4"/>
            </p:custDataLst>
          </p:nvPr>
        </p:nvSpPr>
        <p:spPr bwMode="auto">
          <a:xfrm>
            <a:off x="2519772" y="2705269"/>
            <a:ext cx="2152299" cy="1719470"/>
          </a:xfrm>
          <a:custGeom>
            <a:avLst/>
            <a:gdLst>
              <a:gd name="T0" fmla="*/ 322 w 1286"/>
              <a:gd name="T1" fmla="*/ 1113 h 1113"/>
              <a:gd name="T2" fmla="*/ 0 w 1286"/>
              <a:gd name="T3" fmla="*/ 556 h 1113"/>
              <a:gd name="T4" fmla="*/ 322 w 1286"/>
              <a:gd name="T5" fmla="*/ 0 h 1113"/>
              <a:gd name="T6" fmla="*/ 965 w 1286"/>
              <a:gd name="T7" fmla="*/ 0 h 1113"/>
              <a:gd name="T8" fmla="*/ 1286 w 1286"/>
              <a:gd name="T9" fmla="*/ 556 h 1113"/>
              <a:gd name="T10" fmla="*/ 965 w 1286"/>
              <a:gd name="T11" fmla="*/ 1113 h 1113"/>
              <a:gd name="T12" fmla="*/ 322 w 1286"/>
              <a:gd name="T13" fmla="*/ 1113 h 1113"/>
            </a:gdLst>
            <a:ahLst/>
            <a:cxnLst>
              <a:cxn ang="0">
                <a:pos x="T0" y="T1"/>
              </a:cxn>
              <a:cxn ang="0">
                <a:pos x="T2" y="T3"/>
              </a:cxn>
              <a:cxn ang="0">
                <a:pos x="T4" y="T5"/>
              </a:cxn>
              <a:cxn ang="0">
                <a:pos x="T6" y="T7"/>
              </a:cxn>
              <a:cxn ang="0">
                <a:pos x="T8" y="T9"/>
              </a:cxn>
              <a:cxn ang="0">
                <a:pos x="T10" y="T11"/>
              </a:cxn>
              <a:cxn ang="0">
                <a:pos x="T12" y="T13"/>
              </a:cxn>
            </a:cxnLst>
            <a:rect l="0" t="0" r="r" b="b"/>
            <a:pathLst>
              <a:path w="1286" h="1113">
                <a:moveTo>
                  <a:pt x="322" y="1113"/>
                </a:moveTo>
                <a:lnTo>
                  <a:pt x="0" y="556"/>
                </a:lnTo>
                <a:lnTo>
                  <a:pt x="322" y="0"/>
                </a:lnTo>
                <a:lnTo>
                  <a:pt x="965" y="0"/>
                </a:lnTo>
                <a:lnTo>
                  <a:pt x="1286" y="556"/>
                </a:lnTo>
                <a:lnTo>
                  <a:pt x="965" y="1113"/>
                </a:lnTo>
                <a:lnTo>
                  <a:pt x="322" y="1113"/>
                </a:lnTo>
                <a:close/>
              </a:path>
            </a:pathLst>
          </a:custGeom>
          <a:solidFill>
            <a:srgbClr val="0070C0"/>
          </a:solidFill>
          <a:ln w="38100">
            <a:noFill/>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000000"/>
              </a:solidFill>
              <a:effectLst/>
              <a:uLnTx/>
              <a:uFillTx/>
              <a:latin typeface="Calibri"/>
              <a:sym typeface="Calibri"/>
            </a:endParaRPr>
          </a:p>
        </p:txBody>
      </p:sp>
      <p:sp>
        <p:nvSpPr>
          <p:cNvPr id="54" name="Text Box 13" descr="PresentationLoad.com">
            <a:extLst>
              <a:ext uri="{FF2B5EF4-FFF2-40B4-BE49-F238E27FC236}">
                <a16:creationId xmlns:a16="http://schemas.microsoft.com/office/drawing/2014/main" id="{F4E65288-6AC2-4237-A078-B70C3AF42286}"/>
              </a:ext>
            </a:extLst>
          </p:cNvPr>
          <p:cNvSpPr txBox="1">
            <a:spLocks noChangeArrowheads="1"/>
          </p:cNvSpPr>
          <p:nvPr/>
        </p:nvSpPr>
        <p:spPr bwMode="gray">
          <a:xfrm>
            <a:off x="3161007" y="3764791"/>
            <a:ext cx="1097002" cy="446917"/>
          </a:xfrm>
          <a:prstGeom prst="rect">
            <a:avLst/>
          </a:prstGeom>
          <a:noFill/>
          <a:ln w="9525" algn="ctr">
            <a:noFill/>
            <a:miter lim="800000"/>
            <a:headEnd/>
            <a:tailEnd/>
          </a:ln>
        </p:spPr>
        <p:txBody>
          <a:bodyPr wrap="square" lIns="0" tIns="0" rIns="0" bIns="0" anchor="t">
            <a:spAutoFit/>
          </a:bodyPr>
          <a:lstStyle/>
          <a:p>
            <a:pPr marL="0" marR="0" lvl="0" indent="0" algn="ctr" defTabSz="801688" eaLnBrk="1" fontAlgn="base" latinLnBrk="0" hangingPunct="1">
              <a:lnSpc>
                <a:spcPct val="80000"/>
              </a:lnSpc>
              <a:spcBef>
                <a:spcPct val="0"/>
              </a:spcBef>
              <a:spcAft>
                <a:spcPts val="600"/>
              </a:spcAft>
              <a:buClrTx/>
              <a:buSzTx/>
              <a:buFontTx/>
              <a:buNone/>
              <a:tabLst/>
              <a:defRPr/>
            </a:pPr>
            <a:r>
              <a:rPr kumimoji="0" lang="fr-FR" sz="1200" b="0" i="0" u="none" strike="noStrike" kern="0" cap="none" spc="0" normalizeH="0" baseline="0" dirty="0">
                <a:ln>
                  <a:noFill/>
                </a:ln>
                <a:solidFill>
                  <a:srgbClr val="FFFFFF"/>
                </a:solidFill>
                <a:effectLst/>
                <a:uLnTx/>
                <a:uFillTx/>
                <a:latin typeface="Calibri"/>
                <a:sym typeface="Calibri"/>
              </a:rPr>
              <a:t>Amélioration de l’expérience client</a:t>
            </a:r>
          </a:p>
        </p:txBody>
      </p:sp>
      <p:sp>
        <p:nvSpPr>
          <p:cNvPr id="59" name="Freeform 12">
            <a:extLst>
              <a:ext uri="{FF2B5EF4-FFF2-40B4-BE49-F238E27FC236}">
                <a16:creationId xmlns:a16="http://schemas.microsoft.com/office/drawing/2014/main" id="{914CA58F-A2B0-4F77-B53B-1F12A90B382D}"/>
              </a:ext>
            </a:extLst>
          </p:cNvPr>
          <p:cNvSpPr>
            <a:spLocks noEditPoints="1"/>
          </p:cNvSpPr>
          <p:nvPr/>
        </p:nvSpPr>
        <p:spPr bwMode="white">
          <a:xfrm>
            <a:off x="3362321" y="2977549"/>
            <a:ext cx="518855" cy="586913"/>
          </a:xfrm>
          <a:custGeom>
            <a:avLst/>
            <a:gdLst>
              <a:gd name="T0" fmla="*/ 280 w 293"/>
              <a:gd name="T1" fmla="*/ 340 h 359"/>
              <a:gd name="T2" fmla="*/ 199 w 293"/>
              <a:gd name="T3" fmla="*/ 258 h 359"/>
              <a:gd name="T4" fmla="*/ 225 w 293"/>
              <a:gd name="T5" fmla="*/ 196 h 359"/>
              <a:gd name="T6" fmla="*/ 249 w 293"/>
              <a:gd name="T7" fmla="*/ 153 h 359"/>
              <a:gd name="T8" fmla="*/ 240 w 293"/>
              <a:gd name="T9" fmla="*/ 132 h 359"/>
              <a:gd name="T10" fmla="*/ 247 w 293"/>
              <a:gd name="T11" fmla="*/ 86 h 359"/>
              <a:gd name="T12" fmla="*/ 146 w 293"/>
              <a:gd name="T13" fmla="*/ 0 h 359"/>
              <a:gd name="T14" fmla="*/ 46 w 293"/>
              <a:gd name="T15" fmla="*/ 86 h 359"/>
              <a:gd name="T16" fmla="*/ 54 w 293"/>
              <a:gd name="T17" fmla="*/ 132 h 359"/>
              <a:gd name="T18" fmla="*/ 44 w 293"/>
              <a:gd name="T19" fmla="*/ 153 h 359"/>
              <a:gd name="T20" fmla="*/ 67 w 293"/>
              <a:gd name="T21" fmla="*/ 196 h 359"/>
              <a:gd name="T22" fmla="*/ 95 w 293"/>
              <a:gd name="T23" fmla="*/ 258 h 359"/>
              <a:gd name="T24" fmla="*/ 12 w 293"/>
              <a:gd name="T25" fmla="*/ 340 h 359"/>
              <a:gd name="T26" fmla="*/ 0 w 293"/>
              <a:gd name="T27" fmla="*/ 345 h 359"/>
              <a:gd name="T28" fmla="*/ 147 w 293"/>
              <a:gd name="T29" fmla="*/ 359 h 359"/>
              <a:gd name="T30" fmla="*/ 293 w 293"/>
              <a:gd name="T31" fmla="*/ 345 h 359"/>
              <a:gd name="T32" fmla="*/ 280 w 293"/>
              <a:gd name="T33" fmla="*/ 340 h 359"/>
              <a:gd name="T34" fmla="*/ 183 w 293"/>
              <a:gd name="T35" fmla="*/ 91 h 359"/>
              <a:gd name="T36" fmla="*/ 155 w 293"/>
              <a:gd name="T37" fmla="*/ 120 h 359"/>
              <a:gd name="T38" fmla="*/ 147 w 293"/>
              <a:gd name="T39" fmla="*/ 126 h 359"/>
              <a:gd name="T40" fmla="*/ 138 w 293"/>
              <a:gd name="T41" fmla="*/ 120 h 359"/>
              <a:gd name="T42" fmla="*/ 110 w 293"/>
              <a:gd name="T43" fmla="*/ 91 h 359"/>
              <a:gd name="T44" fmla="*/ 101 w 293"/>
              <a:gd name="T45" fmla="*/ 72 h 359"/>
              <a:gd name="T46" fmla="*/ 127 w 293"/>
              <a:gd name="T47" fmla="*/ 45 h 359"/>
              <a:gd name="T48" fmla="*/ 147 w 293"/>
              <a:gd name="T49" fmla="*/ 54 h 359"/>
              <a:gd name="T50" fmla="*/ 166 w 293"/>
              <a:gd name="T51" fmla="*/ 45 h 359"/>
              <a:gd name="T52" fmla="*/ 192 w 293"/>
              <a:gd name="T53" fmla="*/ 72 h 359"/>
              <a:gd name="T54" fmla="*/ 183 w 293"/>
              <a:gd name="T55" fmla="*/ 9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3" h="359">
                <a:moveTo>
                  <a:pt x="280" y="340"/>
                </a:moveTo>
                <a:cubicBezTo>
                  <a:pt x="218" y="318"/>
                  <a:pt x="199" y="299"/>
                  <a:pt x="199" y="258"/>
                </a:cubicBezTo>
                <a:cubicBezTo>
                  <a:pt x="199" y="233"/>
                  <a:pt x="218" y="242"/>
                  <a:pt x="225" y="196"/>
                </a:cubicBezTo>
                <a:cubicBezTo>
                  <a:pt x="229" y="177"/>
                  <a:pt x="245" y="195"/>
                  <a:pt x="249" y="153"/>
                </a:cubicBezTo>
                <a:cubicBezTo>
                  <a:pt x="249" y="136"/>
                  <a:pt x="240" y="132"/>
                  <a:pt x="240" y="132"/>
                </a:cubicBezTo>
                <a:cubicBezTo>
                  <a:pt x="240" y="132"/>
                  <a:pt x="244" y="107"/>
                  <a:pt x="247" y="86"/>
                </a:cubicBezTo>
                <a:cubicBezTo>
                  <a:pt x="249" y="62"/>
                  <a:pt x="233" y="0"/>
                  <a:pt x="146" y="0"/>
                </a:cubicBezTo>
                <a:cubicBezTo>
                  <a:pt x="61" y="0"/>
                  <a:pt x="45" y="62"/>
                  <a:pt x="46" y="86"/>
                </a:cubicBezTo>
                <a:cubicBezTo>
                  <a:pt x="49" y="107"/>
                  <a:pt x="54" y="132"/>
                  <a:pt x="54" y="132"/>
                </a:cubicBezTo>
                <a:cubicBezTo>
                  <a:pt x="54" y="132"/>
                  <a:pt x="44" y="136"/>
                  <a:pt x="44" y="153"/>
                </a:cubicBezTo>
                <a:cubicBezTo>
                  <a:pt x="47" y="195"/>
                  <a:pt x="64" y="177"/>
                  <a:pt x="67" y="196"/>
                </a:cubicBezTo>
                <a:cubicBezTo>
                  <a:pt x="76" y="242"/>
                  <a:pt x="95" y="233"/>
                  <a:pt x="95" y="258"/>
                </a:cubicBezTo>
                <a:cubicBezTo>
                  <a:pt x="95" y="299"/>
                  <a:pt x="75" y="318"/>
                  <a:pt x="12" y="340"/>
                </a:cubicBezTo>
                <a:cubicBezTo>
                  <a:pt x="8" y="342"/>
                  <a:pt x="4" y="343"/>
                  <a:pt x="0" y="345"/>
                </a:cubicBezTo>
                <a:cubicBezTo>
                  <a:pt x="46" y="354"/>
                  <a:pt x="95" y="359"/>
                  <a:pt x="147" y="359"/>
                </a:cubicBezTo>
                <a:cubicBezTo>
                  <a:pt x="198" y="359"/>
                  <a:pt x="247" y="354"/>
                  <a:pt x="293" y="345"/>
                </a:cubicBezTo>
                <a:cubicBezTo>
                  <a:pt x="289" y="344"/>
                  <a:pt x="285" y="342"/>
                  <a:pt x="280" y="340"/>
                </a:cubicBezTo>
                <a:close/>
                <a:moveTo>
                  <a:pt x="183" y="91"/>
                </a:moveTo>
                <a:cubicBezTo>
                  <a:pt x="155" y="120"/>
                  <a:pt x="155" y="120"/>
                  <a:pt x="155" y="120"/>
                </a:cubicBezTo>
                <a:cubicBezTo>
                  <a:pt x="152" y="123"/>
                  <a:pt x="150" y="126"/>
                  <a:pt x="147" y="126"/>
                </a:cubicBezTo>
                <a:cubicBezTo>
                  <a:pt x="144" y="126"/>
                  <a:pt x="141" y="123"/>
                  <a:pt x="138" y="120"/>
                </a:cubicBezTo>
                <a:cubicBezTo>
                  <a:pt x="110" y="91"/>
                  <a:pt x="110" y="91"/>
                  <a:pt x="110" y="91"/>
                </a:cubicBezTo>
                <a:cubicBezTo>
                  <a:pt x="104" y="87"/>
                  <a:pt x="101" y="80"/>
                  <a:pt x="101" y="72"/>
                </a:cubicBezTo>
                <a:cubicBezTo>
                  <a:pt x="101" y="57"/>
                  <a:pt x="113" y="45"/>
                  <a:pt x="127" y="45"/>
                </a:cubicBezTo>
                <a:cubicBezTo>
                  <a:pt x="135" y="45"/>
                  <a:pt x="142" y="49"/>
                  <a:pt x="147" y="54"/>
                </a:cubicBezTo>
                <a:cubicBezTo>
                  <a:pt x="151" y="49"/>
                  <a:pt x="158" y="45"/>
                  <a:pt x="166" y="45"/>
                </a:cubicBezTo>
                <a:cubicBezTo>
                  <a:pt x="180" y="45"/>
                  <a:pt x="192" y="57"/>
                  <a:pt x="192" y="72"/>
                </a:cubicBezTo>
                <a:cubicBezTo>
                  <a:pt x="192" y="80"/>
                  <a:pt x="189" y="87"/>
                  <a:pt x="183" y="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dirty="0">
              <a:ln>
                <a:noFill/>
              </a:ln>
              <a:solidFill>
                <a:srgbClr val="000000"/>
              </a:solidFill>
              <a:effectLst/>
              <a:uLnTx/>
              <a:uFillTx/>
              <a:latin typeface="Calibri"/>
              <a:sym typeface="Calibri"/>
            </a:endParaRPr>
          </a:p>
        </p:txBody>
      </p:sp>
      <p:sp>
        <p:nvSpPr>
          <p:cNvPr id="106" name="Ellipse 105">
            <a:extLst>
              <a:ext uri="{FF2B5EF4-FFF2-40B4-BE49-F238E27FC236}">
                <a16:creationId xmlns:a16="http://schemas.microsoft.com/office/drawing/2014/main" id="{311F2354-3B5A-49BC-BA72-9BD204D53B5E}"/>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7</a:t>
            </a:r>
            <a:endParaRPr lang="fr-FR" sz="1350" b="1" dirty="0">
              <a:solidFill>
                <a:schemeClr val="tx1"/>
              </a:solidFill>
              <a:cs typeface="Arial" charset="0"/>
            </a:endParaRPr>
          </a:p>
        </p:txBody>
      </p:sp>
      <p:pic>
        <p:nvPicPr>
          <p:cNvPr id="107" name="Image 106">
            <a:extLst>
              <a:ext uri="{FF2B5EF4-FFF2-40B4-BE49-F238E27FC236}">
                <a16:creationId xmlns:a16="http://schemas.microsoft.com/office/drawing/2014/main" id="{D589753F-534D-41C0-96B2-23CCDC9781E7}"/>
              </a:ext>
            </a:extLst>
          </p:cNvPr>
          <p:cNvPicPr>
            <a:picLocks noChangeAspect="1"/>
          </p:cNvPicPr>
          <p:nvPr/>
        </p:nvPicPr>
        <p:blipFill>
          <a:blip r:embed="rId8"/>
          <a:stretch>
            <a:fillRect/>
          </a:stretch>
        </p:blipFill>
        <p:spPr>
          <a:xfrm>
            <a:off x="8393305" y="145671"/>
            <a:ext cx="503967" cy="503967"/>
          </a:xfrm>
          <a:prstGeom prst="rect">
            <a:avLst/>
          </a:prstGeom>
        </p:spPr>
      </p:pic>
      <p:pic>
        <p:nvPicPr>
          <p:cNvPr id="3" name="Image 2">
            <a:extLst>
              <a:ext uri="{FF2B5EF4-FFF2-40B4-BE49-F238E27FC236}">
                <a16:creationId xmlns:a16="http://schemas.microsoft.com/office/drawing/2014/main" id="{96408EEB-EA41-42CB-8685-FC5921F308A9}"/>
              </a:ext>
            </a:extLst>
          </p:cNvPr>
          <p:cNvPicPr>
            <a:picLocks noChangeAspect="1"/>
          </p:cNvPicPr>
          <p:nvPr/>
        </p:nvPicPr>
        <p:blipFill>
          <a:blip r:embed="rId9"/>
          <a:stretch>
            <a:fillRect/>
          </a:stretch>
        </p:blipFill>
        <p:spPr>
          <a:xfrm>
            <a:off x="7372429" y="3014689"/>
            <a:ext cx="540000" cy="540000"/>
          </a:xfrm>
          <a:prstGeom prst="rect">
            <a:avLst/>
          </a:prstGeom>
        </p:spPr>
      </p:pic>
      <p:pic>
        <p:nvPicPr>
          <p:cNvPr id="39" name="Picture 2" descr="https://d30y9cdsu7xlg0.cloudfront.net/png/1389125-200.png">
            <a:extLst>
              <a:ext uri="{FF2B5EF4-FFF2-40B4-BE49-F238E27FC236}">
                <a16:creationId xmlns:a16="http://schemas.microsoft.com/office/drawing/2014/main" id="{1041FB1E-0366-42CE-923B-DED970D16B88}"/>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222154" y="2159345"/>
            <a:ext cx="648000" cy="64800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3A22ECB9-F55C-4DF4-BAD3-F830BFF19829}"/>
              </a:ext>
            </a:extLst>
          </p:cNvPr>
          <p:cNvSpPr/>
          <p:nvPr/>
        </p:nvSpPr>
        <p:spPr>
          <a:xfrm>
            <a:off x="-1" y="837201"/>
            <a:ext cx="9144001" cy="811081"/>
          </a:xfrm>
          <a:prstGeom prst="rect">
            <a:avLst/>
          </a:prstGeom>
          <a:solidFill>
            <a:srgbClr val="FF7F4F"/>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42" name="Rectangle 41">
            <a:extLst>
              <a:ext uri="{FF2B5EF4-FFF2-40B4-BE49-F238E27FC236}">
                <a16:creationId xmlns:a16="http://schemas.microsoft.com/office/drawing/2014/main" id="{65E3E6E5-5871-4700-BAA5-E459D9803F0F}"/>
              </a:ext>
            </a:extLst>
          </p:cNvPr>
          <p:cNvSpPr/>
          <p:nvPr/>
        </p:nvSpPr>
        <p:spPr>
          <a:xfrm>
            <a:off x="344853" y="874631"/>
            <a:ext cx="8047765" cy="584775"/>
          </a:xfrm>
          <a:prstGeom prst="rect">
            <a:avLst/>
          </a:prstGeom>
        </p:spPr>
        <p:txBody>
          <a:bodyPr wrap="square">
            <a:spAutoFit/>
          </a:bodyPr>
          <a:lstStyle/>
          <a:p>
            <a:pPr algn="ctr"/>
            <a:r>
              <a:rPr lang="fr-FR" sz="1600" b="1" i="1" dirty="0">
                <a:solidFill>
                  <a:schemeClr val="bg1"/>
                </a:solidFill>
                <a:latin typeface="Calibri" panose="020F0502020204030204" pitchFamily="34" charset="0"/>
              </a:rPr>
              <a:t>Le traitement de données à caractère personnel n’est licite que si la personne concernée a donné son accord ou si le traitement est légitimement nécessaire.</a:t>
            </a:r>
            <a:endParaRPr lang="fr-FR" sz="1600" b="1" dirty="0">
              <a:solidFill>
                <a:schemeClr val="bg1"/>
              </a:solidFill>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8D575D97-E0C0-4A8D-AB64-6FB1C2860965}"/>
              </a:ext>
            </a:extLst>
          </p:cNvPr>
          <p:cNvSpPr/>
          <p:nvPr/>
        </p:nvSpPr>
        <p:spPr>
          <a:xfrm>
            <a:off x="8349769" y="1248582"/>
            <a:ext cx="647934" cy="253916"/>
          </a:xfrm>
          <a:prstGeom prst="rect">
            <a:avLst/>
          </a:prstGeom>
        </p:spPr>
        <p:txBody>
          <a:bodyPr wrap="none">
            <a:spAutoFit/>
          </a:bodyPr>
          <a:lstStyle/>
          <a:p>
            <a:r>
              <a:rPr lang="fr-FR" sz="1050" b="1" dirty="0">
                <a:solidFill>
                  <a:schemeClr val="bg1"/>
                </a:solidFill>
                <a:latin typeface="Calibri" panose="020F0502020204030204" pitchFamily="34" charset="0"/>
              </a:rPr>
              <a:t>Art. 6(1)</a:t>
            </a:r>
            <a:endParaRPr lang="fr-FR" sz="1050" dirty="0">
              <a:solidFill>
                <a:schemeClr val="bg1"/>
              </a:solidFill>
            </a:endParaRPr>
          </a:p>
        </p:txBody>
      </p:sp>
      <p:sp>
        <p:nvSpPr>
          <p:cNvPr id="57" name="ZoneTexte 56">
            <a:extLst>
              <a:ext uri="{FF2B5EF4-FFF2-40B4-BE49-F238E27FC236}">
                <a16:creationId xmlns:a16="http://schemas.microsoft.com/office/drawing/2014/main" id="{68BE21FB-93AA-4C3C-A57E-349BA3C86CC0}"/>
              </a:ext>
            </a:extLst>
          </p:cNvPr>
          <p:cNvSpPr txBox="1"/>
          <p:nvPr/>
        </p:nvSpPr>
        <p:spPr>
          <a:xfrm rot="10800000">
            <a:off x="-971737" y="751935"/>
            <a:ext cx="1871330" cy="923330"/>
          </a:xfrm>
          <a:prstGeom prst="rect">
            <a:avLst/>
          </a:prstGeom>
          <a:noFill/>
        </p:spPr>
        <p:txBody>
          <a:bodyPr wrap="square" rtlCol="0">
            <a:spAutoFit/>
          </a:bodyPr>
          <a:lstStyle/>
          <a:p>
            <a:r>
              <a:rPr lang="fr-FR" sz="5400" dirty="0">
                <a:solidFill>
                  <a:schemeClr val="bg1"/>
                </a:solidFill>
              </a:rPr>
              <a:t>  »</a:t>
            </a:r>
          </a:p>
        </p:txBody>
      </p:sp>
      <p:sp>
        <p:nvSpPr>
          <p:cNvPr id="61" name="ZoneTexte 60">
            <a:extLst>
              <a:ext uri="{FF2B5EF4-FFF2-40B4-BE49-F238E27FC236}">
                <a16:creationId xmlns:a16="http://schemas.microsoft.com/office/drawing/2014/main" id="{F835AFE4-2A0C-4F45-9FCB-2B639DB99FC4}"/>
              </a:ext>
            </a:extLst>
          </p:cNvPr>
          <p:cNvSpPr txBox="1"/>
          <p:nvPr/>
        </p:nvSpPr>
        <p:spPr>
          <a:xfrm>
            <a:off x="7632340" y="887239"/>
            <a:ext cx="1226087" cy="923330"/>
          </a:xfrm>
          <a:prstGeom prst="rect">
            <a:avLst/>
          </a:prstGeom>
          <a:noFill/>
        </p:spPr>
        <p:txBody>
          <a:bodyPr wrap="square" rtlCol="0">
            <a:spAutoFit/>
          </a:bodyPr>
          <a:lstStyle/>
          <a:p>
            <a:r>
              <a:rPr lang="fr-FR" sz="5400" dirty="0">
                <a:solidFill>
                  <a:schemeClr val="bg1"/>
                </a:solidFill>
              </a:rPr>
              <a:t>»</a:t>
            </a:r>
          </a:p>
        </p:txBody>
      </p:sp>
      <p:sp>
        <p:nvSpPr>
          <p:cNvPr id="2" name="Rectangle 1">
            <a:extLst>
              <a:ext uri="{FF2B5EF4-FFF2-40B4-BE49-F238E27FC236}">
                <a16:creationId xmlns:a16="http://schemas.microsoft.com/office/drawing/2014/main" id="{2726A7E0-1481-42AC-A533-A3B23CB2FDCA}"/>
              </a:ext>
            </a:extLst>
          </p:cNvPr>
          <p:cNvSpPr/>
          <p:nvPr/>
        </p:nvSpPr>
        <p:spPr>
          <a:xfrm>
            <a:off x="719573" y="3656436"/>
            <a:ext cx="1686350" cy="757130"/>
          </a:xfrm>
          <a:prstGeom prst="rect">
            <a:avLst/>
          </a:prstGeom>
        </p:spPr>
        <p:txBody>
          <a:bodyPr wrap="square">
            <a:spAutoFit/>
          </a:bodyPr>
          <a:lstStyle/>
          <a:p>
            <a:pPr lvl="0">
              <a:lnSpc>
                <a:spcPct val="90000"/>
              </a:lnSpc>
              <a:spcBef>
                <a:spcPts val="400"/>
              </a:spcBef>
              <a:defRPr/>
            </a:pPr>
            <a:r>
              <a:rPr lang="fr-FR" sz="1200" i="1" kern="0" dirty="0">
                <a:latin typeface="Calibri"/>
                <a:sym typeface="Calibri"/>
              </a:rPr>
              <a:t>Dans les domaines Distributeur-Producteur, seuls les distributeurs contactent les clients</a:t>
            </a:r>
          </a:p>
        </p:txBody>
      </p:sp>
      <p:sp>
        <p:nvSpPr>
          <p:cNvPr id="4" name="Rectangle 3">
            <a:extLst>
              <a:ext uri="{FF2B5EF4-FFF2-40B4-BE49-F238E27FC236}">
                <a16:creationId xmlns:a16="http://schemas.microsoft.com/office/drawing/2014/main" id="{850504BE-2B92-40C2-BEA9-957F44708E64}"/>
              </a:ext>
            </a:extLst>
          </p:cNvPr>
          <p:cNvSpPr/>
          <p:nvPr/>
        </p:nvSpPr>
        <p:spPr>
          <a:xfrm>
            <a:off x="2699791" y="1787339"/>
            <a:ext cx="1759625" cy="757130"/>
          </a:xfrm>
          <a:prstGeom prst="rect">
            <a:avLst/>
          </a:prstGeom>
        </p:spPr>
        <p:txBody>
          <a:bodyPr wrap="square">
            <a:spAutoFit/>
          </a:bodyPr>
          <a:lstStyle/>
          <a:p>
            <a:pPr lvl="0">
              <a:lnSpc>
                <a:spcPct val="90000"/>
              </a:lnSpc>
              <a:spcBef>
                <a:spcPts val="400"/>
              </a:spcBef>
            </a:pPr>
            <a:r>
              <a:rPr lang="fr-FR" sz="1200" i="1" kern="0" dirty="0">
                <a:latin typeface="Calibri"/>
                <a:sym typeface="Calibri"/>
              </a:rPr>
              <a:t>L’expérience client est simplifiée : </a:t>
            </a:r>
            <a:r>
              <a:rPr lang="fr-FR" sz="1200" b="1" i="1" kern="0" dirty="0">
                <a:latin typeface="Calibri"/>
                <a:sym typeface="Calibri"/>
              </a:rPr>
              <a:t>il est aussi facile de retirer son consentement que de le donner </a:t>
            </a:r>
          </a:p>
        </p:txBody>
      </p:sp>
      <p:sp>
        <p:nvSpPr>
          <p:cNvPr id="6" name="Rectangle 5">
            <a:extLst>
              <a:ext uri="{FF2B5EF4-FFF2-40B4-BE49-F238E27FC236}">
                <a16:creationId xmlns:a16="http://schemas.microsoft.com/office/drawing/2014/main" id="{63A897B8-35A2-4333-B23E-5A918693594D}"/>
              </a:ext>
            </a:extLst>
          </p:cNvPr>
          <p:cNvSpPr/>
          <p:nvPr/>
        </p:nvSpPr>
        <p:spPr>
          <a:xfrm>
            <a:off x="6783040" y="1751335"/>
            <a:ext cx="1924393" cy="757130"/>
          </a:xfrm>
          <a:prstGeom prst="rect">
            <a:avLst/>
          </a:prstGeom>
        </p:spPr>
        <p:txBody>
          <a:bodyPr wrap="square">
            <a:spAutoFit/>
          </a:bodyPr>
          <a:lstStyle/>
          <a:p>
            <a:pPr>
              <a:lnSpc>
                <a:spcPct val="90000"/>
              </a:lnSpc>
              <a:spcBef>
                <a:spcPts val="400"/>
              </a:spcBef>
            </a:pPr>
            <a:r>
              <a:rPr lang="fr-FR" sz="1200" b="1" i="1" kern="0" dirty="0">
                <a:latin typeface="Calibri"/>
                <a:sym typeface="Calibri"/>
              </a:rPr>
              <a:t>Les orientations sont adaptées à l’environnement local </a:t>
            </a:r>
            <a:r>
              <a:rPr lang="fr-FR" sz="1200" i="1" kern="0" dirty="0">
                <a:latin typeface="Calibri"/>
                <a:sym typeface="Calibri"/>
              </a:rPr>
              <a:t>et à la capacité d’exécution des lignes métier </a:t>
            </a:r>
          </a:p>
        </p:txBody>
      </p:sp>
      <p:sp>
        <p:nvSpPr>
          <p:cNvPr id="7" name="Rectangle 6">
            <a:extLst>
              <a:ext uri="{FF2B5EF4-FFF2-40B4-BE49-F238E27FC236}">
                <a16:creationId xmlns:a16="http://schemas.microsoft.com/office/drawing/2014/main" id="{C19F2E45-A0FE-41DF-B861-D913729BC22F}"/>
              </a:ext>
            </a:extLst>
          </p:cNvPr>
          <p:cNvSpPr/>
          <p:nvPr/>
        </p:nvSpPr>
        <p:spPr>
          <a:xfrm>
            <a:off x="4748900" y="3605833"/>
            <a:ext cx="1709936" cy="590931"/>
          </a:xfrm>
          <a:prstGeom prst="rect">
            <a:avLst/>
          </a:prstGeom>
        </p:spPr>
        <p:txBody>
          <a:bodyPr wrap="square">
            <a:spAutoFit/>
          </a:bodyPr>
          <a:lstStyle/>
          <a:p>
            <a:pPr lvl="0">
              <a:lnSpc>
                <a:spcPct val="90000"/>
              </a:lnSpc>
              <a:spcBef>
                <a:spcPts val="400"/>
              </a:spcBef>
              <a:defRPr/>
            </a:pPr>
            <a:r>
              <a:rPr lang="fr-FR" sz="1200" i="1" kern="0" dirty="0">
                <a:latin typeface="Calibri"/>
                <a:sym typeface="Calibri"/>
              </a:rPr>
              <a:t>Capitaliser sur l’expertise de chaque équipe marketing</a:t>
            </a:r>
            <a:endParaRPr lang="fr-FR" sz="1200" i="1" dirty="0"/>
          </a:p>
        </p:txBody>
      </p:sp>
      <p:pic>
        <p:nvPicPr>
          <p:cNvPr id="35" name="Image 34">
            <a:extLst>
              <a:ext uri="{FF2B5EF4-FFF2-40B4-BE49-F238E27FC236}">
                <a16:creationId xmlns:a16="http://schemas.microsoft.com/office/drawing/2014/main" id="{A90052F1-A688-4215-86E6-65056A93123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542202" y="991453"/>
            <a:ext cx="268123" cy="268123"/>
          </a:xfrm>
          <a:prstGeom prst="rect">
            <a:avLst/>
          </a:prstGeom>
        </p:spPr>
      </p:pic>
      <p:sp>
        <p:nvSpPr>
          <p:cNvPr id="36" name="Rectangle 35">
            <a:extLst>
              <a:ext uri="{FF2B5EF4-FFF2-40B4-BE49-F238E27FC236}">
                <a16:creationId xmlns:a16="http://schemas.microsoft.com/office/drawing/2014/main" id="{483EDE67-A2B6-4A2D-85A4-57905CF68186}"/>
              </a:ext>
            </a:extLst>
          </p:cNvPr>
          <p:cNvSpPr/>
          <p:nvPr/>
        </p:nvSpPr>
        <p:spPr>
          <a:xfrm>
            <a:off x="169765" y="4595132"/>
            <a:ext cx="2751085" cy="288000"/>
          </a:xfrm>
          <a:prstGeom prst="rect">
            <a:avLst/>
          </a:prstGeom>
          <a:solidFill>
            <a:schemeClr val="bg2"/>
          </a:solidFill>
        </p:spPr>
        <p:txBody>
          <a:bodyPr wrap="square">
            <a:spAutoFit/>
          </a:bodyPr>
          <a:lstStyle/>
          <a:p>
            <a:pPr algn="ctr"/>
            <a:r>
              <a:rPr lang="fr-FR" sz="1400" b="1" dirty="0">
                <a:solidFill>
                  <a:schemeClr val="bg1"/>
                </a:solidFill>
              </a:rPr>
              <a:t>Chefs de projets</a:t>
            </a:r>
            <a:endParaRPr lang="fr-FR" sz="1400" dirty="0">
              <a:solidFill>
                <a:schemeClr val="bg1"/>
              </a:solidFill>
            </a:endParaRPr>
          </a:p>
        </p:txBody>
      </p:sp>
      <p:sp>
        <p:nvSpPr>
          <p:cNvPr id="37" name="Rectangle 36">
            <a:extLst>
              <a:ext uri="{FF2B5EF4-FFF2-40B4-BE49-F238E27FC236}">
                <a16:creationId xmlns:a16="http://schemas.microsoft.com/office/drawing/2014/main" id="{1DC32F55-9A71-41DC-B9A0-919A54DB88B4}"/>
              </a:ext>
            </a:extLst>
          </p:cNvPr>
          <p:cNvSpPr/>
          <p:nvPr/>
        </p:nvSpPr>
        <p:spPr>
          <a:xfrm>
            <a:off x="327053" y="4883132"/>
            <a:ext cx="8483272" cy="474291"/>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chemeClr val="tx1"/>
                </a:solidFill>
              </a:rPr>
              <a:t>Dans certaines situations*</a:t>
            </a:r>
            <a:r>
              <a:rPr lang="fr-FR" sz="1200" dirty="0">
                <a:solidFill>
                  <a:schemeClr val="tx1"/>
                </a:solidFill>
              </a:rPr>
              <a:t>, il est nécessaire de recueillir le consentement clair et explicite de la personne concernée avant le traitement des données. Le CP Métier définit le besoin et le CP IT assure la collecte technique du consentement.</a:t>
            </a:r>
          </a:p>
        </p:txBody>
      </p:sp>
      <p:pic>
        <p:nvPicPr>
          <p:cNvPr id="38" name="Image 37">
            <a:extLst>
              <a:ext uri="{FF2B5EF4-FFF2-40B4-BE49-F238E27FC236}">
                <a16:creationId xmlns:a16="http://schemas.microsoft.com/office/drawing/2014/main" id="{8871E509-94D0-43E4-A51C-B634C46117E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60" y="4487639"/>
            <a:ext cx="421837" cy="421837"/>
          </a:xfrm>
          <a:prstGeom prst="rect">
            <a:avLst/>
          </a:prstGeom>
        </p:spPr>
      </p:pic>
      <p:sp>
        <p:nvSpPr>
          <p:cNvPr id="5" name="Rectangle 4">
            <a:extLst>
              <a:ext uri="{FF2B5EF4-FFF2-40B4-BE49-F238E27FC236}">
                <a16:creationId xmlns:a16="http://schemas.microsoft.com/office/drawing/2014/main" id="{E567B700-C68D-41B8-89D6-742C2AE83C21}"/>
              </a:ext>
            </a:extLst>
          </p:cNvPr>
          <p:cNvSpPr/>
          <p:nvPr/>
        </p:nvSpPr>
        <p:spPr>
          <a:xfrm>
            <a:off x="327053" y="5355503"/>
            <a:ext cx="8483272" cy="1061829"/>
          </a:xfrm>
          <a:prstGeom prst="rect">
            <a:avLst/>
          </a:prstGeom>
        </p:spPr>
        <p:txBody>
          <a:bodyPr wrap="square">
            <a:spAutoFit/>
          </a:bodyPr>
          <a:lstStyle/>
          <a:p>
            <a:r>
              <a:rPr lang="fr-FR" sz="1050" b="1" dirty="0"/>
              <a:t>*Pour être légitime, le traitement doit être fondé sur une base légale </a:t>
            </a:r>
            <a:r>
              <a:rPr lang="fr-FR" sz="1050" dirty="0"/>
              <a:t>dont la personne concernée aura été préalablement informée, </a:t>
            </a:r>
            <a:r>
              <a:rPr lang="fr-FR" sz="1050" b="1" dirty="0"/>
              <a:t>par exemple :</a:t>
            </a:r>
          </a:p>
          <a:p>
            <a:pPr marL="285750" indent="-285750">
              <a:buFontTx/>
              <a:buChar char="-"/>
            </a:pPr>
            <a:r>
              <a:rPr lang="fr-FR" sz="1050" b="1" dirty="0"/>
              <a:t>L’exécution d’un contrat </a:t>
            </a:r>
            <a:r>
              <a:rPr lang="fr-FR" sz="1050" dirty="0"/>
              <a:t>(contrat de travail, contrat de service, convention de compte, contrat d’assurance, etc.)</a:t>
            </a:r>
          </a:p>
          <a:p>
            <a:pPr marL="285750" indent="-285750">
              <a:buFontTx/>
              <a:buChar char="-"/>
            </a:pPr>
            <a:r>
              <a:rPr lang="fr-FR" sz="1050" b="1" dirty="0"/>
              <a:t>Le respect d’une obligation juridique ou réglementaire </a:t>
            </a:r>
            <a:r>
              <a:rPr lang="fr-FR" sz="1050" dirty="0"/>
              <a:t>(lutte contre le blanchiment d’argent, etc.)</a:t>
            </a:r>
          </a:p>
          <a:p>
            <a:pPr marL="285750" indent="-285750">
              <a:buFontTx/>
              <a:buChar char="-"/>
            </a:pPr>
            <a:r>
              <a:rPr lang="fr-FR" sz="1050" b="1" dirty="0"/>
              <a:t>L’intérêt légitime du responsable du traitement </a:t>
            </a:r>
            <a:r>
              <a:rPr lang="fr-FR" sz="1050" dirty="0"/>
              <a:t>(enquête collaborateur, gestion de la relation client, etc.)</a:t>
            </a:r>
          </a:p>
          <a:p>
            <a:r>
              <a:rPr lang="fr-FR" sz="1050" b="1" dirty="0">
                <a:solidFill>
                  <a:srgbClr val="FF7F4F"/>
                </a:solidFill>
              </a:rPr>
              <a:t>En l’absence de ces conditions, le consentement de la personne concernée doit être recueilli.</a:t>
            </a:r>
            <a:endParaRPr lang="fr-FR" sz="1050" dirty="0"/>
          </a:p>
        </p:txBody>
      </p:sp>
    </p:spTree>
    <p:extLst>
      <p:ext uri="{BB962C8B-B14F-4D97-AF65-F5344CB8AC3E}">
        <p14:creationId xmlns:p14="http://schemas.microsoft.com/office/powerpoint/2010/main" val="24110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0" y="881930"/>
            <a:ext cx="1784053" cy="5400000"/>
          </a:xfrm>
          <a:prstGeom prst="rect">
            <a:avLst/>
          </a:prstGeom>
          <a:solidFill>
            <a:srgbClr val="3A86AE"/>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dirty="0">
              <a:solidFill>
                <a:srgbClr val="000000"/>
              </a:solidFill>
              <a:ea typeface="ＭＳ Ｐゴシック" charset="0"/>
              <a:cs typeface="Arial" charset="0"/>
            </a:endParaRPr>
          </a:p>
        </p:txBody>
      </p:sp>
      <p:sp>
        <p:nvSpPr>
          <p:cNvPr id="12" name="Title 11"/>
          <p:cNvSpPr>
            <a:spLocks noGrp="1"/>
          </p:cNvSpPr>
          <p:nvPr>
            <p:ph type="title"/>
            <p:custDataLst>
              <p:tags r:id="rId2"/>
            </p:custDataLst>
          </p:nvPr>
        </p:nvSpPr>
        <p:spPr>
          <a:xfrm>
            <a:off x="179512" y="1376772"/>
            <a:ext cx="1584176" cy="3616048"/>
          </a:xfrm>
        </p:spPr>
        <p:txBody>
          <a:bodyPr>
            <a:noAutofit/>
          </a:bodyPr>
          <a:lstStyle/>
          <a:p>
            <a:pPr algn="l"/>
            <a:br/>
            <a:br/>
            <a:br/>
            <a:br/>
            <a:r>
              <a:rPr lang="fr-FR" cap="small" dirty="0">
                <a:solidFill>
                  <a:schemeClr val="bg1"/>
                </a:solidFill>
              </a:rPr>
              <a:t>90% des données existantes ont été créées ces 2 dernières années</a:t>
            </a:r>
            <a:br/>
            <a:br/>
            <a:br/>
            <a:r>
              <a:rPr lang="fr-FR" cap="small" dirty="0">
                <a:solidFill>
                  <a:schemeClr val="bg1"/>
                </a:solidFill>
              </a:rPr>
              <a:t>les individus sont de plus en plus inquiets pour la protection de leurs données personnelles.</a:t>
            </a:r>
          </a:p>
        </p:txBody>
      </p:sp>
      <p:sp>
        <p:nvSpPr>
          <p:cNvPr id="66" name="Title 24"/>
          <p:cNvSpPr txBox="1">
            <a:spLocks/>
          </p:cNvSpPr>
          <p:nvPr>
            <p:custDataLst>
              <p:tags r:id="rId3"/>
            </p:custDataLst>
          </p:nvPr>
        </p:nvSpPr>
        <p:spPr>
          <a:xfrm>
            <a:off x="325438" y="288052"/>
            <a:ext cx="8497887" cy="246221"/>
          </a:xfrm>
          <a:prstGeom prst="rect">
            <a:avLst/>
          </a:prstGeom>
        </p:spPr>
        <p:txBody>
          <a:bodyPr vert="horz" lIns="0" tIns="0" rIns="72000" bIns="0" rtlCol="0" anchor="ctr">
            <a:normAutofit/>
          </a:bodyPr>
          <a:lstStyle/>
          <a:p>
            <a:pPr algn="ctr" fontAlgn="base">
              <a:spcBef>
                <a:spcPct val="0"/>
              </a:spcBef>
              <a:spcAft>
                <a:spcPct val="0"/>
              </a:spcAft>
              <a:defRPr/>
            </a:pPr>
            <a:r>
              <a:rPr lang="fr-FR" sz="1600" cap="all" dirty="0">
                <a:solidFill>
                  <a:srgbClr val="E60028"/>
                </a:solidFill>
              </a:rPr>
              <a:t>LA CRÉATION DE DONNÉES à CARACTÈRE PERSONNEL EXPLOSE</a:t>
            </a:r>
          </a:p>
        </p:txBody>
      </p:sp>
      <p:pic>
        <p:nvPicPr>
          <p:cNvPr id="69" name="Picture 3" descr="C:\Users\X161790\AppData\Local\Microsoft\Windows\Temporary Internet Files\Content.IE5\OL075AFK\stopwatch.png"/>
          <p:cNvPicPr>
            <a:picLocks noChangeAspect="1" noChangeArrowheads="1"/>
          </p:cNvPicPr>
          <p:nvPr>
            <p:custDataLst>
              <p:tags r:id="rId4"/>
            </p:custDataLst>
          </p:nvPr>
        </p:nvPicPr>
        <p:blipFill>
          <a:blip r:embed="rId8" cstate="print"/>
          <a:srcRect/>
          <a:stretch>
            <a:fillRect/>
          </a:stretch>
        </p:blipFill>
        <p:spPr bwMode="auto">
          <a:xfrm>
            <a:off x="35528" y="908720"/>
            <a:ext cx="288000" cy="288000"/>
          </a:xfrm>
          <a:prstGeom prst="rect">
            <a:avLst/>
          </a:prstGeom>
          <a:noFill/>
        </p:spPr>
      </p:pic>
      <p:sp>
        <p:nvSpPr>
          <p:cNvPr id="2" name="Rectangle 1">
            <a:extLst>
              <a:ext uri="{FF2B5EF4-FFF2-40B4-BE49-F238E27FC236}">
                <a16:creationId xmlns:a16="http://schemas.microsoft.com/office/drawing/2014/main" id="{5E88A8D7-F212-431F-A4A2-3303A2D95C68}"/>
              </a:ext>
            </a:extLst>
          </p:cNvPr>
          <p:cNvSpPr/>
          <p:nvPr>
            <p:custDataLst>
              <p:tags r:id="rId5"/>
            </p:custDataLst>
          </p:nvPr>
        </p:nvSpPr>
        <p:spPr>
          <a:xfrm>
            <a:off x="1943200" y="976702"/>
            <a:ext cx="6697252" cy="584775"/>
          </a:xfrm>
          <a:prstGeom prst="rect">
            <a:avLst/>
          </a:prstGeom>
        </p:spPr>
        <p:txBody>
          <a:bodyPr wrap="square">
            <a:spAutoFit/>
          </a:bodyPr>
          <a:lstStyle/>
          <a:p>
            <a:pPr algn="ctr"/>
            <a:r>
              <a:rPr lang="fr-FR"/>
              <a:t>Une </a:t>
            </a:r>
            <a:r>
              <a:rPr lang="fr-FR" sz="1600" b="1" dirty="0">
                <a:solidFill>
                  <a:schemeClr val="bg2"/>
                </a:solidFill>
                <a:latin typeface="+mj-lt"/>
              </a:rPr>
              <a:t>donnée à caractère personnel </a:t>
            </a:r>
            <a:r>
              <a:rPr lang="fr-FR" sz="1600" dirty="0">
                <a:solidFill>
                  <a:srgbClr val="000000"/>
                </a:solidFill>
                <a:latin typeface="+mj-lt"/>
              </a:rPr>
              <a:t>est une </a:t>
            </a:r>
            <a:r>
              <a:rPr lang="fr-FR" sz="1600" b="1" dirty="0">
                <a:solidFill>
                  <a:srgbClr val="000000"/>
                </a:solidFill>
                <a:latin typeface="+mj-lt"/>
              </a:rPr>
              <a:t>information relative à une personne physique identifiable de manière directe ou indirecte</a:t>
            </a:r>
          </a:p>
        </p:txBody>
      </p:sp>
      <p:pic>
        <p:nvPicPr>
          <p:cNvPr id="3" name="Image 2">
            <a:extLst>
              <a:ext uri="{FF2B5EF4-FFF2-40B4-BE49-F238E27FC236}">
                <a16:creationId xmlns:a16="http://schemas.microsoft.com/office/drawing/2014/main" id="{8449CF50-44C3-4BD4-8B8F-558E91E26ADD}"/>
              </a:ext>
            </a:extLst>
          </p:cNvPr>
          <p:cNvPicPr>
            <a:picLocks noChangeAspect="1"/>
          </p:cNvPicPr>
          <p:nvPr/>
        </p:nvPicPr>
        <p:blipFill>
          <a:blip r:embed="rId9"/>
          <a:stretch>
            <a:fillRect/>
          </a:stretch>
        </p:blipFill>
        <p:spPr>
          <a:xfrm>
            <a:off x="2555776" y="1736812"/>
            <a:ext cx="5473817" cy="3060340"/>
          </a:xfrm>
          <a:prstGeom prst="rect">
            <a:avLst/>
          </a:prstGeom>
        </p:spPr>
      </p:pic>
      <p:sp>
        <p:nvSpPr>
          <p:cNvPr id="8" name="Triangle isocèle 7">
            <a:extLst>
              <a:ext uri="{FF2B5EF4-FFF2-40B4-BE49-F238E27FC236}">
                <a16:creationId xmlns:a16="http://schemas.microsoft.com/office/drawing/2014/main" id="{D7986AFC-D715-422D-9884-2F113656888C}"/>
              </a:ext>
            </a:extLst>
          </p:cNvPr>
          <p:cNvSpPr/>
          <p:nvPr/>
        </p:nvSpPr>
        <p:spPr bwMode="auto">
          <a:xfrm rot="10800000">
            <a:off x="4354178" y="4797152"/>
            <a:ext cx="1875295" cy="267694"/>
          </a:xfrm>
          <a:prstGeom prst="triangle">
            <a:avLst/>
          </a:prstGeom>
          <a:solidFill>
            <a:srgbClr val="FFFFFF">
              <a:lumMod val="75000"/>
            </a:srgb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000000"/>
              </a:solidFill>
              <a:effectLst/>
              <a:uLnTx/>
              <a:uFillTx/>
              <a:ea typeface="ＭＳ Ｐゴシック" charset="0"/>
              <a:cs typeface="Arial" charset="0"/>
            </a:endParaRPr>
          </a:p>
        </p:txBody>
      </p:sp>
      <p:sp>
        <p:nvSpPr>
          <p:cNvPr id="9" name="Rectangle 8">
            <a:extLst>
              <a:ext uri="{FF2B5EF4-FFF2-40B4-BE49-F238E27FC236}">
                <a16:creationId xmlns:a16="http://schemas.microsoft.com/office/drawing/2014/main" id="{FC461DD1-D65D-4F67-A0E9-53B0611DFC8E}"/>
              </a:ext>
            </a:extLst>
          </p:cNvPr>
          <p:cNvSpPr/>
          <p:nvPr/>
        </p:nvSpPr>
        <p:spPr>
          <a:xfrm>
            <a:off x="1943200" y="5180594"/>
            <a:ext cx="6880124" cy="1104771"/>
          </a:xfrm>
          <a:prstGeom prst="rect">
            <a:avLst/>
          </a:prstGeom>
          <a:solidFill>
            <a:srgbClr val="BFBFBF"/>
          </a:solidFill>
          <a:ln w="38100" cap="flat" cmpd="sng" algn="ctr">
            <a:noFill/>
            <a:prstDash val="solid"/>
            <a:miter lim="800000"/>
          </a:ln>
          <a:effectLst/>
        </p:spPr>
        <p:txBody>
          <a:bodyPr rot="0" spcFirstLastPara="0" vertOverflow="overflow" horzOverflow="overflow" vert="horz" wrap="square" lIns="91440" tIns="72000" rIns="91440" bIns="45720" numCol="1" spcCol="0" rtlCol="0" fromWordArt="0" anchor="t" anchorCtr="0" forceAA="0" compatLnSpc="1">
            <a:prstTxWarp prst="textNoShape">
              <a:avLst/>
            </a:prstTxWarp>
            <a:normAutofit fontScale="85000" lnSpcReduction="20000"/>
          </a:bodyPr>
          <a:lstStyle/>
          <a:p>
            <a:pPr algn="ctr" fontAlgn="base">
              <a:spcBef>
                <a:spcPct val="0"/>
              </a:spcBef>
              <a:spcAft>
                <a:spcPct val="0"/>
              </a:spcAft>
              <a:defRPr/>
            </a:pPr>
            <a:r>
              <a:rPr lang="fr-FR" sz="1500" b="1" dirty="0">
                <a:solidFill>
                  <a:srgbClr val="FFFFFF"/>
                </a:solidFill>
                <a:latin typeface="Calibri" pitchFamily="34" charset="0"/>
              </a:rPr>
              <a:t>Il existe une catégorie spécifique de données à caractère personnel, qualifiées de </a:t>
            </a:r>
            <a:r>
              <a:rPr lang="fr-FR" sz="1500" b="1" u="sng" dirty="0">
                <a:solidFill>
                  <a:srgbClr val="FFFFFF"/>
                </a:solidFill>
                <a:latin typeface="Calibri" pitchFamily="34" charset="0"/>
              </a:rPr>
              <a:t>données sensibles.</a:t>
            </a:r>
          </a:p>
          <a:p>
            <a:pPr algn="ctr" fontAlgn="base">
              <a:spcBef>
                <a:spcPct val="0"/>
              </a:spcBef>
              <a:spcAft>
                <a:spcPct val="0"/>
              </a:spcAft>
              <a:defRPr/>
            </a:pPr>
            <a:r>
              <a:rPr lang="fr-FR" sz="1500" dirty="0">
                <a:solidFill>
                  <a:srgbClr val="FFFFFF"/>
                </a:solidFill>
                <a:latin typeface="Calibri" pitchFamily="34" charset="0"/>
              </a:rPr>
              <a:t>Certaines données </a:t>
            </a:r>
            <a:r>
              <a:rPr lang="fr-FR" sz="1500" b="1" dirty="0">
                <a:solidFill>
                  <a:srgbClr val="FFFFFF"/>
                </a:solidFill>
                <a:latin typeface="Calibri" pitchFamily="34" charset="0"/>
              </a:rPr>
              <a:t>telles que des informations génétiques, biométriques, raciales, ethniques, politiques, religieuses ou philosophiques, ou des informations relatives à l’appartenance à un syndicat professionnel ou à l'état de santé, sont considérées comme des données à caractère personnel sensibles </a:t>
            </a:r>
            <a:r>
              <a:rPr lang="fr-FR" sz="1500" dirty="0">
                <a:solidFill>
                  <a:srgbClr val="FFFFFF"/>
                </a:solidFill>
                <a:latin typeface="Calibri" pitchFamily="34" charset="0"/>
              </a:rPr>
              <a:t>auxquelles RGPD accorde une plus grande protection.  </a:t>
            </a:r>
          </a:p>
        </p:txBody>
      </p:sp>
    </p:spTree>
    <p:extLst>
      <p:ext uri="{BB962C8B-B14F-4D97-AF65-F5344CB8AC3E}">
        <p14:creationId xmlns:p14="http://schemas.microsoft.com/office/powerpoint/2010/main" val="2964749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CDCA66BE-EC60-48E4-8D13-30B777925CEE}"/>
              </a:ext>
            </a:extLst>
          </p:cNvPr>
          <p:cNvSpPr/>
          <p:nvPr/>
        </p:nvSpPr>
        <p:spPr>
          <a:xfrm>
            <a:off x="-1" y="894746"/>
            <a:ext cx="9144001" cy="1236719"/>
          </a:xfrm>
          <a:prstGeom prst="rect">
            <a:avLst/>
          </a:prstGeom>
          <a:solidFill>
            <a:srgbClr val="F86E51"/>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101" name="ZoneTexte 100">
            <a:extLst>
              <a:ext uri="{FF2B5EF4-FFF2-40B4-BE49-F238E27FC236}">
                <a16:creationId xmlns:a16="http://schemas.microsoft.com/office/drawing/2014/main" id="{2FC11AB3-FF33-4B89-959D-433A4805CEB1}"/>
              </a:ext>
            </a:extLst>
          </p:cNvPr>
          <p:cNvSpPr txBox="1"/>
          <p:nvPr/>
        </p:nvSpPr>
        <p:spPr>
          <a:xfrm rot="10800000">
            <a:off x="-1295775" y="928267"/>
            <a:ext cx="1871330" cy="923330"/>
          </a:xfrm>
          <a:prstGeom prst="rect">
            <a:avLst/>
          </a:prstGeom>
          <a:noFill/>
        </p:spPr>
        <p:txBody>
          <a:bodyPr wrap="square" rtlCol="0">
            <a:spAutoFit/>
          </a:bodyPr>
          <a:lstStyle/>
          <a:p>
            <a:r>
              <a:rPr lang="fr-FR" sz="5400" dirty="0">
                <a:solidFill>
                  <a:schemeClr val="bg1"/>
                </a:solidFill>
              </a:rPr>
              <a:t>»</a:t>
            </a:r>
          </a:p>
        </p:txBody>
      </p:sp>
      <p:sp>
        <p:nvSpPr>
          <p:cNvPr id="104" name="ZoneTexte 103">
            <a:extLst>
              <a:ext uri="{FF2B5EF4-FFF2-40B4-BE49-F238E27FC236}">
                <a16:creationId xmlns:a16="http://schemas.microsoft.com/office/drawing/2014/main" id="{C5B96BA8-A485-4B99-8683-29EBA4D730D3}"/>
              </a:ext>
            </a:extLst>
          </p:cNvPr>
          <p:cNvSpPr txBox="1"/>
          <p:nvPr/>
        </p:nvSpPr>
        <p:spPr>
          <a:xfrm>
            <a:off x="6818600" y="1276078"/>
            <a:ext cx="1226087" cy="923330"/>
          </a:xfrm>
          <a:prstGeom prst="rect">
            <a:avLst/>
          </a:prstGeom>
          <a:noFill/>
        </p:spPr>
        <p:txBody>
          <a:bodyPr wrap="square" rtlCol="0">
            <a:spAutoFit/>
          </a:bodyPr>
          <a:lstStyle/>
          <a:p>
            <a:r>
              <a:rPr lang="fr-FR" sz="5400" dirty="0">
                <a:solidFill>
                  <a:schemeClr val="bg1"/>
                </a:solidFill>
              </a:rPr>
              <a:t> »</a:t>
            </a:r>
          </a:p>
        </p:txBody>
      </p:sp>
      <p:sp>
        <p:nvSpPr>
          <p:cNvPr id="43" name="TextBox 17">
            <a:extLst>
              <a:ext uri="{FF2B5EF4-FFF2-40B4-BE49-F238E27FC236}">
                <a16:creationId xmlns:a16="http://schemas.microsoft.com/office/drawing/2014/main" id="{00CCB94F-2F48-46B7-97AA-A855A5AAA23C}"/>
              </a:ext>
            </a:extLst>
          </p:cNvPr>
          <p:cNvSpPr txBox="1"/>
          <p:nvPr/>
        </p:nvSpPr>
        <p:spPr>
          <a:xfrm>
            <a:off x="328338" y="3493"/>
            <a:ext cx="8551572" cy="75713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fr-FR"/>
            </a:defPPr>
            <a:lvl1pPr algn="l" eaLnBrk="0" hangingPunct="0">
              <a:lnSpc>
                <a:spcPct val="90000"/>
              </a:lnSpc>
              <a:defRPr sz="1600" b="1" kern="0">
                <a:solidFill>
                  <a:srgbClr val="E60028"/>
                </a:solidFill>
                <a:latin typeface="Calibri" pitchFamily="34" charset="0"/>
                <a:ea typeface="+mj-ea"/>
                <a:cs typeface="Calibri" pitchFamily="34" charset="0"/>
              </a:defRPr>
            </a:lvl1pPr>
            <a:lvl2pPr algn="l" eaLnBrk="0" hangingPunct="0">
              <a:lnSpc>
                <a:spcPct val="90000"/>
              </a:lnSpc>
              <a:defRPr sz="1600" b="1">
                <a:solidFill>
                  <a:srgbClr val="E60028"/>
                </a:solidFill>
                <a:cs typeface="Arial" charset="0"/>
              </a:defRPr>
            </a:lvl2pPr>
            <a:lvl3pPr algn="l" eaLnBrk="0" hangingPunct="0">
              <a:lnSpc>
                <a:spcPct val="90000"/>
              </a:lnSpc>
              <a:defRPr sz="1600" b="1">
                <a:solidFill>
                  <a:srgbClr val="E60028"/>
                </a:solidFill>
                <a:cs typeface="Arial" charset="0"/>
              </a:defRPr>
            </a:lvl3pPr>
            <a:lvl4pPr algn="l" eaLnBrk="0" hangingPunct="0">
              <a:lnSpc>
                <a:spcPct val="90000"/>
              </a:lnSpc>
              <a:defRPr sz="1600" b="1">
                <a:solidFill>
                  <a:srgbClr val="E60028"/>
                </a:solidFill>
                <a:cs typeface="Arial" charset="0"/>
              </a:defRPr>
            </a:lvl4pPr>
            <a:lvl5pPr algn="l" eaLnBrk="0" hangingPunct="0">
              <a:lnSpc>
                <a:spcPct val="90000"/>
              </a:lnSpc>
              <a:defRPr sz="1600" b="1">
                <a:solidFill>
                  <a:srgbClr val="E60028"/>
                </a:solidFill>
                <a:cs typeface="Arial" charset="0"/>
              </a:defRPr>
            </a:lvl5pPr>
            <a:lvl6pPr marL="457200" fontAlgn="base">
              <a:lnSpc>
                <a:spcPct val="90000"/>
              </a:lnSpc>
              <a:spcBef>
                <a:spcPct val="0"/>
              </a:spcBef>
              <a:spcAft>
                <a:spcPct val="0"/>
              </a:spcAft>
              <a:defRPr sz="1600" b="1">
                <a:solidFill>
                  <a:srgbClr val="E60028"/>
                </a:solidFill>
                <a:cs typeface="Arial" charset="0"/>
              </a:defRPr>
            </a:lvl6pPr>
            <a:lvl7pPr marL="914400" fontAlgn="base">
              <a:lnSpc>
                <a:spcPct val="90000"/>
              </a:lnSpc>
              <a:spcBef>
                <a:spcPct val="0"/>
              </a:spcBef>
              <a:spcAft>
                <a:spcPct val="0"/>
              </a:spcAft>
              <a:defRPr sz="1600" b="1">
                <a:solidFill>
                  <a:srgbClr val="E60028"/>
                </a:solidFill>
                <a:cs typeface="Arial" charset="0"/>
              </a:defRPr>
            </a:lvl7pPr>
            <a:lvl8pPr marL="1371600" fontAlgn="base">
              <a:lnSpc>
                <a:spcPct val="90000"/>
              </a:lnSpc>
              <a:spcBef>
                <a:spcPct val="0"/>
              </a:spcBef>
              <a:spcAft>
                <a:spcPct val="0"/>
              </a:spcAft>
              <a:defRPr sz="1600" b="1">
                <a:solidFill>
                  <a:srgbClr val="E60028"/>
                </a:solidFill>
                <a:cs typeface="Arial" charset="0"/>
              </a:defRPr>
            </a:lvl8pPr>
            <a:lvl9pPr marL="1828800" fontAlgn="base">
              <a:lnSpc>
                <a:spcPct val="90000"/>
              </a:lnSpc>
              <a:spcBef>
                <a:spcPct val="0"/>
              </a:spcBef>
              <a:spcAft>
                <a:spcPct val="0"/>
              </a:spcAft>
              <a:defRPr sz="1600" b="1">
                <a:solidFill>
                  <a:srgbClr val="E60028"/>
                </a:solidFill>
                <a:cs typeface="Arial" charset="0"/>
              </a:defRPr>
            </a:lvl9pPr>
          </a:lstStyle>
          <a:p>
            <a:r>
              <a:rPr lang="fr-FR" dirty="0">
                <a:latin typeface="+mj-lt"/>
              </a:rPr>
              <a:t>Privacy By Design &amp; By Default</a:t>
            </a:r>
          </a:p>
          <a:p>
            <a:r>
              <a:rPr lang="fr-FR" b="0" dirty="0">
                <a:solidFill>
                  <a:srgbClr val="F86E51"/>
                </a:solidFill>
                <a:latin typeface="+mj-lt"/>
              </a:rPr>
              <a:t>    Gestion des violations de données</a:t>
            </a:r>
          </a:p>
        </p:txBody>
      </p:sp>
      <p:pic>
        <p:nvPicPr>
          <p:cNvPr id="37" name="Image 36">
            <a:extLst>
              <a:ext uri="{FF2B5EF4-FFF2-40B4-BE49-F238E27FC236}">
                <a16:creationId xmlns:a16="http://schemas.microsoft.com/office/drawing/2014/main" id="{807D070B-8A1B-4A68-9853-7D9C4F0E0B24}"/>
              </a:ext>
            </a:extLst>
          </p:cNvPr>
          <p:cNvPicPr>
            <a:picLocks noChangeAspect="1"/>
          </p:cNvPicPr>
          <p:nvPr/>
        </p:nvPicPr>
        <p:blipFill>
          <a:blip r:embed="rId35"/>
          <a:stretch>
            <a:fillRect/>
          </a:stretch>
        </p:blipFill>
        <p:spPr>
          <a:xfrm>
            <a:off x="8376437" y="138128"/>
            <a:ext cx="540000" cy="540000"/>
          </a:xfrm>
          <a:prstGeom prst="rect">
            <a:avLst/>
          </a:prstGeom>
        </p:spPr>
      </p:pic>
      <p:sp>
        <p:nvSpPr>
          <p:cNvPr id="44" name="Ellipse 43">
            <a:extLst>
              <a:ext uri="{FF2B5EF4-FFF2-40B4-BE49-F238E27FC236}">
                <a16:creationId xmlns:a16="http://schemas.microsoft.com/office/drawing/2014/main" id="{F12FDC68-27A7-4315-B226-F09D8239B21A}"/>
              </a:ext>
            </a:extLst>
          </p:cNvPr>
          <p:cNvSpPr/>
          <p:nvPr/>
        </p:nvSpPr>
        <p:spPr bwMode="auto">
          <a:xfrm>
            <a:off x="328075" y="432992"/>
            <a:ext cx="144000" cy="144000"/>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685800"/>
            <a:r>
              <a:rPr lang="fr-FR" sz="788" b="1" dirty="0">
                <a:solidFill>
                  <a:schemeClr val="tx1"/>
                </a:solidFill>
              </a:rPr>
              <a:t>8</a:t>
            </a:r>
          </a:p>
        </p:txBody>
      </p:sp>
      <p:sp>
        <p:nvSpPr>
          <p:cNvPr id="105" name="Rectangle 104">
            <a:extLst>
              <a:ext uri="{FF2B5EF4-FFF2-40B4-BE49-F238E27FC236}">
                <a16:creationId xmlns:a16="http://schemas.microsoft.com/office/drawing/2014/main" id="{841D91A9-3BF3-4D55-B161-BD64AF154454}"/>
              </a:ext>
            </a:extLst>
          </p:cNvPr>
          <p:cNvSpPr/>
          <p:nvPr/>
        </p:nvSpPr>
        <p:spPr>
          <a:xfrm>
            <a:off x="395535" y="1097607"/>
            <a:ext cx="8352929" cy="830997"/>
          </a:xfrm>
          <a:prstGeom prst="rect">
            <a:avLst/>
          </a:prstGeom>
        </p:spPr>
        <p:txBody>
          <a:bodyPr wrap="square">
            <a:spAutoFit/>
          </a:bodyPr>
          <a:lstStyle/>
          <a:p>
            <a:pPr algn="ctr">
              <a:spcBef>
                <a:spcPts val="600"/>
              </a:spcBef>
              <a:spcAft>
                <a:spcPts val="1200"/>
              </a:spcAft>
              <a:buClr>
                <a:srgbClr val="6E6E87"/>
              </a:buClr>
            </a:pPr>
            <a:r>
              <a:rPr lang="fr-FR" sz="1600" b="1" i="1" dirty="0">
                <a:solidFill>
                  <a:schemeClr val="bg1"/>
                </a:solidFill>
                <a:latin typeface="Calibri" panose="020F0502020204030204" pitchFamily="34" charset="0"/>
              </a:rPr>
              <a:t>En cas de violation de données à caractère personnel susceptible de poser un risque pour les droits et libertés des personnes physiques, le Responsable du traitement en avertit l’autorité de contrôle compétente et les personnes concernées. </a:t>
            </a:r>
          </a:p>
        </p:txBody>
      </p:sp>
      <p:sp>
        <p:nvSpPr>
          <p:cNvPr id="11" name="Rectangle 10">
            <a:extLst>
              <a:ext uri="{FF2B5EF4-FFF2-40B4-BE49-F238E27FC236}">
                <a16:creationId xmlns:a16="http://schemas.microsoft.com/office/drawing/2014/main" id="{3214209C-3561-463F-B085-76678C10F542}"/>
              </a:ext>
            </a:extLst>
          </p:cNvPr>
          <p:cNvSpPr/>
          <p:nvPr/>
        </p:nvSpPr>
        <p:spPr>
          <a:xfrm>
            <a:off x="8286072" y="1810574"/>
            <a:ext cx="857928" cy="253916"/>
          </a:xfrm>
          <a:prstGeom prst="rect">
            <a:avLst/>
          </a:prstGeom>
        </p:spPr>
        <p:txBody>
          <a:bodyPr wrap="none">
            <a:spAutoFit/>
          </a:bodyPr>
          <a:lstStyle/>
          <a:p>
            <a:r>
              <a:rPr lang="fr-FR" sz="1050" b="1" dirty="0">
                <a:solidFill>
                  <a:schemeClr val="bg1"/>
                </a:solidFill>
                <a:latin typeface="Calibri" panose="020F0502020204030204" pitchFamily="34" charset="0"/>
              </a:rPr>
              <a:t>Art. 33 &amp; 34</a:t>
            </a:r>
            <a:endParaRPr lang="fr-FR" sz="1050" dirty="0">
              <a:solidFill>
                <a:schemeClr val="bg1"/>
              </a:solidFill>
            </a:endParaRPr>
          </a:p>
        </p:txBody>
      </p:sp>
      <p:pic>
        <p:nvPicPr>
          <p:cNvPr id="40" name="Image 39">
            <a:extLst>
              <a:ext uri="{FF2B5EF4-FFF2-40B4-BE49-F238E27FC236}">
                <a16:creationId xmlns:a16="http://schemas.microsoft.com/office/drawing/2014/main" id="{4384D6C0-3BE5-46CF-997F-B4DFE3572DF2}"/>
              </a:ext>
            </a:extLst>
          </p:cNvPr>
          <p:cNvPicPr>
            <a:picLocks noChangeAspect="1"/>
          </p:cNvPicPr>
          <p:nvPr>
            <p:custDataLst>
              <p:tags r:id="rId1"/>
            </p:custDataLst>
          </p:nvPr>
        </p:nvPicPr>
        <p:blipFill>
          <a:blip r:embed="rId36" cstate="print">
            <a:extLst>
              <a:ext uri="{28A0092B-C50C-407E-A947-70E740481C1C}">
                <a14:useLocalDpi xmlns:a14="http://schemas.microsoft.com/office/drawing/2010/main" val="0"/>
              </a:ext>
            </a:extLst>
          </a:blip>
          <a:stretch>
            <a:fillRect/>
          </a:stretch>
        </p:blipFill>
        <p:spPr>
          <a:xfrm>
            <a:off x="7992380" y="1803471"/>
            <a:ext cx="268123" cy="268123"/>
          </a:xfrm>
          <a:prstGeom prst="rect">
            <a:avLst/>
          </a:prstGeom>
        </p:spPr>
      </p:pic>
      <p:sp>
        <p:nvSpPr>
          <p:cNvPr id="45" name="ZoneTexte 44">
            <a:extLst>
              <a:ext uri="{FF2B5EF4-FFF2-40B4-BE49-F238E27FC236}">
                <a16:creationId xmlns:a16="http://schemas.microsoft.com/office/drawing/2014/main" id="{869ED6EE-FB12-44BB-B2A5-1ADEF2AA3851}"/>
              </a:ext>
            </a:extLst>
          </p:cNvPr>
          <p:cNvSpPr txBox="1"/>
          <p:nvPr>
            <p:custDataLst>
              <p:tags r:id="rId2"/>
            </p:custDataLst>
          </p:nvPr>
        </p:nvSpPr>
        <p:spPr>
          <a:xfrm>
            <a:off x="309058" y="3941915"/>
            <a:ext cx="1124640" cy="400110"/>
          </a:xfrm>
          <a:prstGeom prst="rect">
            <a:avLst/>
          </a:prstGeom>
          <a:noFill/>
        </p:spPr>
        <p:txBody>
          <a:bodyPr wrap="square" lIns="0" rIns="0" rtlCol="0">
            <a:spAutoFit/>
          </a:bodyPr>
          <a:lstStyle/>
          <a:p>
            <a:pPr algn="ctr"/>
            <a:r>
              <a:rPr lang="fr-FR" sz="1000" i="1" dirty="0">
                <a:solidFill>
                  <a:schemeClr val="bg1">
                    <a:lumMod val="50000"/>
                  </a:schemeClr>
                </a:solidFill>
              </a:rPr>
              <a:t>Violation de données</a:t>
            </a:r>
          </a:p>
        </p:txBody>
      </p:sp>
      <p:pic>
        <p:nvPicPr>
          <p:cNvPr id="46" name="Image 45">
            <a:extLst>
              <a:ext uri="{FF2B5EF4-FFF2-40B4-BE49-F238E27FC236}">
                <a16:creationId xmlns:a16="http://schemas.microsoft.com/office/drawing/2014/main" id="{B3458549-2907-44B7-A751-376773F1AB22}"/>
              </a:ext>
            </a:extLst>
          </p:cNvPr>
          <p:cNvPicPr>
            <a:picLocks noChangeAspect="1"/>
          </p:cNvPicPr>
          <p:nvPr>
            <p:custDataLst>
              <p:tags r:id="rId3"/>
            </p:custDataLst>
          </p:nvPr>
        </p:nvPicPr>
        <p:blipFill>
          <a:blip r:embed="rId37"/>
          <a:stretch>
            <a:fillRect/>
          </a:stretch>
        </p:blipFill>
        <p:spPr>
          <a:xfrm>
            <a:off x="643607" y="3319685"/>
            <a:ext cx="540000" cy="540000"/>
          </a:xfrm>
          <a:prstGeom prst="rect">
            <a:avLst/>
          </a:prstGeom>
        </p:spPr>
      </p:pic>
      <p:sp>
        <p:nvSpPr>
          <p:cNvPr id="47" name="Flèche : droite 46">
            <a:extLst>
              <a:ext uri="{FF2B5EF4-FFF2-40B4-BE49-F238E27FC236}">
                <a16:creationId xmlns:a16="http://schemas.microsoft.com/office/drawing/2014/main" id="{A1170DD0-9F9C-4450-B4A2-025F5976B478}"/>
              </a:ext>
            </a:extLst>
          </p:cNvPr>
          <p:cNvSpPr/>
          <p:nvPr>
            <p:custDataLst>
              <p:tags r:id="rId4"/>
            </p:custDataLst>
          </p:nvPr>
        </p:nvSpPr>
        <p:spPr bwMode="auto">
          <a:xfrm rot="20138009">
            <a:off x="7036116" y="3152843"/>
            <a:ext cx="499667" cy="300727"/>
          </a:xfrm>
          <a:prstGeom prst="rightArrow">
            <a:avLst>
              <a:gd name="adj1" fmla="val 50992"/>
              <a:gd name="adj2" fmla="val 71941"/>
            </a:avLst>
          </a:prstGeom>
          <a:solidFill>
            <a:schemeClr val="accent1">
              <a:lumMod val="7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1" i="0" u="none" strike="noStrike" cap="none" normalizeH="0" baseline="0" dirty="0">
                <a:ln>
                  <a:noFill/>
                </a:ln>
                <a:solidFill>
                  <a:schemeClr val="bg1"/>
                </a:solidFill>
                <a:latin typeface="Arial" charset="0"/>
              </a:rPr>
              <a:t>RT</a:t>
            </a:r>
          </a:p>
        </p:txBody>
      </p:sp>
      <p:sp>
        <p:nvSpPr>
          <p:cNvPr id="49" name="ZoneTexte 48">
            <a:extLst>
              <a:ext uri="{FF2B5EF4-FFF2-40B4-BE49-F238E27FC236}">
                <a16:creationId xmlns:a16="http://schemas.microsoft.com/office/drawing/2014/main" id="{4784D5F8-80E0-4F71-B315-FB68285351C8}"/>
              </a:ext>
            </a:extLst>
          </p:cNvPr>
          <p:cNvSpPr txBox="1"/>
          <p:nvPr>
            <p:custDataLst>
              <p:tags r:id="rId5"/>
            </p:custDataLst>
          </p:nvPr>
        </p:nvSpPr>
        <p:spPr>
          <a:xfrm>
            <a:off x="6042304" y="3941915"/>
            <a:ext cx="781079" cy="400110"/>
          </a:xfrm>
          <a:prstGeom prst="rect">
            <a:avLst/>
          </a:prstGeom>
          <a:noFill/>
        </p:spPr>
        <p:txBody>
          <a:bodyPr wrap="square" rtlCol="0">
            <a:spAutoFit/>
          </a:bodyPr>
          <a:lstStyle/>
          <a:p>
            <a:pPr algn="ctr"/>
            <a:r>
              <a:rPr lang="fr-FR" sz="1000" i="1" dirty="0">
                <a:solidFill>
                  <a:schemeClr val="bg1">
                    <a:lumMod val="50000"/>
                  </a:schemeClr>
                </a:solidFill>
              </a:rPr>
              <a:t>Gestion d’incident</a:t>
            </a:r>
          </a:p>
        </p:txBody>
      </p:sp>
      <p:sp>
        <p:nvSpPr>
          <p:cNvPr id="50" name="ZoneTexte 49">
            <a:extLst>
              <a:ext uri="{FF2B5EF4-FFF2-40B4-BE49-F238E27FC236}">
                <a16:creationId xmlns:a16="http://schemas.microsoft.com/office/drawing/2014/main" id="{2F32BB2C-8298-4FF1-9599-79EA0317AD44}"/>
              </a:ext>
            </a:extLst>
          </p:cNvPr>
          <p:cNvSpPr txBox="1"/>
          <p:nvPr>
            <p:custDataLst>
              <p:tags r:id="rId6"/>
            </p:custDataLst>
          </p:nvPr>
        </p:nvSpPr>
        <p:spPr>
          <a:xfrm>
            <a:off x="7695402" y="4221078"/>
            <a:ext cx="1268423" cy="553998"/>
          </a:xfrm>
          <a:prstGeom prst="rect">
            <a:avLst/>
          </a:prstGeom>
          <a:noFill/>
        </p:spPr>
        <p:txBody>
          <a:bodyPr wrap="square" rtlCol="0">
            <a:spAutoFit/>
          </a:bodyPr>
          <a:lstStyle/>
          <a:p>
            <a:pPr algn="ctr"/>
            <a:r>
              <a:rPr lang="fr-FR" sz="1000" i="1" dirty="0">
                <a:solidFill>
                  <a:schemeClr val="bg1">
                    <a:lumMod val="50000"/>
                  </a:schemeClr>
                </a:solidFill>
              </a:rPr>
              <a:t>Informer l’autorité de contrôle </a:t>
            </a:r>
            <a:br/>
            <a:r>
              <a:rPr lang="fr-FR" sz="1000" i="1" dirty="0">
                <a:solidFill>
                  <a:schemeClr val="bg1">
                    <a:lumMod val="50000"/>
                  </a:schemeClr>
                </a:solidFill>
              </a:rPr>
              <a:t>(Dans les 72H)</a:t>
            </a:r>
          </a:p>
        </p:txBody>
      </p:sp>
      <p:sp>
        <p:nvSpPr>
          <p:cNvPr id="52" name="ZoneTexte 51">
            <a:extLst>
              <a:ext uri="{FF2B5EF4-FFF2-40B4-BE49-F238E27FC236}">
                <a16:creationId xmlns:a16="http://schemas.microsoft.com/office/drawing/2014/main" id="{72C00CCC-61FF-44D8-BDD9-77A1877D91DE}"/>
              </a:ext>
            </a:extLst>
          </p:cNvPr>
          <p:cNvSpPr txBox="1"/>
          <p:nvPr>
            <p:custDataLst>
              <p:tags r:id="rId7"/>
            </p:custDataLst>
          </p:nvPr>
        </p:nvSpPr>
        <p:spPr>
          <a:xfrm>
            <a:off x="7624336" y="3256383"/>
            <a:ext cx="1339490" cy="400110"/>
          </a:xfrm>
          <a:prstGeom prst="rect">
            <a:avLst/>
          </a:prstGeom>
          <a:noFill/>
        </p:spPr>
        <p:txBody>
          <a:bodyPr wrap="square" lIns="36000" rIns="36000" rtlCol="0">
            <a:spAutoFit/>
          </a:bodyPr>
          <a:lstStyle/>
          <a:p>
            <a:pPr algn="ctr"/>
            <a:r>
              <a:rPr lang="fr-FR" sz="1000" i="1" dirty="0">
                <a:solidFill>
                  <a:schemeClr val="bg1">
                    <a:lumMod val="50000"/>
                  </a:schemeClr>
                </a:solidFill>
              </a:rPr>
              <a:t>Informer les individus si nécessaire</a:t>
            </a:r>
          </a:p>
        </p:txBody>
      </p:sp>
      <p:sp>
        <p:nvSpPr>
          <p:cNvPr id="53" name="Flèche : droite 52">
            <a:extLst>
              <a:ext uri="{FF2B5EF4-FFF2-40B4-BE49-F238E27FC236}">
                <a16:creationId xmlns:a16="http://schemas.microsoft.com/office/drawing/2014/main" id="{55CA78C2-C5BA-45A8-9864-DACC474C517C}"/>
              </a:ext>
            </a:extLst>
          </p:cNvPr>
          <p:cNvSpPr/>
          <p:nvPr>
            <p:custDataLst>
              <p:tags r:id="rId8"/>
            </p:custDataLst>
          </p:nvPr>
        </p:nvSpPr>
        <p:spPr bwMode="auto">
          <a:xfrm>
            <a:off x="5289651" y="3439322"/>
            <a:ext cx="499667" cy="300727"/>
          </a:xfrm>
          <a:prstGeom prst="rightArrow">
            <a:avLst>
              <a:gd name="adj1" fmla="val 50992"/>
              <a:gd name="adj2" fmla="val 71941"/>
            </a:avLst>
          </a:prstGeom>
          <a:solidFill>
            <a:schemeClr val="tx2"/>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54" name="Image 53">
            <a:extLst>
              <a:ext uri="{FF2B5EF4-FFF2-40B4-BE49-F238E27FC236}">
                <a16:creationId xmlns:a16="http://schemas.microsoft.com/office/drawing/2014/main" id="{4CC150A8-3F8C-4E58-9250-F65476B0E157}"/>
              </a:ext>
            </a:extLst>
          </p:cNvPr>
          <p:cNvPicPr>
            <a:picLocks noChangeAspect="1"/>
          </p:cNvPicPr>
          <p:nvPr>
            <p:custDataLst>
              <p:tags r:id="rId9"/>
            </p:custDataLst>
          </p:nvPr>
        </p:nvPicPr>
        <p:blipFill>
          <a:blip r:embed="rId38"/>
          <a:stretch>
            <a:fillRect/>
          </a:stretch>
        </p:blipFill>
        <p:spPr>
          <a:xfrm>
            <a:off x="6194661" y="3319685"/>
            <a:ext cx="540000" cy="540000"/>
          </a:xfrm>
          <a:prstGeom prst="rect">
            <a:avLst/>
          </a:prstGeom>
        </p:spPr>
      </p:pic>
      <p:pic>
        <p:nvPicPr>
          <p:cNvPr id="55" name="Image 54">
            <a:extLst>
              <a:ext uri="{FF2B5EF4-FFF2-40B4-BE49-F238E27FC236}">
                <a16:creationId xmlns:a16="http://schemas.microsoft.com/office/drawing/2014/main" id="{36F23DE2-26E1-4B00-8ED1-F7861AA5CA91}"/>
              </a:ext>
            </a:extLst>
          </p:cNvPr>
          <p:cNvPicPr>
            <a:picLocks noChangeAspect="1"/>
          </p:cNvPicPr>
          <p:nvPr>
            <p:custDataLst>
              <p:tags r:id="rId10"/>
            </p:custDataLst>
          </p:nvPr>
        </p:nvPicPr>
        <p:blipFill>
          <a:blip r:embed="rId39"/>
          <a:stretch>
            <a:fillRect/>
          </a:stretch>
        </p:blipFill>
        <p:spPr>
          <a:xfrm>
            <a:off x="4344309" y="3319685"/>
            <a:ext cx="540000" cy="540000"/>
          </a:xfrm>
          <a:prstGeom prst="rect">
            <a:avLst/>
          </a:prstGeom>
        </p:spPr>
      </p:pic>
      <p:sp>
        <p:nvSpPr>
          <p:cNvPr id="56" name="Rectangle 55">
            <a:extLst>
              <a:ext uri="{FF2B5EF4-FFF2-40B4-BE49-F238E27FC236}">
                <a16:creationId xmlns:a16="http://schemas.microsoft.com/office/drawing/2014/main" id="{083E18B7-76D0-4F8E-A893-218A75348B58}"/>
              </a:ext>
            </a:extLst>
          </p:cNvPr>
          <p:cNvSpPr/>
          <p:nvPr>
            <p:custDataLst>
              <p:tags r:id="rId11"/>
            </p:custDataLst>
          </p:nvPr>
        </p:nvSpPr>
        <p:spPr bwMode="auto">
          <a:xfrm>
            <a:off x="0" y="5763614"/>
            <a:ext cx="9144000" cy="509702"/>
          </a:xfrm>
          <a:prstGeom prst="rect">
            <a:avLst/>
          </a:prstGeom>
          <a:solidFill>
            <a:schemeClr val="bg1">
              <a:lumMod val="85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57" name="Image 56">
            <a:extLst>
              <a:ext uri="{FF2B5EF4-FFF2-40B4-BE49-F238E27FC236}">
                <a16:creationId xmlns:a16="http://schemas.microsoft.com/office/drawing/2014/main" id="{5950356D-DC4E-49ED-8BEC-03171BB19552}"/>
              </a:ext>
            </a:extLst>
          </p:cNvPr>
          <p:cNvPicPr>
            <a:picLocks noChangeAspect="1"/>
          </p:cNvPicPr>
          <p:nvPr>
            <p:custDataLst>
              <p:tags r:id="rId12"/>
            </p:custDataLst>
          </p:nvPr>
        </p:nvPicPr>
        <p:blipFill>
          <a:blip r:embed="rId40"/>
          <a:stretch>
            <a:fillRect/>
          </a:stretch>
        </p:blipFill>
        <p:spPr>
          <a:xfrm>
            <a:off x="7782156" y="2744924"/>
            <a:ext cx="540000" cy="540000"/>
          </a:xfrm>
          <a:prstGeom prst="rect">
            <a:avLst/>
          </a:prstGeom>
        </p:spPr>
      </p:pic>
      <p:pic>
        <p:nvPicPr>
          <p:cNvPr id="58" name="Image 57">
            <a:extLst>
              <a:ext uri="{FF2B5EF4-FFF2-40B4-BE49-F238E27FC236}">
                <a16:creationId xmlns:a16="http://schemas.microsoft.com/office/drawing/2014/main" id="{4082634E-B146-4628-8504-F97EBD1D2682}"/>
              </a:ext>
            </a:extLst>
          </p:cNvPr>
          <p:cNvPicPr>
            <a:picLocks noChangeAspect="1"/>
          </p:cNvPicPr>
          <p:nvPr>
            <p:custDataLst>
              <p:tags r:id="rId13"/>
            </p:custDataLst>
          </p:nvPr>
        </p:nvPicPr>
        <p:blipFill>
          <a:blip r:embed="rId41"/>
          <a:stretch>
            <a:fillRect/>
          </a:stretch>
        </p:blipFill>
        <p:spPr>
          <a:xfrm>
            <a:off x="7836521" y="3748746"/>
            <a:ext cx="540000" cy="540000"/>
          </a:xfrm>
          <a:prstGeom prst="rect">
            <a:avLst/>
          </a:prstGeom>
        </p:spPr>
      </p:pic>
      <p:sp>
        <p:nvSpPr>
          <p:cNvPr id="59" name="ZoneTexte 58">
            <a:extLst>
              <a:ext uri="{FF2B5EF4-FFF2-40B4-BE49-F238E27FC236}">
                <a16:creationId xmlns:a16="http://schemas.microsoft.com/office/drawing/2014/main" id="{8299E0FC-48F6-4DF7-9933-3055508CFFBC}"/>
              </a:ext>
            </a:extLst>
          </p:cNvPr>
          <p:cNvSpPr txBox="1"/>
          <p:nvPr>
            <p:custDataLst>
              <p:tags r:id="rId14"/>
            </p:custDataLst>
          </p:nvPr>
        </p:nvSpPr>
        <p:spPr>
          <a:xfrm>
            <a:off x="1322196" y="5794101"/>
            <a:ext cx="7256852" cy="461665"/>
          </a:xfrm>
          <a:prstGeom prst="rect">
            <a:avLst/>
          </a:prstGeom>
          <a:noFill/>
        </p:spPr>
        <p:txBody>
          <a:bodyPr wrap="square" rtlCol="0">
            <a:spAutoFit/>
          </a:bodyPr>
          <a:lstStyle/>
          <a:p>
            <a:r>
              <a:rPr lang="fr-FR" sz="1200" dirty="0"/>
              <a:t>À partir du moment où les équipes informatiques sont informées d'un incident de violation de données personnelles, </a:t>
            </a:r>
            <a:r>
              <a:rPr lang="fr-FR" sz="1200" b="1" dirty="0"/>
              <a:t>les autorités locales doivent être averties dans les 72 heures</a:t>
            </a:r>
          </a:p>
        </p:txBody>
      </p:sp>
      <p:sp>
        <p:nvSpPr>
          <p:cNvPr id="60" name="Flèche : droite 59">
            <a:extLst>
              <a:ext uri="{FF2B5EF4-FFF2-40B4-BE49-F238E27FC236}">
                <a16:creationId xmlns:a16="http://schemas.microsoft.com/office/drawing/2014/main" id="{5604227C-5104-4DFD-8B34-62E1CE261186}"/>
              </a:ext>
            </a:extLst>
          </p:cNvPr>
          <p:cNvSpPr/>
          <p:nvPr>
            <p:custDataLst>
              <p:tags r:id="rId15"/>
            </p:custDataLst>
          </p:nvPr>
        </p:nvSpPr>
        <p:spPr bwMode="auto">
          <a:xfrm>
            <a:off x="1588949" y="3439322"/>
            <a:ext cx="499667" cy="300727"/>
          </a:xfrm>
          <a:prstGeom prst="rightArrow">
            <a:avLst>
              <a:gd name="adj1" fmla="val 50992"/>
              <a:gd name="adj2" fmla="val 71941"/>
            </a:avLst>
          </a:prstGeom>
          <a:solidFill>
            <a:schemeClr val="tx2"/>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62" name="Image 61">
            <a:extLst>
              <a:ext uri="{FF2B5EF4-FFF2-40B4-BE49-F238E27FC236}">
                <a16:creationId xmlns:a16="http://schemas.microsoft.com/office/drawing/2014/main" id="{4EB1BE7D-685F-4B28-9D84-F3F38B62CA55}"/>
              </a:ext>
            </a:extLst>
          </p:cNvPr>
          <p:cNvPicPr>
            <a:picLocks noChangeAspect="1"/>
          </p:cNvPicPr>
          <p:nvPr>
            <p:custDataLst>
              <p:tags r:id="rId16"/>
            </p:custDataLst>
          </p:nvPr>
        </p:nvPicPr>
        <p:blipFill>
          <a:blip r:embed="rId42"/>
          <a:stretch>
            <a:fillRect/>
          </a:stretch>
        </p:blipFill>
        <p:spPr>
          <a:xfrm>
            <a:off x="2493958" y="3319685"/>
            <a:ext cx="540000" cy="540000"/>
          </a:xfrm>
          <a:prstGeom prst="rect">
            <a:avLst/>
          </a:prstGeom>
        </p:spPr>
      </p:pic>
      <p:sp>
        <p:nvSpPr>
          <p:cNvPr id="63" name="Flèche : droite 62">
            <a:extLst>
              <a:ext uri="{FF2B5EF4-FFF2-40B4-BE49-F238E27FC236}">
                <a16:creationId xmlns:a16="http://schemas.microsoft.com/office/drawing/2014/main" id="{02001AC0-2668-4B3A-8EAF-3089F5EECDBA}"/>
              </a:ext>
            </a:extLst>
          </p:cNvPr>
          <p:cNvSpPr/>
          <p:nvPr>
            <p:custDataLst>
              <p:tags r:id="rId17"/>
            </p:custDataLst>
          </p:nvPr>
        </p:nvSpPr>
        <p:spPr bwMode="auto">
          <a:xfrm rot="1036884">
            <a:off x="7036115" y="3723922"/>
            <a:ext cx="499667" cy="300727"/>
          </a:xfrm>
          <a:prstGeom prst="rightArrow">
            <a:avLst>
              <a:gd name="adj1" fmla="val 50992"/>
              <a:gd name="adj2" fmla="val 71941"/>
            </a:avLst>
          </a:prstGeom>
          <a:solidFill>
            <a:schemeClr val="accent6"/>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chemeClr val="bg1"/>
                </a:solidFill>
                <a:latin typeface="Arial" charset="0"/>
              </a:rPr>
              <a:t>DPO</a:t>
            </a:r>
          </a:p>
        </p:txBody>
      </p:sp>
      <p:sp>
        <p:nvSpPr>
          <p:cNvPr id="64" name="Flèche : droite 63">
            <a:extLst>
              <a:ext uri="{FF2B5EF4-FFF2-40B4-BE49-F238E27FC236}">
                <a16:creationId xmlns:a16="http://schemas.microsoft.com/office/drawing/2014/main" id="{A1E0C22D-F375-4B63-8895-083A4B3F9657}"/>
              </a:ext>
            </a:extLst>
          </p:cNvPr>
          <p:cNvSpPr/>
          <p:nvPr>
            <p:custDataLst>
              <p:tags r:id="rId18"/>
            </p:custDataLst>
          </p:nvPr>
        </p:nvSpPr>
        <p:spPr bwMode="auto">
          <a:xfrm>
            <a:off x="3439300" y="3447521"/>
            <a:ext cx="499667" cy="300727"/>
          </a:xfrm>
          <a:prstGeom prst="rightArrow">
            <a:avLst>
              <a:gd name="adj1" fmla="val 50992"/>
              <a:gd name="adj2" fmla="val 71941"/>
            </a:avLst>
          </a:prstGeom>
          <a:solidFill>
            <a:schemeClr val="tx2"/>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65" name="Flèche : virage 64">
            <a:extLst>
              <a:ext uri="{FF2B5EF4-FFF2-40B4-BE49-F238E27FC236}">
                <a16:creationId xmlns:a16="http://schemas.microsoft.com/office/drawing/2014/main" id="{BF1DC81A-EA49-42A1-B822-BD01E534DEE8}"/>
              </a:ext>
            </a:extLst>
          </p:cNvPr>
          <p:cNvSpPr/>
          <p:nvPr>
            <p:custDataLst>
              <p:tags r:id="rId19"/>
            </p:custDataLst>
          </p:nvPr>
        </p:nvSpPr>
        <p:spPr bwMode="auto">
          <a:xfrm>
            <a:off x="810409" y="2411184"/>
            <a:ext cx="7781339" cy="751207"/>
          </a:xfrm>
          <a:prstGeom prst="bentArrow">
            <a:avLst>
              <a:gd name="adj1" fmla="val 16010"/>
              <a:gd name="adj2" fmla="val 16822"/>
              <a:gd name="adj3" fmla="val 50000"/>
              <a:gd name="adj4" fmla="val 72410"/>
            </a:avLst>
          </a:prstGeom>
          <a:solidFill>
            <a:srgbClr val="F86E51"/>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66" name="ZoneTexte 65">
            <a:extLst>
              <a:ext uri="{FF2B5EF4-FFF2-40B4-BE49-F238E27FC236}">
                <a16:creationId xmlns:a16="http://schemas.microsoft.com/office/drawing/2014/main" id="{20655DEB-891A-4C79-9C87-6E31359EB024}"/>
              </a:ext>
            </a:extLst>
          </p:cNvPr>
          <p:cNvSpPr txBox="1"/>
          <p:nvPr>
            <p:custDataLst>
              <p:tags r:id="rId20"/>
            </p:custDataLst>
          </p:nvPr>
        </p:nvSpPr>
        <p:spPr>
          <a:xfrm>
            <a:off x="3184994" y="2555477"/>
            <a:ext cx="4707430" cy="276999"/>
          </a:xfrm>
          <a:prstGeom prst="rect">
            <a:avLst/>
          </a:prstGeom>
          <a:noFill/>
        </p:spPr>
        <p:txBody>
          <a:bodyPr wrap="square" rtlCol="0">
            <a:spAutoFit/>
          </a:bodyPr>
          <a:lstStyle/>
          <a:p>
            <a:pPr algn="l"/>
            <a:r>
              <a:rPr lang="fr-FR" sz="1200" i="1" dirty="0">
                <a:solidFill>
                  <a:srgbClr val="F86E51"/>
                </a:solidFill>
                <a:latin typeface="Calibri" panose="020F0502020204030204" pitchFamily="34" charset="0"/>
              </a:rPr>
              <a:t>Suivre le process associé de gestion des incidents et de gestion de crise </a:t>
            </a:r>
          </a:p>
        </p:txBody>
      </p:sp>
      <p:pic>
        <p:nvPicPr>
          <p:cNvPr id="67" name="Image 66">
            <a:extLst>
              <a:ext uri="{FF2B5EF4-FFF2-40B4-BE49-F238E27FC236}">
                <a16:creationId xmlns:a16="http://schemas.microsoft.com/office/drawing/2014/main" id="{2062D1AC-7BA3-4169-B376-725BD7AD9956}"/>
              </a:ext>
            </a:extLst>
          </p:cNvPr>
          <p:cNvPicPr>
            <a:picLocks noChangeAspect="1"/>
          </p:cNvPicPr>
          <p:nvPr>
            <p:custDataLst>
              <p:tags r:id="rId21"/>
            </p:custDataLst>
          </p:nvPr>
        </p:nvPicPr>
        <p:blipFill>
          <a:blip r:embed="rId43"/>
          <a:stretch>
            <a:fillRect/>
          </a:stretch>
        </p:blipFill>
        <p:spPr>
          <a:xfrm>
            <a:off x="2663788" y="2240928"/>
            <a:ext cx="540000" cy="540000"/>
          </a:xfrm>
          <a:prstGeom prst="rect">
            <a:avLst/>
          </a:prstGeom>
        </p:spPr>
      </p:pic>
      <p:cxnSp>
        <p:nvCxnSpPr>
          <p:cNvPr id="68" name="Connecteur droit 67">
            <a:extLst>
              <a:ext uri="{FF2B5EF4-FFF2-40B4-BE49-F238E27FC236}">
                <a16:creationId xmlns:a16="http://schemas.microsoft.com/office/drawing/2014/main" id="{1813338B-B30F-4525-A873-4899D5966B00}"/>
              </a:ext>
            </a:extLst>
          </p:cNvPr>
          <p:cNvCxnSpPr>
            <a:cxnSpLocks/>
            <a:stCxn id="45" idx="3"/>
            <a:endCxn id="49" idx="1"/>
          </p:cNvCxnSpPr>
          <p:nvPr>
            <p:custDataLst>
              <p:tags r:id="rId22"/>
            </p:custDataLst>
          </p:nvPr>
        </p:nvCxnSpPr>
        <p:spPr bwMode="auto">
          <a:xfrm>
            <a:off x="1433698" y="4141970"/>
            <a:ext cx="4608606" cy="0"/>
          </a:xfrm>
          <a:prstGeom prst="line">
            <a:avLst/>
          </a:prstGeom>
          <a:solidFill>
            <a:schemeClr val="bg2"/>
          </a:solidFill>
          <a:ln w="38100" cap="flat" cmpd="sng" algn="ctr">
            <a:solidFill>
              <a:srgbClr val="EAA22F"/>
            </a:solidFill>
            <a:prstDash val="sysDot"/>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69" name="ZoneTexte 68">
            <a:extLst>
              <a:ext uri="{FF2B5EF4-FFF2-40B4-BE49-F238E27FC236}">
                <a16:creationId xmlns:a16="http://schemas.microsoft.com/office/drawing/2014/main" id="{9A7F3EB4-4D54-4A6B-8AD3-CB42C8C7F3E7}"/>
              </a:ext>
            </a:extLst>
          </p:cNvPr>
          <p:cNvSpPr txBox="1"/>
          <p:nvPr>
            <p:custDataLst>
              <p:tags r:id="rId23"/>
            </p:custDataLst>
          </p:nvPr>
        </p:nvSpPr>
        <p:spPr>
          <a:xfrm>
            <a:off x="3997311" y="3941915"/>
            <a:ext cx="1142588" cy="553998"/>
          </a:xfrm>
          <a:prstGeom prst="rect">
            <a:avLst/>
          </a:prstGeom>
          <a:solidFill>
            <a:schemeClr val="bg1"/>
          </a:solidFill>
        </p:spPr>
        <p:txBody>
          <a:bodyPr wrap="square" lIns="0" rIns="0" rtlCol="0">
            <a:spAutoFit/>
          </a:bodyPr>
          <a:lstStyle>
            <a:defPPr>
              <a:defRPr lang="fr-FR"/>
            </a:defPPr>
            <a:lvl1pPr algn="ctr">
              <a:defRPr sz="1000" i="1">
                <a:solidFill>
                  <a:schemeClr val="bg1">
                    <a:lumMod val="50000"/>
                  </a:schemeClr>
                </a:solidFill>
              </a:defRPr>
            </a:lvl1pPr>
          </a:lstStyle>
          <a:p>
            <a:r>
              <a:rPr lang="fr-FR"/>
              <a:t>Évaluation de l’impact sur la vie privée des individus concernés</a:t>
            </a:r>
          </a:p>
        </p:txBody>
      </p:sp>
      <p:cxnSp>
        <p:nvCxnSpPr>
          <p:cNvPr id="70" name="Connecteur droit avec flèche 69">
            <a:extLst>
              <a:ext uri="{FF2B5EF4-FFF2-40B4-BE49-F238E27FC236}">
                <a16:creationId xmlns:a16="http://schemas.microsoft.com/office/drawing/2014/main" id="{E1789968-7225-4247-A61E-BADB8CD4A12A}"/>
              </a:ext>
            </a:extLst>
          </p:cNvPr>
          <p:cNvCxnSpPr>
            <a:cxnSpLocks/>
            <a:stCxn id="49" idx="3"/>
            <a:endCxn id="50" idx="1"/>
          </p:cNvCxnSpPr>
          <p:nvPr>
            <p:custDataLst>
              <p:tags r:id="rId24"/>
            </p:custDataLst>
          </p:nvPr>
        </p:nvCxnSpPr>
        <p:spPr bwMode="auto">
          <a:xfrm>
            <a:off x="6823383" y="4141970"/>
            <a:ext cx="872019" cy="356107"/>
          </a:xfrm>
          <a:prstGeom prst="straightConnector1">
            <a:avLst/>
          </a:prstGeom>
          <a:solidFill>
            <a:schemeClr val="bg2"/>
          </a:solidFill>
          <a:ln w="38100" cap="flat" cmpd="sng" algn="ctr">
            <a:solidFill>
              <a:srgbClr val="EAA22F"/>
            </a:solidFill>
            <a:prstDash val="sysDot"/>
            <a:round/>
            <a:headEnd type="none" w="med" len="med"/>
            <a:tailEnd type="triangle"/>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cxnSp>
        <p:nvCxnSpPr>
          <p:cNvPr id="71" name="Connecteur droit avec flèche 70">
            <a:extLst>
              <a:ext uri="{FF2B5EF4-FFF2-40B4-BE49-F238E27FC236}">
                <a16:creationId xmlns:a16="http://schemas.microsoft.com/office/drawing/2014/main" id="{3882CAF5-1C09-423E-A0FA-AD2D17078384}"/>
              </a:ext>
            </a:extLst>
          </p:cNvPr>
          <p:cNvCxnSpPr>
            <a:cxnSpLocks/>
          </p:cNvCxnSpPr>
          <p:nvPr>
            <p:custDataLst>
              <p:tags r:id="rId25"/>
            </p:custDataLst>
          </p:nvPr>
        </p:nvCxnSpPr>
        <p:spPr bwMode="auto">
          <a:xfrm>
            <a:off x="575556" y="6024933"/>
            <a:ext cx="540000" cy="0"/>
          </a:xfrm>
          <a:prstGeom prst="straightConnector1">
            <a:avLst/>
          </a:prstGeom>
          <a:solidFill>
            <a:schemeClr val="bg2"/>
          </a:solidFill>
          <a:ln w="38100" cap="flat" cmpd="sng" algn="ctr">
            <a:solidFill>
              <a:srgbClr val="EAA22F"/>
            </a:solidFill>
            <a:prstDash val="sysDot"/>
            <a:round/>
            <a:headEnd type="none" w="med" len="med"/>
            <a:tailEnd type="triangle"/>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cxnSp>
      <p:sp>
        <p:nvSpPr>
          <p:cNvPr id="72" name="ZoneTexte 71">
            <a:extLst>
              <a:ext uri="{FF2B5EF4-FFF2-40B4-BE49-F238E27FC236}">
                <a16:creationId xmlns:a16="http://schemas.microsoft.com/office/drawing/2014/main" id="{A0E304DA-2501-41C1-85DE-D028C1487ED8}"/>
              </a:ext>
            </a:extLst>
          </p:cNvPr>
          <p:cNvSpPr txBox="1"/>
          <p:nvPr>
            <p:custDataLst>
              <p:tags r:id="rId26"/>
            </p:custDataLst>
          </p:nvPr>
        </p:nvSpPr>
        <p:spPr>
          <a:xfrm>
            <a:off x="2193682" y="3934289"/>
            <a:ext cx="1142588" cy="553998"/>
          </a:xfrm>
          <a:prstGeom prst="rect">
            <a:avLst/>
          </a:prstGeom>
          <a:solidFill>
            <a:schemeClr val="bg1"/>
          </a:solidFill>
        </p:spPr>
        <p:txBody>
          <a:bodyPr wrap="square" lIns="0" rIns="0" rtlCol="0">
            <a:spAutoFit/>
          </a:bodyPr>
          <a:lstStyle>
            <a:defPPr>
              <a:defRPr lang="fr-FR"/>
            </a:defPPr>
            <a:lvl1pPr algn="ctr">
              <a:defRPr sz="1000" i="1">
                <a:solidFill>
                  <a:schemeClr val="bg1">
                    <a:lumMod val="50000"/>
                  </a:schemeClr>
                </a:solidFill>
              </a:defRPr>
            </a:lvl1pPr>
          </a:lstStyle>
          <a:p>
            <a:r>
              <a:rPr lang="fr-FR"/>
              <a:t>Des données personnelles sont-elles impactées?</a:t>
            </a:r>
          </a:p>
        </p:txBody>
      </p:sp>
      <p:sp>
        <p:nvSpPr>
          <p:cNvPr id="73" name="ZoneTexte 72">
            <a:extLst>
              <a:ext uri="{FF2B5EF4-FFF2-40B4-BE49-F238E27FC236}">
                <a16:creationId xmlns:a16="http://schemas.microsoft.com/office/drawing/2014/main" id="{287462F5-CCA3-417B-906B-32828018E846}"/>
              </a:ext>
            </a:extLst>
          </p:cNvPr>
          <p:cNvSpPr txBox="1"/>
          <p:nvPr>
            <p:custDataLst>
              <p:tags r:id="rId27"/>
            </p:custDataLst>
          </p:nvPr>
        </p:nvSpPr>
        <p:spPr>
          <a:xfrm>
            <a:off x="451490" y="4788036"/>
            <a:ext cx="839776" cy="765200"/>
          </a:xfrm>
          <a:prstGeom prst="rect">
            <a:avLst/>
          </a:prstGeom>
          <a:noFill/>
        </p:spPr>
        <p:txBody>
          <a:bodyPr wrap="square" lIns="36000" tIns="36000" rIns="36000" bIns="36000" rtlCol="0">
            <a:spAutoFit/>
          </a:bodyPr>
          <a:lstStyle/>
          <a:p>
            <a:pPr algn="ctr"/>
            <a:r>
              <a:rPr lang="fr-FR" sz="900" b="1" dirty="0">
                <a:latin typeface="Arial" pitchFamily="34" charset="0"/>
              </a:rPr>
              <a:t>Toute personne qui constate une violation de données</a:t>
            </a:r>
          </a:p>
        </p:txBody>
      </p:sp>
      <p:sp>
        <p:nvSpPr>
          <p:cNvPr id="74" name="ZoneTexte 73">
            <a:extLst>
              <a:ext uri="{FF2B5EF4-FFF2-40B4-BE49-F238E27FC236}">
                <a16:creationId xmlns:a16="http://schemas.microsoft.com/office/drawing/2014/main" id="{2531A58A-C294-465A-9EC7-80AD8F23EE45}"/>
              </a:ext>
            </a:extLst>
          </p:cNvPr>
          <p:cNvSpPr txBox="1"/>
          <p:nvPr>
            <p:custDataLst>
              <p:tags r:id="rId28"/>
            </p:custDataLst>
          </p:nvPr>
        </p:nvSpPr>
        <p:spPr>
          <a:xfrm>
            <a:off x="2216343" y="4767847"/>
            <a:ext cx="1095230" cy="626701"/>
          </a:xfrm>
          <a:prstGeom prst="rect">
            <a:avLst/>
          </a:prstGeom>
          <a:noFill/>
        </p:spPr>
        <p:txBody>
          <a:bodyPr wrap="square" lIns="36000" tIns="36000" rIns="36000" bIns="36000" rtlCol="0">
            <a:spAutoFit/>
          </a:bodyPr>
          <a:lstStyle/>
          <a:p>
            <a:pPr algn="ctr"/>
            <a:r>
              <a:rPr lang="fr-FR" sz="900" b="1" dirty="0">
                <a:latin typeface="Arial" pitchFamily="34" charset="0"/>
              </a:rPr>
              <a:t>Équipes de gestion des incidents </a:t>
            </a:r>
            <a:r>
              <a:rPr lang="fr-FR" sz="900" b="1" dirty="0">
                <a:solidFill>
                  <a:schemeClr val="accent6"/>
                </a:solidFill>
                <a:latin typeface="Arial" pitchFamily="34" charset="0"/>
              </a:rPr>
              <a:t>&amp; DPO/DPC</a:t>
            </a:r>
          </a:p>
        </p:txBody>
      </p:sp>
      <p:sp>
        <p:nvSpPr>
          <p:cNvPr id="75" name="ZoneTexte 74">
            <a:extLst>
              <a:ext uri="{FF2B5EF4-FFF2-40B4-BE49-F238E27FC236}">
                <a16:creationId xmlns:a16="http://schemas.microsoft.com/office/drawing/2014/main" id="{5A8C1054-97ED-454D-8E95-12F4E03F89DA}"/>
              </a:ext>
            </a:extLst>
          </p:cNvPr>
          <p:cNvSpPr txBox="1"/>
          <p:nvPr>
            <p:custDataLst>
              <p:tags r:id="rId29"/>
            </p:custDataLst>
          </p:nvPr>
        </p:nvSpPr>
        <p:spPr>
          <a:xfrm>
            <a:off x="4148717" y="4788036"/>
            <a:ext cx="839776" cy="626701"/>
          </a:xfrm>
          <a:prstGeom prst="rect">
            <a:avLst/>
          </a:prstGeom>
          <a:noFill/>
        </p:spPr>
        <p:txBody>
          <a:bodyPr wrap="square" lIns="36000" tIns="36000" rIns="36000" bIns="36000" rtlCol="0">
            <a:spAutoFit/>
          </a:bodyPr>
          <a:lstStyle/>
          <a:p>
            <a:pPr algn="ctr"/>
            <a:r>
              <a:rPr lang="fr-FR" sz="900" b="1" dirty="0">
                <a:latin typeface="Arial" pitchFamily="34" charset="0"/>
              </a:rPr>
              <a:t>Équipes de gestion des incidents &amp;</a:t>
            </a:r>
          </a:p>
          <a:p>
            <a:pPr algn="ctr"/>
            <a:r>
              <a:rPr lang="fr-FR" sz="900" b="1" dirty="0">
                <a:solidFill>
                  <a:schemeClr val="accent6"/>
                </a:solidFill>
                <a:latin typeface="Arial" pitchFamily="34" charset="0"/>
              </a:rPr>
              <a:t>DPO/DPC</a:t>
            </a:r>
          </a:p>
        </p:txBody>
      </p:sp>
      <p:sp>
        <p:nvSpPr>
          <p:cNvPr id="76" name="Rectangle 75">
            <a:extLst>
              <a:ext uri="{FF2B5EF4-FFF2-40B4-BE49-F238E27FC236}">
                <a16:creationId xmlns:a16="http://schemas.microsoft.com/office/drawing/2014/main" id="{35017A29-55B7-4EA8-8DF4-855E587DD254}"/>
              </a:ext>
            </a:extLst>
          </p:cNvPr>
          <p:cNvSpPr/>
          <p:nvPr>
            <p:custDataLst>
              <p:tags r:id="rId30"/>
            </p:custDataLst>
          </p:nvPr>
        </p:nvSpPr>
        <p:spPr>
          <a:xfrm>
            <a:off x="92852" y="2411184"/>
            <a:ext cx="312214" cy="2210004"/>
          </a:xfrm>
          <a:prstGeom prst="rect">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fr-FR" sz="1600" b="1" dirty="0"/>
              <a:t>Process</a:t>
            </a:r>
          </a:p>
        </p:txBody>
      </p:sp>
      <p:sp>
        <p:nvSpPr>
          <p:cNvPr id="77" name="Rectangle 76">
            <a:extLst>
              <a:ext uri="{FF2B5EF4-FFF2-40B4-BE49-F238E27FC236}">
                <a16:creationId xmlns:a16="http://schemas.microsoft.com/office/drawing/2014/main" id="{8D0DAD9E-27C5-4308-9911-1CDCCF5597C1}"/>
              </a:ext>
            </a:extLst>
          </p:cNvPr>
          <p:cNvSpPr/>
          <p:nvPr>
            <p:custDataLst>
              <p:tags r:id="rId31"/>
            </p:custDataLst>
          </p:nvPr>
        </p:nvSpPr>
        <p:spPr>
          <a:xfrm>
            <a:off x="92712" y="4703417"/>
            <a:ext cx="312354" cy="966487"/>
          </a:xfrm>
          <a:prstGeom prst="rect">
            <a:avLst/>
          </a:prstGeom>
          <a:solidFill>
            <a:schemeClr val="tx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600" b="1" dirty="0"/>
              <a:t>Qui?</a:t>
            </a:r>
          </a:p>
        </p:txBody>
      </p:sp>
      <p:sp>
        <p:nvSpPr>
          <p:cNvPr id="78" name="ZoneTexte 77">
            <a:extLst>
              <a:ext uri="{FF2B5EF4-FFF2-40B4-BE49-F238E27FC236}">
                <a16:creationId xmlns:a16="http://schemas.microsoft.com/office/drawing/2014/main" id="{C1069EDE-D14F-4A8B-866F-C0C5D673A0F9}"/>
              </a:ext>
            </a:extLst>
          </p:cNvPr>
          <p:cNvSpPr txBox="1"/>
          <p:nvPr>
            <p:custDataLst>
              <p:tags r:id="rId32"/>
            </p:custDataLst>
          </p:nvPr>
        </p:nvSpPr>
        <p:spPr>
          <a:xfrm>
            <a:off x="5888994" y="4841572"/>
            <a:ext cx="1275294" cy="626701"/>
          </a:xfrm>
          <a:prstGeom prst="rect">
            <a:avLst/>
          </a:prstGeom>
          <a:noFill/>
        </p:spPr>
        <p:txBody>
          <a:bodyPr wrap="square" lIns="36000" tIns="36000" rIns="36000" bIns="36000" rtlCol="0">
            <a:spAutoFit/>
          </a:bodyPr>
          <a:lstStyle/>
          <a:p>
            <a:pPr algn="ctr"/>
            <a:r>
              <a:rPr lang="fr-FR" sz="900" b="1" dirty="0"/>
              <a:t>Équipe </a:t>
            </a:r>
            <a:r>
              <a:rPr lang="fr-FR" sz="900" b="1" dirty="0">
                <a:latin typeface="Arial" pitchFamily="34" charset="0"/>
              </a:rPr>
              <a:t>IM (RSSI / </a:t>
            </a:r>
            <a:r>
              <a:rPr lang="fr-FR" sz="900" b="1" dirty="0">
                <a:solidFill>
                  <a:schemeClr val="accent1">
                    <a:lumMod val="75000"/>
                  </a:schemeClr>
                </a:solidFill>
                <a:latin typeface="Arial" pitchFamily="34" charset="0"/>
              </a:rPr>
              <a:t>Responsable de traitement </a:t>
            </a:r>
            <a:r>
              <a:rPr lang="fr-FR" sz="900" b="1" dirty="0">
                <a:solidFill>
                  <a:schemeClr val="accent5"/>
                </a:solidFill>
                <a:latin typeface="Arial" pitchFamily="34" charset="0"/>
                <a:cs typeface="Arial" pitchFamily="34" charset="0"/>
              </a:rPr>
              <a:t>CDO/DMO /</a:t>
            </a:r>
            <a:r>
              <a:rPr lang="fr-FR" sz="900" b="1" dirty="0">
                <a:latin typeface="Arial" pitchFamily="34" charset="0"/>
                <a:cs typeface="Arial" pitchFamily="34" charset="0"/>
              </a:rPr>
              <a:t> </a:t>
            </a:r>
            <a:r>
              <a:rPr lang="fr-FR" sz="900" b="1" dirty="0">
                <a:solidFill>
                  <a:schemeClr val="accent6"/>
                </a:solidFill>
                <a:latin typeface="Arial" pitchFamily="34" charset="0"/>
              </a:rPr>
              <a:t>DPO,</a:t>
            </a:r>
            <a:r>
              <a:rPr lang="fr-FR" sz="900" b="1" dirty="0">
                <a:solidFill>
                  <a:schemeClr val="accent1">
                    <a:lumMod val="75000"/>
                  </a:schemeClr>
                </a:solidFill>
                <a:latin typeface="Arial" pitchFamily="34" charset="0"/>
              </a:rPr>
              <a:t> </a:t>
            </a:r>
            <a:r>
              <a:rPr lang="fr-FR" sz="900" b="1" dirty="0">
                <a:latin typeface="Arial" pitchFamily="34" charset="0"/>
              </a:rPr>
              <a:t>etc.)</a:t>
            </a:r>
          </a:p>
        </p:txBody>
      </p:sp>
    </p:spTree>
    <p:extLst>
      <p:ext uri="{BB962C8B-B14F-4D97-AF65-F5344CB8AC3E}">
        <p14:creationId xmlns:p14="http://schemas.microsoft.com/office/powerpoint/2010/main" val="274500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anim calcmode="lin" valueType="num">
                                      <p:cBhvr>
                                        <p:cTn id="8" dur="1000" fill="hold"/>
                                        <p:tgtEl>
                                          <p:spTgt spid="101"/>
                                        </p:tgtEl>
                                        <p:attrNameLst>
                                          <p:attrName>ppt_x</p:attrName>
                                        </p:attrNameLst>
                                      </p:cBhvr>
                                      <p:tavLst>
                                        <p:tav tm="0">
                                          <p:val>
                                            <p:strVal val="#ppt_x"/>
                                          </p:val>
                                        </p:tav>
                                        <p:tav tm="100000">
                                          <p:val>
                                            <p:strVal val="#ppt_x"/>
                                          </p:val>
                                        </p:tav>
                                      </p:tavLst>
                                    </p:anim>
                                    <p:anim calcmode="lin" valueType="num">
                                      <p:cBhvr>
                                        <p:cTn id="9" dur="1000" fill="hold"/>
                                        <p:tgtEl>
                                          <p:spTgt spid="10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1000"/>
                                        <p:tgtEl>
                                          <p:spTgt spid="104"/>
                                        </p:tgtEl>
                                      </p:cBhvr>
                                    </p:animEffect>
                                    <p:anim calcmode="lin" valueType="num">
                                      <p:cBhvr>
                                        <p:cTn id="13" dur="1000" fill="hold"/>
                                        <p:tgtEl>
                                          <p:spTgt spid="104"/>
                                        </p:tgtEl>
                                        <p:attrNameLst>
                                          <p:attrName>ppt_x</p:attrName>
                                        </p:attrNameLst>
                                      </p:cBhvr>
                                      <p:tavLst>
                                        <p:tav tm="0">
                                          <p:val>
                                            <p:strVal val="#ppt_x"/>
                                          </p:val>
                                        </p:tav>
                                        <p:tav tm="100000">
                                          <p:val>
                                            <p:strVal val="#ppt_x"/>
                                          </p:val>
                                        </p:tav>
                                      </p:tavLst>
                                    </p:anim>
                                    <p:anim calcmode="lin" valueType="num">
                                      <p:cBhvr>
                                        <p:cTn id="14"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custDataLst>
              <p:tags r:id="rId1"/>
            </p:custDataLst>
          </p:nvPr>
        </p:nvSpPr>
        <p:spPr>
          <a:xfrm>
            <a:off x="2872384" y="2384884"/>
            <a:ext cx="3404043" cy="1622734"/>
          </a:xfrm>
        </p:spPr>
        <p:txBody>
          <a:bodyPr wrap="square">
            <a:spAutoFit/>
          </a:bodyPr>
          <a:lstStyle/>
          <a:p>
            <a:pPr>
              <a:spcBef>
                <a:spcPts val="0"/>
              </a:spcBef>
            </a:pPr>
            <a:r>
              <a:rPr lang="fr-FR"/>
              <a:t> </a:t>
            </a:r>
          </a:p>
          <a:p>
            <a:pPr>
              <a:spcBef>
                <a:spcPts val="0"/>
              </a:spcBef>
            </a:pPr>
            <a:r>
              <a:rPr lang="fr-FR"/>
              <a:t>Résumé</a:t>
            </a:r>
          </a:p>
        </p:txBody>
      </p:sp>
    </p:spTree>
    <p:extLst>
      <p:ext uri="{BB962C8B-B14F-4D97-AF65-F5344CB8AC3E}">
        <p14:creationId xmlns:p14="http://schemas.microsoft.com/office/powerpoint/2010/main" val="110155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re 2">
            <a:extLst>
              <a:ext uri="{FF2B5EF4-FFF2-40B4-BE49-F238E27FC236}">
                <a16:creationId xmlns:a16="http://schemas.microsoft.com/office/drawing/2014/main" id="{B1527637-FCF3-480B-A899-94B6E61FB179}"/>
              </a:ext>
            </a:extLst>
          </p:cNvPr>
          <p:cNvSpPr>
            <a:spLocks noGrp="1"/>
          </p:cNvSpPr>
          <p:nvPr>
            <p:ph type="title"/>
            <p:custDataLst>
              <p:tags r:id="rId1"/>
            </p:custDataLst>
          </p:nvPr>
        </p:nvSpPr>
        <p:spPr>
          <a:xfrm>
            <a:off x="325437" y="288052"/>
            <a:ext cx="8497887" cy="246221"/>
          </a:xfrm>
        </p:spPr>
        <p:txBody>
          <a:bodyPr>
            <a:noAutofit/>
          </a:bodyPr>
          <a:lstStyle/>
          <a:p>
            <a:r>
              <a:rPr lang="fr-FR" noProof="1"/>
              <a:t>Critères à considérer pour la conformité Privacy By Design / Default</a:t>
            </a:r>
          </a:p>
        </p:txBody>
      </p:sp>
      <p:sp>
        <p:nvSpPr>
          <p:cNvPr id="59" name="Rectangle 58">
            <a:extLst>
              <a:ext uri="{FF2B5EF4-FFF2-40B4-BE49-F238E27FC236}">
                <a16:creationId xmlns:a16="http://schemas.microsoft.com/office/drawing/2014/main" id="{72351E02-C5D3-4CA0-91E0-684ECECA7294}"/>
              </a:ext>
            </a:extLst>
          </p:cNvPr>
          <p:cNvSpPr/>
          <p:nvPr/>
        </p:nvSpPr>
        <p:spPr>
          <a:xfrm>
            <a:off x="-1" y="836712"/>
            <a:ext cx="9144001" cy="579332"/>
          </a:xfrm>
          <a:prstGeom prst="rect">
            <a:avLst/>
          </a:prstGeom>
          <a:solidFill>
            <a:schemeClr val="bg2"/>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60" name="Rectangle 59">
            <a:extLst>
              <a:ext uri="{FF2B5EF4-FFF2-40B4-BE49-F238E27FC236}">
                <a16:creationId xmlns:a16="http://schemas.microsoft.com/office/drawing/2014/main" id="{B6484715-8479-4F60-8692-434F7DDE368B}"/>
              </a:ext>
            </a:extLst>
          </p:cNvPr>
          <p:cNvSpPr/>
          <p:nvPr/>
        </p:nvSpPr>
        <p:spPr>
          <a:xfrm>
            <a:off x="0" y="856820"/>
            <a:ext cx="9143998" cy="523220"/>
          </a:xfrm>
          <a:prstGeom prst="rect">
            <a:avLst/>
          </a:prstGeom>
        </p:spPr>
        <p:txBody>
          <a:bodyPr wrap="square">
            <a:normAutofit/>
          </a:bodyPr>
          <a:lstStyle/>
          <a:p>
            <a:pPr algn="ctr"/>
            <a:r>
              <a:rPr lang="fr-FR" sz="1400" b="1" i="1" dirty="0">
                <a:solidFill>
                  <a:schemeClr val="bg1"/>
                </a:solidFill>
                <a:latin typeface="Calibri" panose="020F0502020204030204" pitchFamily="34" charset="0"/>
              </a:rPr>
              <a:t>Chaque projet/application doit tenir compte des thématiques suivantes à la fois dans l'étape de conception (« By Design ») et dans la revue des applications historiques afin de respecter les exigences « By Default ».</a:t>
            </a:r>
            <a:endParaRPr lang="fr-FR" sz="1400" b="1" dirty="0">
              <a:solidFill>
                <a:schemeClr val="bg1"/>
              </a:solidFill>
              <a:latin typeface="Calibri" panose="020F0502020204030204" pitchFamily="34" charset="0"/>
              <a:cs typeface="Calibri" panose="020F0502020204030204" pitchFamily="34" charset="0"/>
            </a:endParaRPr>
          </a:p>
        </p:txBody>
      </p:sp>
      <p:pic>
        <p:nvPicPr>
          <p:cNvPr id="61" name="Picture 1">
            <a:extLst>
              <a:ext uri="{FF2B5EF4-FFF2-40B4-BE49-F238E27FC236}">
                <a16:creationId xmlns:a16="http://schemas.microsoft.com/office/drawing/2014/main" id="{877FCCB2-EA43-45D2-A77A-7AC310E163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0" y="1515875"/>
            <a:ext cx="9144000" cy="4648236"/>
          </a:xfrm>
          <a:prstGeom prst="rect">
            <a:avLst/>
          </a:prstGeom>
        </p:spPr>
      </p:pic>
      <p:sp>
        <p:nvSpPr>
          <p:cNvPr id="62" name="Rectangle 61">
            <a:extLst>
              <a:ext uri="{FF2B5EF4-FFF2-40B4-BE49-F238E27FC236}">
                <a16:creationId xmlns:a16="http://schemas.microsoft.com/office/drawing/2014/main" id="{94EC9874-E944-4309-93A8-8B599113561A}"/>
              </a:ext>
            </a:extLst>
          </p:cNvPr>
          <p:cNvSpPr/>
          <p:nvPr/>
        </p:nvSpPr>
        <p:spPr bwMode="auto">
          <a:xfrm>
            <a:off x="1588" y="1447587"/>
            <a:ext cx="9144000" cy="4824536"/>
          </a:xfrm>
          <a:prstGeom prst="rect">
            <a:avLst/>
          </a:prstGeom>
          <a:solidFill>
            <a:srgbClr val="FFFFFF">
              <a:alpha val="94000"/>
            </a:srgbClr>
          </a:solidFill>
          <a:ln w="9525" cap="flat" cmpd="sng" algn="ctr">
            <a:noFill/>
            <a:prstDash val="solid"/>
            <a:round/>
            <a:headEnd type="none" w="med" len="med"/>
            <a:tailEnd type="none" w="med" len="med"/>
          </a:ln>
          <a:effectLst/>
          <a:extLst/>
        </p:spPr>
        <p:txBody>
          <a:bodyPr vert="horz" wrap="none" lIns="144000" tIns="144000" rIns="0" bIns="0" numCol="1" rtlCol="0" anchor="t" anchorCtr="0" compatLnSpc="1">
            <a:prstTxWarp prst="textNoShape">
              <a:avLst/>
            </a:prstTxWarp>
          </a:bodyPr>
          <a:lstStyle/>
          <a:p>
            <a:pPr marL="420677" marR="0" lvl="0" indent="-342892" algn="ctr" defTabSz="914400" eaLnBrk="1" fontAlgn="base" latinLnBrk="0" hangingPunct="1">
              <a:lnSpc>
                <a:spcPct val="100000"/>
              </a:lnSpc>
              <a:spcBef>
                <a:spcPts val="600"/>
              </a:spcBef>
              <a:spcAft>
                <a:spcPts val="600"/>
              </a:spcAft>
              <a:buClrTx/>
              <a:buSzTx/>
              <a:buFont typeface="+mj-lt"/>
              <a:buAutoNum type="arabicPeriod"/>
              <a:tabLst/>
              <a:defRPr/>
            </a:pPr>
            <a:endParaRPr kumimoji="0" lang="fr-FR" sz="1600" b="0" i="0" u="none" strike="noStrike" kern="0" cap="none" spc="0" normalizeH="0" baseline="0" noProof="0" dirty="0">
              <a:ln>
                <a:noFill/>
              </a:ln>
              <a:solidFill>
                <a:srgbClr val="B9D2E3">
                  <a:lumMod val="10000"/>
                </a:srgbClr>
              </a:solidFill>
              <a:effectLst/>
              <a:uLnTx/>
              <a:uFillTx/>
              <a:latin typeface="Calibri" panose="020F0502020204030204" pitchFamily="34" charset="0"/>
              <a:ea typeface="ＭＳ Ｐゴシック" charset="0"/>
              <a:cs typeface="Arial" charset="0"/>
            </a:endParaRPr>
          </a:p>
        </p:txBody>
      </p:sp>
      <p:grpSp>
        <p:nvGrpSpPr>
          <p:cNvPr id="2" name="Groupe 1">
            <a:extLst>
              <a:ext uri="{FF2B5EF4-FFF2-40B4-BE49-F238E27FC236}">
                <a16:creationId xmlns:a16="http://schemas.microsoft.com/office/drawing/2014/main" id="{118A8E03-FA09-4F22-854F-9DABD5AE2C28}"/>
              </a:ext>
            </a:extLst>
          </p:cNvPr>
          <p:cNvGrpSpPr/>
          <p:nvPr/>
        </p:nvGrpSpPr>
        <p:grpSpPr>
          <a:xfrm>
            <a:off x="63012" y="1483591"/>
            <a:ext cx="9009488" cy="504000"/>
            <a:chOff x="63012" y="1483591"/>
            <a:chExt cx="9009488" cy="504000"/>
          </a:xfrm>
        </p:grpSpPr>
        <p:sp>
          <p:nvSpPr>
            <p:cNvPr id="77" name="Rectangle 76">
              <a:extLst>
                <a:ext uri="{FF2B5EF4-FFF2-40B4-BE49-F238E27FC236}">
                  <a16:creationId xmlns:a16="http://schemas.microsoft.com/office/drawing/2014/main" id="{86CE22AC-C03D-44C2-87F8-E45A03E233BA}"/>
                </a:ext>
              </a:extLst>
            </p:cNvPr>
            <p:cNvSpPr/>
            <p:nvPr/>
          </p:nvSpPr>
          <p:spPr bwMode="auto">
            <a:xfrm>
              <a:off x="576633" y="1483591"/>
              <a:ext cx="1999969" cy="504000"/>
            </a:xfrm>
            <a:prstGeom prst="rect">
              <a:avLst/>
            </a:prstGeom>
            <a:solidFill>
              <a:srgbClr val="FFA100"/>
            </a:solidFill>
            <a:ln w="9525" cap="flat" cmpd="sng" algn="ctr">
              <a:solidFill>
                <a:srgbClr val="FFA100"/>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dirty="0">
                  <a:solidFill>
                    <a:srgbClr val="FFFFFF"/>
                  </a:solidFill>
                  <a:latin typeface="Calibri" pitchFamily="34" charset="0"/>
                </a:rPr>
                <a:t>DUREE DECONSERVATION</a:t>
              </a:r>
            </a:p>
          </p:txBody>
        </p:sp>
        <p:pic>
          <p:nvPicPr>
            <p:cNvPr id="107" name="Image 106">
              <a:extLst>
                <a:ext uri="{FF2B5EF4-FFF2-40B4-BE49-F238E27FC236}">
                  <a16:creationId xmlns:a16="http://schemas.microsoft.com/office/drawing/2014/main" id="{431AF783-656B-4765-B8C5-780D25864A50}"/>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63012" y="1501591"/>
              <a:ext cx="468000" cy="468000"/>
            </a:xfrm>
            <a:prstGeom prst="rect">
              <a:avLst/>
            </a:prstGeom>
          </p:spPr>
        </p:pic>
        <p:sp>
          <p:nvSpPr>
            <p:cNvPr id="115" name="Rectangle 114">
              <a:extLst>
                <a:ext uri="{FF2B5EF4-FFF2-40B4-BE49-F238E27FC236}">
                  <a16:creationId xmlns:a16="http://schemas.microsoft.com/office/drawing/2014/main" id="{16324290-094A-41A1-ABFB-3FB20C7BCA65}"/>
                </a:ext>
              </a:extLst>
            </p:cNvPr>
            <p:cNvSpPr/>
            <p:nvPr/>
          </p:nvSpPr>
          <p:spPr bwMode="auto">
            <a:xfrm>
              <a:off x="2670218" y="1483591"/>
              <a:ext cx="6402282" cy="504000"/>
            </a:xfrm>
            <a:prstGeom prst="rect">
              <a:avLst/>
            </a:prstGeom>
            <a:solidFill>
              <a:srgbClr val="FFA100"/>
            </a:solidFill>
            <a:ln w="9525" cap="flat" cmpd="sng" algn="ctr">
              <a:solidFill>
                <a:srgbClr val="FFA100"/>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fontScale="92500" lnSpcReduction="20000"/>
            </a:bodyPr>
            <a:lstStyle/>
            <a:p>
              <a:pPr algn="ctr" defTabSz="914378" fontAlgn="base">
                <a:spcBef>
                  <a:spcPct val="0"/>
                </a:spcBef>
                <a:spcAft>
                  <a:spcPct val="0"/>
                </a:spcAft>
              </a:pPr>
              <a:r>
                <a:rPr lang="fr-FR" sz="1050" dirty="0">
                  <a:solidFill>
                    <a:srgbClr val="FFFFFF"/>
                  </a:solidFill>
                  <a:latin typeface="Calibri" pitchFamily="34" charset="0"/>
                </a:rPr>
                <a:t>Pour les données à caractère personnel, l’expiration des périodes de conservation doit déclencher automatiquement la suppression ou l’anonymisation des données à des fins statistiques (art. 89). Même chose si un utilisateur exerce son droit à l’oubli et que la période de conservation est expirée. En cas d’exercice du droit à l’oubli, les périodes conventionnelles ne sont pas opposables.</a:t>
              </a:r>
              <a:endParaRPr lang="fr-FR" sz="1050" dirty="0">
                <a:solidFill>
                  <a:srgbClr val="FFFFFF"/>
                </a:solidFill>
                <a:latin typeface="Calibri" pitchFamily="34" charset="0"/>
                <a:ea typeface="ＭＳ Ｐゴシック" charset="0"/>
                <a:cs typeface="Calibri" pitchFamily="34" charset="0"/>
              </a:endParaRPr>
            </a:p>
          </p:txBody>
        </p:sp>
      </p:grpSp>
      <p:grpSp>
        <p:nvGrpSpPr>
          <p:cNvPr id="9" name="Groupe 8">
            <a:extLst>
              <a:ext uri="{FF2B5EF4-FFF2-40B4-BE49-F238E27FC236}">
                <a16:creationId xmlns:a16="http://schemas.microsoft.com/office/drawing/2014/main" id="{301BB4BA-8DD3-412D-90EC-19E54DB23C57}"/>
              </a:ext>
            </a:extLst>
          </p:cNvPr>
          <p:cNvGrpSpPr/>
          <p:nvPr/>
        </p:nvGrpSpPr>
        <p:grpSpPr>
          <a:xfrm>
            <a:off x="63012" y="5805264"/>
            <a:ext cx="2513591" cy="535766"/>
            <a:chOff x="63012" y="5872415"/>
            <a:chExt cx="2513591" cy="535766"/>
          </a:xfrm>
        </p:grpSpPr>
        <p:sp>
          <p:nvSpPr>
            <p:cNvPr id="56" name="Rectangle 55">
              <a:extLst>
                <a:ext uri="{FF2B5EF4-FFF2-40B4-BE49-F238E27FC236}">
                  <a16:creationId xmlns:a16="http://schemas.microsoft.com/office/drawing/2014/main" id="{00E121B3-ECF1-45A3-999F-4964C313CB13}"/>
                </a:ext>
              </a:extLst>
            </p:cNvPr>
            <p:cNvSpPr/>
            <p:nvPr/>
          </p:nvSpPr>
          <p:spPr bwMode="auto">
            <a:xfrm>
              <a:off x="1604083" y="5872415"/>
              <a:ext cx="972520" cy="504000"/>
            </a:xfrm>
            <a:prstGeom prst="rect">
              <a:avLst/>
            </a:prstGeom>
            <a:solidFill>
              <a:srgbClr val="31BAFD"/>
            </a:solidFill>
            <a:ln w="9525" cap="flat" cmpd="sng" algn="ctr">
              <a:solidFill>
                <a:srgbClr val="31BAFD"/>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PIA</a:t>
              </a:r>
            </a:p>
          </p:txBody>
        </p:sp>
        <p:sp>
          <p:nvSpPr>
            <p:cNvPr id="57" name="Rectangle 56">
              <a:extLst>
                <a:ext uri="{FF2B5EF4-FFF2-40B4-BE49-F238E27FC236}">
                  <a16:creationId xmlns:a16="http://schemas.microsoft.com/office/drawing/2014/main" id="{163EF571-8A70-48D6-B886-AF41FC90B710}"/>
                </a:ext>
              </a:extLst>
            </p:cNvPr>
            <p:cNvSpPr/>
            <p:nvPr/>
          </p:nvSpPr>
          <p:spPr bwMode="auto">
            <a:xfrm>
              <a:off x="575393" y="5872415"/>
              <a:ext cx="1008000" cy="504000"/>
            </a:xfrm>
            <a:prstGeom prst="rect">
              <a:avLst/>
            </a:prstGeom>
            <a:solidFill>
              <a:srgbClr val="E15050"/>
            </a:solidFill>
            <a:ln w="9525" cap="flat" cmpd="sng" algn="ctr">
              <a:solidFill>
                <a:srgbClr val="E15050"/>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Registre des Traitements</a:t>
              </a:r>
            </a:p>
          </p:txBody>
        </p:sp>
        <p:pic>
          <p:nvPicPr>
            <p:cNvPr id="58" name="Image 57">
              <a:extLst>
                <a:ext uri="{FF2B5EF4-FFF2-40B4-BE49-F238E27FC236}">
                  <a16:creationId xmlns:a16="http://schemas.microsoft.com/office/drawing/2014/main" id="{A4991954-CA92-4E42-B4D8-418B69E9158A}"/>
                </a:ext>
              </a:extLst>
            </p:cNvPr>
            <p:cNvPicPr>
              <a:picLocks noChangeAspect="1"/>
            </p:cNvPicPr>
            <p:nvPr/>
          </p:nvPicPr>
          <p:blipFill>
            <a:blip r:embed="rId8"/>
            <a:stretch>
              <a:fillRect/>
            </a:stretch>
          </p:blipFill>
          <p:spPr>
            <a:xfrm>
              <a:off x="194704" y="6048181"/>
              <a:ext cx="360000" cy="360000"/>
            </a:xfrm>
            <a:prstGeom prst="rect">
              <a:avLst/>
            </a:prstGeom>
          </p:spPr>
        </p:pic>
        <p:pic>
          <p:nvPicPr>
            <p:cNvPr id="65" name="Image 64">
              <a:extLst>
                <a:ext uri="{FF2B5EF4-FFF2-40B4-BE49-F238E27FC236}">
                  <a16:creationId xmlns:a16="http://schemas.microsoft.com/office/drawing/2014/main" id="{4FF06131-735C-4173-9727-70B6194DCC53}"/>
                </a:ext>
              </a:extLst>
            </p:cNvPr>
            <p:cNvPicPr>
              <a:picLocks noChangeAspect="1"/>
            </p:cNvPicPr>
            <p:nvPr/>
          </p:nvPicPr>
          <p:blipFill>
            <a:blip r:embed="rId9"/>
            <a:stretch>
              <a:fillRect/>
            </a:stretch>
          </p:blipFill>
          <p:spPr>
            <a:xfrm>
              <a:off x="63012" y="5912422"/>
              <a:ext cx="360000" cy="360000"/>
            </a:xfrm>
            <a:prstGeom prst="rect">
              <a:avLst/>
            </a:prstGeom>
          </p:spPr>
        </p:pic>
      </p:grpSp>
      <p:grpSp>
        <p:nvGrpSpPr>
          <p:cNvPr id="3" name="Groupe 2">
            <a:extLst>
              <a:ext uri="{FF2B5EF4-FFF2-40B4-BE49-F238E27FC236}">
                <a16:creationId xmlns:a16="http://schemas.microsoft.com/office/drawing/2014/main" id="{A4FF859C-27A1-4CBE-B02A-8B7F5B9DEDD4}"/>
              </a:ext>
            </a:extLst>
          </p:cNvPr>
          <p:cNvGrpSpPr/>
          <p:nvPr/>
        </p:nvGrpSpPr>
        <p:grpSpPr>
          <a:xfrm>
            <a:off x="575393" y="2052316"/>
            <a:ext cx="8497107" cy="507820"/>
            <a:chOff x="575393" y="2084432"/>
            <a:chExt cx="8497107" cy="507820"/>
          </a:xfrm>
        </p:grpSpPr>
        <p:sp>
          <p:nvSpPr>
            <p:cNvPr id="66" name="Rectangle 65">
              <a:extLst>
                <a:ext uri="{FF2B5EF4-FFF2-40B4-BE49-F238E27FC236}">
                  <a16:creationId xmlns:a16="http://schemas.microsoft.com/office/drawing/2014/main" id="{BEB7FDFC-0DB3-4522-8172-2AC652533AEF}"/>
                </a:ext>
              </a:extLst>
            </p:cNvPr>
            <p:cNvSpPr/>
            <p:nvPr/>
          </p:nvSpPr>
          <p:spPr bwMode="auto">
            <a:xfrm>
              <a:off x="575393" y="2088252"/>
              <a:ext cx="2001209" cy="504000"/>
            </a:xfrm>
            <a:prstGeom prst="rect">
              <a:avLst/>
            </a:prstGeom>
            <a:solidFill>
              <a:schemeClr val="accent6"/>
            </a:solidFill>
            <a:ln w="9525" cap="flat" cmpd="sng" algn="ctr">
              <a:solidFill>
                <a:schemeClr val="accent6"/>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400" b="1" dirty="0">
                  <a:solidFill>
                    <a:srgbClr val="FFFFFF"/>
                  </a:solidFill>
                  <a:latin typeface="Calibri" pitchFamily="34" charset="0"/>
                </a:rPr>
                <a:t>QUALITÉ DES DONNÉES</a:t>
              </a:r>
            </a:p>
          </p:txBody>
        </p:sp>
        <p:sp>
          <p:nvSpPr>
            <p:cNvPr id="67" name="Rectangle 66">
              <a:extLst>
                <a:ext uri="{FF2B5EF4-FFF2-40B4-BE49-F238E27FC236}">
                  <a16:creationId xmlns:a16="http://schemas.microsoft.com/office/drawing/2014/main" id="{7EBD938C-ED8F-4CE8-980E-51BDFA04753A}"/>
                </a:ext>
              </a:extLst>
            </p:cNvPr>
            <p:cNvSpPr/>
            <p:nvPr/>
          </p:nvSpPr>
          <p:spPr bwMode="auto">
            <a:xfrm>
              <a:off x="2670218" y="2084432"/>
              <a:ext cx="6402282" cy="504000"/>
            </a:xfrm>
            <a:prstGeom prst="rect">
              <a:avLst/>
            </a:prstGeom>
            <a:solidFill>
              <a:srgbClr val="519BA5"/>
            </a:solidFill>
            <a:ln w="9525" cap="flat" cmpd="sng" algn="ctr">
              <a:solidFill>
                <a:schemeClr val="accent6"/>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a:bodyPr>
            <a:lstStyle/>
            <a:p>
              <a:pPr algn="ctr" defTabSz="914378" fontAlgn="base">
                <a:spcBef>
                  <a:spcPct val="0"/>
                </a:spcBef>
                <a:spcAft>
                  <a:spcPct val="0"/>
                </a:spcAft>
              </a:pPr>
              <a:r>
                <a:rPr lang="fr-FR" sz="1050" dirty="0">
                  <a:solidFill>
                    <a:srgbClr val="FFFFFF"/>
                  </a:solidFill>
                  <a:latin typeface="Calibri" pitchFamily="34" charset="0"/>
                </a:rPr>
                <a:t>Les données doivent respecter des normes de qualité (exhaustivité, spécificité, exactitude, opportunité, accessibilité et intégrité). La qualité des données permet d’atteindre le niveau de service requis pour leur utilisation.</a:t>
              </a:r>
              <a:endParaRPr lang="fr-FR" sz="1050" dirty="0">
                <a:solidFill>
                  <a:srgbClr val="FFFFFF"/>
                </a:solidFill>
                <a:latin typeface="Calibri" pitchFamily="34" charset="0"/>
                <a:ea typeface="ＭＳ Ｐゴシック" charset="0"/>
                <a:cs typeface="Calibri" pitchFamily="34" charset="0"/>
              </a:endParaRPr>
            </a:p>
          </p:txBody>
        </p:sp>
      </p:grpSp>
      <p:grpSp>
        <p:nvGrpSpPr>
          <p:cNvPr id="4" name="Groupe 3">
            <a:extLst>
              <a:ext uri="{FF2B5EF4-FFF2-40B4-BE49-F238E27FC236}">
                <a16:creationId xmlns:a16="http://schemas.microsoft.com/office/drawing/2014/main" id="{27F70684-2284-43E6-836D-668C248D3C19}"/>
              </a:ext>
            </a:extLst>
          </p:cNvPr>
          <p:cNvGrpSpPr/>
          <p:nvPr/>
        </p:nvGrpSpPr>
        <p:grpSpPr>
          <a:xfrm>
            <a:off x="63012" y="2624861"/>
            <a:ext cx="9009488" cy="507767"/>
            <a:chOff x="63012" y="2695184"/>
            <a:chExt cx="9009488" cy="507767"/>
          </a:xfrm>
        </p:grpSpPr>
        <p:sp>
          <p:nvSpPr>
            <p:cNvPr id="46" name="Rectangle 45">
              <a:extLst>
                <a:ext uri="{FF2B5EF4-FFF2-40B4-BE49-F238E27FC236}">
                  <a16:creationId xmlns:a16="http://schemas.microsoft.com/office/drawing/2014/main" id="{97E32285-3235-4618-9130-0F87B5F837C5}"/>
                </a:ext>
              </a:extLst>
            </p:cNvPr>
            <p:cNvSpPr/>
            <p:nvPr/>
          </p:nvSpPr>
          <p:spPr bwMode="auto">
            <a:xfrm>
              <a:off x="575393" y="2698951"/>
              <a:ext cx="2001209" cy="504000"/>
            </a:xfrm>
            <a:prstGeom prst="rect">
              <a:avLst/>
            </a:prstGeom>
            <a:solidFill>
              <a:srgbClr val="F86E51"/>
            </a:solidFill>
            <a:ln w="9525" cap="flat" cmpd="sng" algn="ctr">
              <a:solidFill>
                <a:srgbClr val="F86E51"/>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VIOLATIONS DE DONNÉES</a:t>
              </a:r>
            </a:p>
          </p:txBody>
        </p:sp>
        <p:pic>
          <p:nvPicPr>
            <p:cNvPr id="47" name="Image 46">
              <a:extLst>
                <a:ext uri="{FF2B5EF4-FFF2-40B4-BE49-F238E27FC236}">
                  <a16:creationId xmlns:a16="http://schemas.microsoft.com/office/drawing/2014/main" id="{B0E70251-84AB-4023-AC4B-355DE695E098}"/>
                </a:ext>
              </a:extLst>
            </p:cNvPr>
            <p:cNvPicPr>
              <a:picLocks noChangeAspect="1"/>
            </p:cNvPicPr>
            <p:nvPr/>
          </p:nvPicPr>
          <p:blipFill>
            <a:blip r:embed="rId10"/>
            <a:stretch>
              <a:fillRect/>
            </a:stretch>
          </p:blipFill>
          <p:spPr>
            <a:xfrm>
              <a:off x="63012" y="2716951"/>
              <a:ext cx="468000" cy="468000"/>
            </a:xfrm>
            <a:prstGeom prst="rect">
              <a:avLst/>
            </a:prstGeom>
          </p:spPr>
        </p:pic>
        <p:sp>
          <p:nvSpPr>
            <p:cNvPr id="68" name="Rectangle 67">
              <a:extLst>
                <a:ext uri="{FF2B5EF4-FFF2-40B4-BE49-F238E27FC236}">
                  <a16:creationId xmlns:a16="http://schemas.microsoft.com/office/drawing/2014/main" id="{556C4D04-E79C-480A-858B-599F84F0C596}"/>
                </a:ext>
              </a:extLst>
            </p:cNvPr>
            <p:cNvSpPr/>
            <p:nvPr/>
          </p:nvSpPr>
          <p:spPr bwMode="auto">
            <a:xfrm>
              <a:off x="2670218" y="2695184"/>
              <a:ext cx="6402282" cy="504000"/>
            </a:xfrm>
            <a:prstGeom prst="rect">
              <a:avLst/>
            </a:prstGeom>
            <a:solidFill>
              <a:srgbClr val="F86E51"/>
            </a:solidFill>
            <a:ln w="9525" cap="flat" cmpd="sng" algn="ctr">
              <a:solidFill>
                <a:srgbClr val="F86E5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050" dirty="0">
                  <a:solidFill>
                    <a:schemeClr val="bg1"/>
                  </a:solidFill>
                  <a:latin typeface="Calibri" panose="020F0502020204030204" pitchFamily="34" charset="0"/>
                </a:rPr>
                <a:t>Les violations de données doivent être signalées au régulateur dans les 72 heures, ainsi qu’aux utilisateurs dans certains cas. </a:t>
              </a:r>
              <a:endParaRPr lang="fr-FR" sz="1050" dirty="0">
                <a:solidFill>
                  <a:schemeClr val="bg1"/>
                </a:solidFill>
                <a:latin typeface="Calibri" pitchFamily="34" charset="0"/>
                <a:ea typeface="ＭＳ Ｐゴシック" charset="0"/>
                <a:cs typeface="Calibri" pitchFamily="34" charset="0"/>
              </a:endParaRPr>
            </a:p>
          </p:txBody>
        </p:sp>
      </p:grpSp>
      <p:grpSp>
        <p:nvGrpSpPr>
          <p:cNvPr id="5" name="Groupe 4">
            <a:extLst>
              <a:ext uri="{FF2B5EF4-FFF2-40B4-BE49-F238E27FC236}">
                <a16:creationId xmlns:a16="http://schemas.microsoft.com/office/drawing/2014/main" id="{B29F0A8B-98BC-4D24-A469-6014E6A73F24}"/>
              </a:ext>
            </a:extLst>
          </p:cNvPr>
          <p:cNvGrpSpPr/>
          <p:nvPr/>
        </p:nvGrpSpPr>
        <p:grpSpPr>
          <a:xfrm>
            <a:off x="63012" y="3197353"/>
            <a:ext cx="9009488" cy="508852"/>
            <a:chOff x="63012" y="3295091"/>
            <a:chExt cx="9009488" cy="508852"/>
          </a:xfrm>
        </p:grpSpPr>
        <p:sp>
          <p:nvSpPr>
            <p:cNvPr id="48" name="Rectangle 47">
              <a:extLst>
                <a:ext uri="{FF2B5EF4-FFF2-40B4-BE49-F238E27FC236}">
                  <a16:creationId xmlns:a16="http://schemas.microsoft.com/office/drawing/2014/main" id="{B485D0D6-529F-4045-91D7-7426BF9122B6}"/>
                </a:ext>
              </a:extLst>
            </p:cNvPr>
            <p:cNvSpPr/>
            <p:nvPr/>
          </p:nvSpPr>
          <p:spPr bwMode="auto">
            <a:xfrm>
              <a:off x="575393" y="3299943"/>
              <a:ext cx="2001209" cy="504000"/>
            </a:xfrm>
            <a:prstGeom prst="rect">
              <a:avLst/>
            </a:prstGeom>
            <a:solidFill>
              <a:srgbClr val="FF6262"/>
            </a:solidFill>
            <a:ln w="9525" cap="flat" cmpd="sng" algn="ctr">
              <a:solidFill>
                <a:srgbClr val="FF6262"/>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DROITS INDIVIDUELS</a:t>
              </a:r>
            </a:p>
          </p:txBody>
        </p:sp>
        <p:pic>
          <p:nvPicPr>
            <p:cNvPr id="49" name="Image 48">
              <a:extLst>
                <a:ext uri="{FF2B5EF4-FFF2-40B4-BE49-F238E27FC236}">
                  <a16:creationId xmlns:a16="http://schemas.microsoft.com/office/drawing/2014/main" id="{591D1B13-E7C9-4708-9163-3DD2DF4BBA75}"/>
                </a:ext>
              </a:extLst>
            </p:cNvPr>
            <p:cNvPicPr>
              <a:picLocks noChangeAspect="1"/>
            </p:cNvPicPr>
            <p:nvPr/>
          </p:nvPicPr>
          <p:blipFill>
            <a:blip r:embed="rId11"/>
            <a:stretch>
              <a:fillRect/>
            </a:stretch>
          </p:blipFill>
          <p:spPr>
            <a:xfrm>
              <a:off x="63012" y="3313091"/>
              <a:ext cx="468000" cy="468000"/>
            </a:xfrm>
            <a:prstGeom prst="rect">
              <a:avLst/>
            </a:prstGeom>
          </p:spPr>
        </p:pic>
        <p:sp>
          <p:nvSpPr>
            <p:cNvPr id="69" name="Rectangle 68">
              <a:extLst>
                <a:ext uri="{FF2B5EF4-FFF2-40B4-BE49-F238E27FC236}">
                  <a16:creationId xmlns:a16="http://schemas.microsoft.com/office/drawing/2014/main" id="{F6F032A3-4380-4CBE-910D-687EB8CA5C0A}"/>
                </a:ext>
              </a:extLst>
            </p:cNvPr>
            <p:cNvSpPr/>
            <p:nvPr/>
          </p:nvSpPr>
          <p:spPr bwMode="auto">
            <a:xfrm>
              <a:off x="2670218" y="3295091"/>
              <a:ext cx="6402282" cy="508852"/>
            </a:xfrm>
            <a:prstGeom prst="rect">
              <a:avLst/>
            </a:prstGeom>
            <a:solidFill>
              <a:srgbClr val="FF6262"/>
            </a:solidFill>
            <a:ln w="9525" cap="flat" cmpd="sng" algn="ctr">
              <a:solidFill>
                <a:srgbClr val="FF6262"/>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fontScale="77500" lnSpcReduction="20000"/>
            </a:bodyPr>
            <a:lstStyle/>
            <a:p>
              <a:r>
                <a:rPr lang="fr-FR" sz="1050" dirty="0">
                  <a:solidFill>
                    <a:schemeClr val="bg1"/>
                  </a:solidFill>
                  <a:latin typeface="Calibri" panose="020F0502020204030204" pitchFamily="34" charset="0"/>
                </a:rPr>
                <a:t>L’application doit permettre la transparence et l’exercice des droits individuels :</a:t>
              </a:r>
              <a:r>
                <a:rPr lang="fr-FR" sz="1050" b="1" dirty="0">
                  <a:solidFill>
                    <a:schemeClr val="bg1"/>
                  </a:solidFill>
                  <a:latin typeface="Calibri" panose="020F0502020204030204" pitchFamily="34" charset="0"/>
                </a:rPr>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d’accès par l’individu concerné</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de rectification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d’effacement (« droit à l’oubli »)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de restriction du traitement</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à la portabilité des données</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d'objection</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Droit de ne pas être soumis à une décision individuelle automatisée, y-compris profilage</a:t>
              </a:r>
            </a:p>
          </p:txBody>
        </p:sp>
      </p:grpSp>
      <p:grpSp>
        <p:nvGrpSpPr>
          <p:cNvPr id="6" name="Groupe 5">
            <a:extLst>
              <a:ext uri="{FF2B5EF4-FFF2-40B4-BE49-F238E27FC236}">
                <a16:creationId xmlns:a16="http://schemas.microsoft.com/office/drawing/2014/main" id="{0AA81899-429A-4919-A611-0761D16366B2}"/>
              </a:ext>
            </a:extLst>
          </p:cNvPr>
          <p:cNvGrpSpPr/>
          <p:nvPr/>
        </p:nvGrpSpPr>
        <p:grpSpPr>
          <a:xfrm>
            <a:off x="63012" y="3770930"/>
            <a:ext cx="9009488" cy="815879"/>
            <a:chOff x="63012" y="3891532"/>
            <a:chExt cx="9009488" cy="815879"/>
          </a:xfrm>
        </p:grpSpPr>
        <p:sp>
          <p:nvSpPr>
            <p:cNvPr id="50" name="Rectangle 49">
              <a:extLst>
                <a:ext uri="{FF2B5EF4-FFF2-40B4-BE49-F238E27FC236}">
                  <a16:creationId xmlns:a16="http://schemas.microsoft.com/office/drawing/2014/main" id="{EFC73E1D-6705-4BC7-89DA-8C9E901B14F3}"/>
                </a:ext>
              </a:extLst>
            </p:cNvPr>
            <p:cNvSpPr/>
            <p:nvPr/>
          </p:nvSpPr>
          <p:spPr bwMode="auto">
            <a:xfrm>
              <a:off x="576634" y="3891532"/>
              <a:ext cx="1999968" cy="811172"/>
            </a:xfrm>
            <a:prstGeom prst="rect">
              <a:avLst/>
            </a:prstGeom>
            <a:solidFill>
              <a:srgbClr val="17AB93"/>
            </a:solidFill>
            <a:ln w="9525" cap="flat" cmpd="sng" algn="ctr">
              <a:solidFill>
                <a:srgbClr val="17AB93"/>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400" b="1" kern="0" dirty="0">
                  <a:solidFill>
                    <a:srgbClr val="FFFFFF"/>
                  </a:solidFill>
                  <a:latin typeface="Calibri" pitchFamily="34" charset="0"/>
                </a:rPr>
                <a:t>CRITÈRES DE</a:t>
              </a:r>
              <a:br>
                <a:rPr lang="fr-FR" sz="1400" b="1" kern="0" dirty="0">
                  <a:solidFill>
                    <a:srgbClr val="FFFFFF"/>
                  </a:solidFill>
                  <a:latin typeface="Calibri" pitchFamily="34" charset="0"/>
                </a:rPr>
              </a:br>
              <a:r>
                <a:rPr lang="fr-FR" sz="1400" b="1" kern="0" dirty="0">
                  <a:solidFill>
                    <a:srgbClr val="FFFFFF"/>
                  </a:solidFill>
                  <a:latin typeface="Calibri" pitchFamily="34" charset="0"/>
                </a:rPr>
                <a:t>SÉCURITÉ </a:t>
              </a:r>
              <a:br>
                <a:rPr lang="fr-FR" sz="1400" b="1" kern="0" dirty="0">
                  <a:solidFill>
                    <a:srgbClr val="FFFFFF"/>
                  </a:solidFill>
                  <a:latin typeface="Calibri" pitchFamily="34" charset="0"/>
                </a:rPr>
              </a:br>
              <a:r>
                <a:rPr lang="fr-FR" sz="1400" b="1" kern="0" dirty="0">
                  <a:solidFill>
                    <a:srgbClr val="FFFFFF"/>
                  </a:solidFill>
                  <a:latin typeface="Calibri" pitchFamily="34" charset="0"/>
                </a:rPr>
                <a:t>DE L’INFORMATION</a:t>
              </a:r>
            </a:p>
          </p:txBody>
        </p:sp>
        <p:pic>
          <p:nvPicPr>
            <p:cNvPr id="51" name="Image 50">
              <a:extLst>
                <a:ext uri="{FF2B5EF4-FFF2-40B4-BE49-F238E27FC236}">
                  <a16:creationId xmlns:a16="http://schemas.microsoft.com/office/drawing/2014/main" id="{C36BF773-D0A3-4AE1-AAC2-D0D52D48F8AF}"/>
                </a:ext>
              </a:extLst>
            </p:cNvPr>
            <p:cNvPicPr>
              <a:picLocks noChangeAspect="1"/>
            </p:cNvPicPr>
            <p:nvPr/>
          </p:nvPicPr>
          <p:blipFill>
            <a:blip r:embed="rId12"/>
            <a:stretch>
              <a:fillRect/>
            </a:stretch>
          </p:blipFill>
          <p:spPr>
            <a:xfrm>
              <a:off x="63012" y="4063118"/>
              <a:ext cx="468000" cy="468000"/>
            </a:xfrm>
            <a:prstGeom prst="rect">
              <a:avLst/>
            </a:prstGeom>
          </p:spPr>
        </p:pic>
        <p:sp>
          <p:nvSpPr>
            <p:cNvPr id="70" name="Rectangle 69">
              <a:extLst>
                <a:ext uri="{FF2B5EF4-FFF2-40B4-BE49-F238E27FC236}">
                  <a16:creationId xmlns:a16="http://schemas.microsoft.com/office/drawing/2014/main" id="{F004D3A1-A9D5-4E7B-9312-5BAA24A6FCEE}"/>
                </a:ext>
              </a:extLst>
            </p:cNvPr>
            <p:cNvSpPr/>
            <p:nvPr/>
          </p:nvSpPr>
          <p:spPr bwMode="auto">
            <a:xfrm>
              <a:off x="2670218" y="3891533"/>
              <a:ext cx="6402282" cy="815878"/>
            </a:xfrm>
            <a:prstGeom prst="rect">
              <a:avLst/>
            </a:prstGeom>
            <a:solidFill>
              <a:srgbClr val="17AB93"/>
            </a:solidFill>
            <a:ln w="9525" cap="flat" cmpd="sng" algn="ctr">
              <a:solidFill>
                <a:srgbClr val="17AB93"/>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fontScale="85000" lnSpcReduction="20000"/>
            </a:bodyPr>
            <a:lstStyle/>
            <a:p>
              <a:pPr>
                <a:lnSpc>
                  <a:spcPct val="110000"/>
                </a:lnSpc>
              </a:pPr>
              <a:r>
                <a:rPr lang="fr-FR" sz="1050" dirty="0">
                  <a:solidFill>
                    <a:schemeClr val="bg1"/>
                  </a:solidFill>
                  <a:latin typeface="Calibri" panose="020F0502020204030204" pitchFamily="34" charset="0"/>
                </a:rPr>
                <a:t>Pour </a:t>
              </a:r>
              <a:r>
                <a:rPr lang="fr-FR" sz="1050" b="1" dirty="0">
                  <a:solidFill>
                    <a:schemeClr val="bg1"/>
                  </a:solidFill>
                  <a:latin typeface="Calibri" panose="020F0502020204030204" pitchFamily="34" charset="0"/>
                </a:rPr>
                <a:t>toutes les applications historiques </a:t>
              </a:r>
              <a:r>
                <a:rPr lang="fr-FR" sz="1050" dirty="0">
                  <a:solidFill>
                    <a:schemeClr val="bg1"/>
                  </a:solidFill>
                  <a:latin typeface="Calibri" panose="020F0502020204030204" pitchFamily="34" charset="0"/>
                </a:rPr>
                <a:t>éligibles à RGPD, ces 5 critères ont été priorisés et doivent être appliqués :</a:t>
              </a:r>
            </a:p>
            <a:p>
              <a:pPr>
                <a:lnSpc>
                  <a:spcPct val="110000"/>
                </a:lnSpc>
              </a:pP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Processus de gestion des accès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Pas d’utilisation de données C2 ou C3 sauf dans les environnements de production</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Revue annuelle des accès privilégiés des utilisateurs métier</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Processus DLP &amp; règlement RGPD</a:t>
              </a:r>
              <a:r>
                <a:rPr lang="fr-FR" dirty="0"/>
                <a:t> </a:t>
              </a:r>
              <a:r>
                <a:rPr lang="fr-FR" sz="1050" dirty="0">
                  <a:solidFill>
                    <a:schemeClr val="bg1"/>
                  </a:solidFill>
                  <a:latin typeface="Wingdings" panose="05000000000000000000" pitchFamily="2" charset="2"/>
                </a:rPr>
                <a:t></a:t>
              </a:r>
              <a:r>
                <a:rPr lang="fr-FR" sz="1050" dirty="0">
                  <a:solidFill>
                    <a:schemeClr val="bg1"/>
                  </a:solidFill>
                  <a:latin typeface="Calibri" panose="020F0502020204030204" pitchFamily="34" charset="0"/>
                </a:rPr>
                <a:t>Journalisation des pistes techniques.</a:t>
              </a:r>
            </a:p>
            <a:p>
              <a:pPr>
                <a:lnSpc>
                  <a:spcPct val="110000"/>
                </a:lnSpc>
              </a:pPr>
              <a:r>
                <a:rPr lang="fr-FR" sz="1050" b="1" dirty="0">
                  <a:solidFill>
                    <a:schemeClr val="bg1"/>
                  </a:solidFill>
                  <a:latin typeface="Calibri" panose="020F0502020204030204" pitchFamily="34" charset="0"/>
                </a:rPr>
                <a:t>Chaque nouveau projet inscrit dans le Registre des traitements de données se verra attribuer un niveau de sensibilité à l’issue du PIA (de DP0 à DP3) Chaque niveau implique un nombre différent de critères de sécurité à mettre en place au sein de l’application.</a:t>
              </a:r>
            </a:p>
          </p:txBody>
        </p:sp>
      </p:grpSp>
      <p:grpSp>
        <p:nvGrpSpPr>
          <p:cNvPr id="7" name="Groupe 6">
            <a:extLst>
              <a:ext uri="{FF2B5EF4-FFF2-40B4-BE49-F238E27FC236}">
                <a16:creationId xmlns:a16="http://schemas.microsoft.com/office/drawing/2014/main" id="{8EBE3E77-5F44-4D18-A292-64C92AC8BA69}"/>
              </a:ext>
            </a:extLst>
          </p:cNvPr>
          <p:cNvGrpSpPr/>
          <p:nvPr/>
        </p:nvGrpSpPr>
        <p:grpSpPr>
          <a:xfrm>
            <a:off x="63012" y="4651534"/>
            <a:ext cx="9009488" cy="513559"/>
            <a:chOff x="63012" y="4759955"/>
            <a:chExt cx="9009488" cy="513559"/>
          </a:xfrm>
        </p:grpSpPr>
        <p:sp>
          <p:nvSpPr>
            <p:cNvPr id="52" name="Rectangle 51">
              <a:extLst>
                <a:ext uri="{FF2B5EF4-FFF2-40B4-BE49-F238E27FC236}">
                  <a16:creationId xmlns:a16="http://schemas.microsoft.com/office/drawing/2014/main" id="{5437795B-D839-4805-94AE-91CA36B96BA0}"/>
                </a:ext>
              </a:extLst>
            </p:cNvPr>
            <p:cNvSpPr/>
            <p:nvPr/>
          </p:nvSpPr>
          <p:spPr bwMode="auto">
            <a:xfrm>
              <a:off x="575393" y="4759955"/>
              <a:ext cx="2001209" cy="504000"/>
            </a:xfrm>
            <a:prstGeom prst="rect">
              <a:avLst/>
            </a:prstGeom>
            <a:solidFill>
              <a:srgbClr val="FF7F4F"/>
            </a:solidFill>
            <a:ln w="9525" cap="flat" cmpd="sng" algn="ctr">
              <a:solidFill>
                <a:srgbClr val="FF7F4F"/>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normAutofit/>
            </a:bodyPr>
            <a:lstStyle/>
            <a:p>
              <a:pPr algn="ctr" defTabSz="914378" fontAlgn="base">
                <a:spcBef>
                  <a:spcPct val="0"/>
                </a:spcBef>
                <a:spcAft>
                  <a:spcPct val="0"/>
                </a:spcAft>
              </a:pPr>
              <a:r>
                <a:rPr lang="fr-FR" sz="1400" b="1" kern="0" dirty="0">
                  <a:solidFill>
                    <a:srgbClr val="FFFFFF"/>
                  </a:solidFill>
                  <a:latin typeface="Calibri" pitchFamily="34" charset="0"/>
                </a:rPr>
                <a:t>GESTION DES</a:t>
              </a:r>
            </a:p>
            <a:p>
              <a:pPr algn="ctr" defTabSz="914378" fontAlgn="base">
                <a:spcBef>
                  <a:spcPct val="0"/>
                </a:spcBef>
                <a:spcAft>
                  <a:spcPct val="0"/>
                </a:spcAft>
              </a:pPr>
              <a:r>
                <a:rPr lang="fr-FR" sz="1400" b="1" kern="0" dirty="0">
                  <a:solidFill>
                    <a:srgbClr val="FFFFFF"/>
                  </a:solidFill>
                  <a:latin typeface="Calibri" pitchFamily="34" charset="0"/>
                </a:rPr>
                <a:t>CONSENTEMENTS</a:t>
              </a:r>
            </a:p>
          </p:txBody>
        </p:sp>
        <p:pic>
          <p:nvPicPr>
            <p:cNvPr id="53" name="Image 52">
              <a:extLst>
                <a:ext uri="{FF2B5EF4-FFF2-40B4-BE49-F238E27FC236}">
                  <a16:creationId xmlns:a16="http://schemas.microsoft.com/office/drawing/2014/main" id="{64B558F1-AFDA-4F44-954B-A144907554A1}"/>
                </a:ext>
              </a:extLst>
            </p:cNvPr>
            <p:cNvPicPr>
              <a:picLocks noChangeAspect="1"/>
            </p:cNvPicPr>
            <p:nvPr/>
          </p:nvPicPr>
          <p:blipFill>
            <a:blip r:embed="rId13"/>
            <a:stretch>
              <a:fillRect/>
            </a:stretch>
          </p:blipFill>
          <p:spPr>
            <a:xfrm>
              <a:off x="63012" y="4765715"/>
              <a:ext cx="468000" cy="468000"/>
            </a:xfrm>
            <a:prstGeom prst="rect">
              <a:avLst/>
            </a:prstGeom>
          </p:spPr>
        </p:pic>
        <p:sp>
          <p:nvSpPr>
            <p:cNvPr id="71" name="Rectangle 70">
              <a:extLst>
                <a:ext uri="{FF2B5EF4-FFF2-40B4-BE49-F238E27FC236}">
                  <a16:creationId xmlns:a16="http://schemas.microsoft.com/office/drawing/2014/main" id="{7B752622-8915-40AA-A594-C84CC5A78015}"/>
                </a:ext>
              </a:extLst>
            </p:cNvPr>
            <p:cNvSpPr/>
            <p:nvPr/>
          </p:nvSpPr>
          <p:spPr bwMode="auto">
            <a:xfrm>
              <a:off x="2670218" y="4764662"/>
              <a:ext cx="6402282" cy="508852"/>
            </a:xfrm>
            <a:prstGeom prst="rect">
              <a:avLst/>
            </a:prstGeom>
            <a:solidFill>
              <a:srgbClr val="FF7F4F"/>
            </a:solidFill>
            <a:ln w="9525" cap="flat" cmpd="sng" algn="ctr">
              <a:solidFill>
                <a:srgbClr val="FF7F4F"/>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a:bodyPr>
            <a:lstStyle/>
            <a:p>
              <a:r>
                <a:rPr lang="fr-FR" sz="1050" b="1" dirty="0">
                  <a:solidFill>
                    <a:schemeClr val="bg1"/>
                  </a:solidFill>
                  <a:latin typeface="Calibri" panose="020F0502020204030204" pitchFamily="34" charset="0"/>
                </a:rPr>
                <a:t>Un consentement clair et explicite </a:t>
              </a:r>
              <a:r>
                <a:rPr lang="fr-FR" sz="1050" dirty="0">
                  <a:solidFill>
                    <a:schemeClr val="bg1"/>
                  </a:solidFill>
                  <a:latin typeface="Calibri" panose="020F0502020204030204" pitchFamily="34" charset="0"/>
                </a:rPr>
                <a:t>doit être recueilli auprès des personnes concernées avant le traitement des données, </a:t>
              </a:r>
              <a:r>
                <a:rPr lang="fr-FR" sz="1050" b="1" dirty="0">
                  <a:solidFill>
                    <a:schemeClr val="bg1"/>
                  </a:solidFill>
                  <a:latin typeface="Calibri" panose="020F0502020204030204" pitchFamily="34" charset="0"/>
                </a:rPr>
                <a:t>pour chaque objectif.</a:t>
              </a:r>
            </a:p>
          </p:txBody>
        </p:sp>
      </p:grpSp>
      <p:grpSp>
        <p:nvGrpSpPr>
          <p:cNvPr id="8" name="Groupe 7">
            <a:extLst>
              <a:ext uri="{FF2B5EF4-FFF2-40B4-BE49-F238E27FC236}">
                <a16:creationId xmlns:a16="http://schemas.microsoft.com/office/drawing/2014/main" id="{5217FAFB-BC27-442E-9BD9-A98E2A66C11D}"/>
              </a:ext>
            </a:extLst>
          </p:cNvPr>
          <p:cNvGrpSpPr/>
          <p:nvPr/>
        </p:nvGrpSpPr>
        <p:grpSpPr>
          <a:xfrm>
            <a:off x="63012" y="5229818"/>
            <a:ext cx="9009488" cy="510720"/>
            <a:chOff x="63012" y="5319127"/>
            <a:chExt cx="9009488" cy="510720"/>
          </a:xfrm>
        </p:grpSpPr>
        <p:sp>
          <p:nvSpPr>
            <p:cNvPr id="54" name="Rectangle 53">
              <a:extLst>
                <a:ext uri="{FF2B5EF4-FFF2-40B4-BE49-F238E27FC236}">
                  <a16:creationId xmlns:a16="http://schemas.microsoft.com/office/drawing/2014/main" id="{4825CA9B-F022-4AE4-B4BD-1DAE0F0EFF33}"/>
                </a:ext>
              </a:extLst>
            </p:cNvPr>
            <p:cNvSpPr/>
            <p:nvPr/>
          </p:nvSpPr>
          <p:spPr bwMode="auto">
            <a:xfrm>
              <a:off x="575393" y="5319127"/>
              <a:ext cx="2001209" cy="504000"/>
            </a:xfrm>
            <a:prstGeom prst="rect">
              <a:avLst/>
            </a:prstGeom>
            <a:solidFill>
              <a:srgbClr val="84DBFF"/>
            </a:solidFill>
            <a:ln w="9525" cap="flat" cmpd="sng" algn="ctr">
              <a:solidFill>
                <a:srgbClr val="84DBFF"/>
              </a:solid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defTabSz="914378" fontAlgn="base">
                <a:spcBef>
                  <a:spcPct val="0"/>
                </a:spcBef>
                <a:spcAft>
                  <a:spcPct val="0"/>
                </a:spcAft>
              </a:pPr>
              <a:r>
                <a:rPr lang="fr-FR" sz="1200" b="1" kern="0" dirty="0">
                  <a:solidFill>
                    <a:schemeClr val="bg1"/>
                  </a:solidFill>
                  <a:latin typeface="Calibri" pitchFamily="34" charset="0"/>
                </a:rPr>
                <a:t>LIMITES À LA COLLECTE</a:t>
              </a:r>
            </a:p>
            <a:p>
              <a:pPr algn="ctr" defTabSz="914378" fontAlgn="base">
                <a:spcBef>
                  <a:spcPct val="0"/>
                </a:spcBef>
                <a:spcAft>
                  <a:spcPct val="0"/>
                </a:spcAft>
              </a:pPr>
              <a:r>
                <a:rPr lang="fr-FR" sz="1200" b="1" kern="0" dirty="0">
                  <a:solidFill>
                    <a:schemeClr val="bg1"/>
                  </a:solidFill>
                  <a:latin typeface="Calibri" pitchFamily="34" charset="0"/>
                </a:rPr>
                <a:t>DES DONNÉES</a:t>
              </a:r>
            </a:p>
          </p:txBody>
        </p:sp>
        <p:pic>
          <p:nvPicPr>
            <p:cNvPr id="55" name="Image 54">
              <a:extLst>
                <a:ext uri="{FF2B5EF4-FFF2-40B4-BE49-F238E27FC236}">
                  <a16:creationId xmlns:a16="http://schemas.microsoft.com/office/drawing/2014/main" id="{93AB2964-BD96-46A9-9C47-198C9DB09308}"/>
                </a:ext>
              </a:extLst>
            </p:cNvPr>
            <p:cNvPicPr>
              <a:picLocks noChangeAspect="1"/>
            </p:cNvPicPr>
            <p:nvPr/>
          </p:nvPicPr>
          <p:blipFill>
            <a:blip r:embed="rId14"/>
            <a:stretch>
              <a:fillRect/>
            </a:stretch>
          </p:blipFill>
          <p:spPr>
            <a:xfrm>
              <a:off x="63012" y="5340548"/>
              <a:ext cx="468000" cy="468000"/>
            </a:xfrm>
            <a:prstGeom prst="rect">
              <a:avLst/>
            </a:prstGeom>
          </p:spPr>
        </p:pic>
        <p:sp>
          <p:nvSpPr>
            <p:cNvPr id="72" name="Rectangle 71">
              <a:extLst>
                <a:ext uri="{FF2B5EF4-FFF2-40B4-BE49-F238E27FC236}">
                  <a16:creationId xmlns:a16="http://schemas.microsoft.com/office/drawing/2014/main" id="{27007C72-206A-4BC6-89E9-C6A7FFAC9FDB}"/>
                </a:ext>
              </a:extLst>
            </p:cNvPr>
            <p:cNvSpPr/>
            <p:nvPr/>
          </p:nvSpPr>
          <p:spPr bwMode="auto">
            <a:xfrm>
              <a:off x="2670218" y="5320995"/>
              <a:ext cx="6402282" cy="508852"/>
            </a:xfrm>
            <a:prstGeom prst="rect">
              <a:avLst/>
            </a:prstGeom>
            <a:solidFill>
              <a:srgbClr val="84DBFF"/>
            </a:solidFill>
            <a:ln w="9525" cap="flat" cmpd="sng" algn="ctr">
              <a:solidFill>
                <a:srgbClr val="84DBFF"/>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normAutofit/>
            </a:bodyPr>
            <a:lstStyle/>
            <a:p>
              <a:r>
                <a:rPr lang="fr-FR" sz="1050" dirty="0">
                  <a:solidFill>
                    <a:schemeClr val="bg1"/>
                  </a:solidFill>
                  <a:latin typeface="Calibri" panose="020F0502020204030204" pitchFamily="34" charset="0"/>
                </a:rPr>
                <a:t>Les données collectées doivent se limiter aux informations nécessaires pour atteindre l’objectif poursuivi. Ex.: ne pas collecter des données qui serviront « plus tard »</a:t>
              </a:r>
            </a:p>
          </p:txBody>
        </p:sp>
      </p:grpSp>
      <p:sp>
        <p:nvSpPr>
          <p:cNvPr id="75" name="Rectangle 74">
            <a:extLst>
              <a:ext uri="{FF2B5EF4-FFF2-40B4-BE49-F238E27FC236}">
                <a16:creationId xmlns:a16="http://schemas.microsoft.com/office/drawing/2014/main" id="{445EDCD8-B445-41F1-965C-EF359F5014A5}"/>
              </a:ext>
            </a:extLst>
          </p:cNvPr>
          <p:cNvSpPr/>
          <p:nvPr/>
        </p:nvSpPr>
        <p:spPr bwMode="auto">
          <a:xfrm>
            <a:off x="2669795" y="5817277"/>
            <a:ext cx="6402282" cy="508852"/>
          </a:xfrm>
          <a:prstGeom prst="rect">
            <a:avLst/>
          </a:prstGeom>
          <a:solidFill>
            <a:schemeClr val="tx2"/>
          </a:solidFill>
          <a:ln w="9525" cap="flat" cmpd="sng" algn="ctr">
            <a:solidFill>
              <a:schemeClr val="tx2"/>
            </a:solidFill>
            <a:prstDash val="solid"/>
            <a:round/>
            <a:headEnd type="none" w="med" len="med"/>
            <a:tailEnd type="none" w="med" len="med"/>
          </a:ln>
          <a:effectLst/>
          <a:extLst/>
        </p:spPr>
        <p:txBody>
          <a:bodyPr vert="horz" wrap="square" lIns="36000" tIns="0" rIns="36000" bIns="0" numCol="1" rtlCol="0" anchor="ctr" anchorCtr="0" compatLnSpc="1">
            <a:prstTxWarp prst="textNoShape">
              <a:avLst/>
            </a:prstTxWarp>
          </a:bodyPr>
          <a:lstStyle/>
          <a:p>
            <a:r>
              <a:rPr lang="fr-FR" sz="1050" dirty="0">
                <a:solidFill>
                  <a:schemeClr val="bg1"/>
                </a:solidFill>
                <a:latin typeface="Calibri" panose="020F0502020204030204" pitchFamily="34" charset="0"/>
              </a:rPr>
              <a:t>Pour les </a:t>
            </a:r>
            <a:r>
              <a:rPr lang="fr-FR" sz="1050" b="1" dirty="0">
                <a:solidFill>
                  <a:schemeClr val="bg1"/>
                </a:solidFill>
                <a:latin typeface="Calibri" panose="020F0502020204030204" pitchFamily="34" charset="0"/>
              </a:rPr>
              <a:t>nouveaux </a:t>
            </a:r>
            <a:r>
              <a:rPr lang="fr-FR" sz="1050" dirty="0">
                <a:solidFill>
                  <a:schemeClr val="bg1"/>
                </a:solidFill>
                <a:latin typeface="Calibri" panose="020F0502020204030204" pitchFamily="34" charset="0"/>
              </a:rPr>
              <a:t>projets/applications, le traitement associé à l’application doit être consigné dans le registre des traitements DPR. Dans certains cas, pour les nouveaux projets/applications, une analyse PIA doit également être conduite.</a:t>
            </a:r>
          </a:p>
        </p:txBody>
      </p:sp>
      <p:pic>
        <p:nvPicPr>
          <p:cNvPr id="11" name="Image 10">
            <a:extLst>
              <a:ext uri="{FF2B5EF4-FFF2-40B4-BE49-F238E27FC236}">
                <a16:creationId xmlns:a16="http://schemas.microsoft.com/office/drawing/2014/main" id="{5DE44CCC-0C94-4EEA-99C6-F653C660855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012" y="2072937"/>
            <a:ext cx="468000" cy="468000"/>
          </a:xfrm>
          <a:prstGeom prst="rect">
            <a:avLst/>
          </a:prstGeom>
        </p:spPr>
      </p:pic>
    </p:spTree>
    <p:extLst>
      <p:ext uri="{BB962C8B-B14F-4D97-AF65-F5344CB8AC3E}">
        <p14:creationId xmlns:p14="http://schemas.microsoft.com/office/powerpoint/2010/main" val="14283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2879812" y="3381033"/>
            <a:ext cx="3416783" cy="1236099"/>
          </a:xfrm>
        </p:spPr>
        <p:txBody>
          <a:bodyPr/>
          <a:lstStyle/>
          <a:p>
            <a:r>
              <a:rPr lang="fr-FR" sz="1800" b="1" dirty="0"/>
              <a:t>Définitions clés</a:t>
            </a:r>
          </a:p>
        </p:txBody>
      </p:sp>
      <p:sp>
        <p:nvSpPr>
          <p:cNvPr id="3" name="Espace réservé du texte 2"/>
          <p:cNvSpPr>
            <a:spLocks noGrp="1"/>
          </p:cNvSpPr>
          <p:nvPr>
            <p:ph type="body" sz="quarter" idx="11"/>
            <p:custDataLst>
              <p:tags r:id="rId2"/>
            </p:custDataLst>
          </p:nvPr>
        </p:nvSpPr>
        <p:spPr>
          <a:xfrm>
            <a:off x="3102468" y="2249604"/>
            <a:ext cx="2955471" cy="884070"/>
          </a:xfrm>
        </p:spPr>
        <p:txBody>
          <a:bodyPr/>
          <a:lstStyle/>
          <a:p>
            <a:r>
              <a:rPr lang="fr-FR"/>
              <a:t>Glossaire</a:t>
            </a:r>
          </a:p>
        </p:txBody>
      </p:sp>
    </p:spTree>
    <p:extLst>
      <p:ext uri="{BB962C8B-B14F-4D97-AF65-F5344CB8AC3E}">
        <p14:creationId xmlns:p14="http://schemas.microsoft.com/office/powerpoint/2010/main" val="2736244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44488" y="260349"/>
            <a:ext cx="8494711" cy="288000"/>
          </a:xfrm>
        </p:spPr>
        <p:txBody>
          <a:bodyPr>
            <a:noAutofit/>
          </a:bodyPr>
          <a:lstStyle/>
          <a:p>
            <a:r>
              <a:rPr lang="fr-FR" noProof="1">
                <a:latin typeface="+mn-lt"/>
              </a:rPr>
              <a:t>définitions clés</a:t>
            </a:r>
          </a:p>
        </p:txBody>
      </p:sp>
      <p:sp>
        <p:nvSpPr>
          <p:cNvPr id="4" name="Rectangle 3">
            <a:extLst>
              <a:ext uri="{FF2B5EF4-FFF2-40B4-BE49-F238E27FC236}">
                <a16:creationId xmlns:a16="http://schemas.microsoft.com/office/drawing/2014/main" id="{B6D1A5ED-36DA-4FE1-BEDE-7CDA850CF4E3}"/>
              </a:ext>
            </a:extLst>
          </p:cNvPr>
          <p:cNvSpPr/>
          <p:nvPr>
            <p:custDataLst>
              <p:tags r:id="rId2"/>
            </p:custDataLst>
          </p:nvPr>
        </p:nvSpPr>
        <p:spPr>
          <a:xfrm>
            <a:off x="342339" y="836712"/>
            <a:ext cx="8496860" cy="6109365"/>
          </a:xfrm>
          <a:prstGeom prst="rect">
            <a:avLst/>
          </a:prstGeom>
        </p:spPr>
        <p:txBody>
          <a:bodyPr wrap="square">
            <a:spAutoFit/>
          </a:bodyPr>
          <a:lstStyle/>
          <a:p>
            <a:pPr>
              <a:spcAft>
                <a:spcPts val="600"/>
              </a:spcAft>
            </a:pPr>
            <a:r>
              <a:rPr lang="fr-FR" sz="1200" b="1" dirty="0">
                <a:solidFill>
                  <a:srgbClr val="E60028"/>
                </a:solidFill>
              </a:rPr>
              <a:t>Consentement : </a:t>
            </a:r>
            <a:r>
              <a:rPr lang="fr-FR" sz="1200" dirty="0">
                <a:solidFill>
                  <a:prstClr val="black"/>
                </a:solidFill>
              </a:rPr>
              <a:t>de la personne concernée, toute manifestation de volonté, libre, spécifique, éclairée et univoque par laquelle la personne concernée accepte, par une déclaration ou par un acte positif clair, que des données à caractère personnel la concernant fassent l’objet d’un traitement.</a:t>
            </a:r>
          </a:p>
          <a:p>
            <a:pPr>
              <a:spcAft>
                <a:spcPts val="600"/>
              </a:spcAft>
            </a:pPr>
            <a:r>
              <a:rPr lang="fr-FR" sz="1200" b="1" dirty="0">
                <a:solidFill>
                  <a:schemeClr val="bg2"/>
                </a:solidFill>
              </a:rPr>
              <a:t>Finalité du traitement : </a:t>
            </a:r>
            <a:r>
              <a:rPr lang="fr-FR" sz="1200" dirty="0"/>
              <a:t>ce à quoi va servir le traitement (dans quel but a-t-il été mis en place?).</a:t>
            </a:r>
          </a:p>
          <a:p>
            <a:pPr>
              <a:spcAft>
                <a:spcPts val="600"/>
              </a:spcAft>
            </a:pPr>
            <a:r>
              <a:rPr lang="fr-FR" sz="1200" b="1" dirty="0">
                <a:solidFill>
                  <a:schemeClr val="bg2"/>
                </a:solidFill>
              </a:rPr>
              <a:t>Finalités et moyens d’un traitement </a:t>
            </a:r>
            <a:r>
              <a:rPr lang="fr-FR" sz="1200" dirty="0"/>
              <a:t>: déterminer les finalités et moyens d’un traitement revient à définir le type d’informations à collecter et traiter, comment procéder pour cette collecte et ce traitement et dans quel but / pourquoi le mettre en place.</a:t>
            </a:r>
          </a:p>
          <a:p>
            <a:pPr>
              <a:spcAft>
                <a:spcPts val="600"/>
              </a:spcAft>
            </a:pPr>
            <a:r>
              <a:rPr lang="fr-FR" sz="1200" b="1" dirty="0">
                <a:solidFill>
                  <a:srgbClr val="E60028"/>
                </a:solidFill>
              </a:rPr>
              <a:t>PIA </a:t>
            </a:r>
            <a:r>
              <a:rPr lang="fr-FR" sz="1200" dirty="0">
                <a:solidFill>
                  <a:prstClr val="black"/>
                </a:solidFill>
              </a:rPr>
              <a:t>(Privacy Impact Assessment) : ou EIVP pour « Etude d’Impact sur la Vie Privée », cela correspond à l’évaluation des risques engendrés par un traitement en termes d’impacts sur la vie privée. C’est un processus qui aide les organisations à identifier et à minimiser ces risques en déterminant les moyens adéquats (exemples : anonymisation de données, pseudonymisation, etc.). </a:t>
            </a:r>
          </a:p>
          <a:p>
            <a:pPr>
              <a:spcAft>
                <a:spcPts val="600"/>
              </a:spcAft>
            </a:pPr>
            <a:r>
              <a:rPr lang="fr-FR" sz="1200" b="1" dirty="0">
                <a:solidFill>
                  <a:srgbClr val="E60028"/>
                </a:solidFill>
              </a:rPr>
              <a:t>Privacy by Design : </a:t>
            </a:r>
            <a:r>
              <a:rPr lang="fr-FR" sz="1200" dirty="0">
                <a:solidFill>
                  <a:prstClr val="black"/>
                </a:solidFill>
              </a:rPr>
              <a:t>la garantie que la protection des données personnelles et de la vie privée est intégrée dans les nouvelles applications technologiques dès leur conception. Pour chaque nouvelle application, produit ou service traitant des données à caractère personnel les responsables de traitement doivent offrir un niveau de protection adéquat, en conformité avec la réglementation. </a:t>
            </a:r>
          </a:p>
          <a:p>
            <a:pPr>
              <a:spcAft>
                <a:spcPts val="600"/>
              </a:spcAft>
            </a:pPr>
            <a:r>
              <a:rPr lang="fr-FR" sz="1200" b="1" dirty="0">
                <a:solidFill>
                  <a:srgbClr val="E60028"/>
                </a:solidFill>
              </a:rPr>
              <a:t>Profilage : </a:t>
            </a:r>
            <a:r>
              <a:rPr lang="fr-FR" sz="1200" dirty="0">
                <a:solidFill>
                  <a:prstClr val="black"/>
                </a:solidFill>
              </a:rPr>
              <a:t>toute forme de traitement automatisé de données à caractère personnel consistant à utiliser ces données pour évaluer certains aspects personnels relatifs à une personne physique, notamment pour analyser ou prédire des éléments concernant le rendement au travail, la situation économique, la santé, les préférences personnelles, les intérêts, la fiabilité, le comportement, la localisation ou les déplacements de cette personne physique.</a:t>
            </a:r>
          </a:p>
          <a:p>
            <a:pPr>
              <a:spcAft>
                <a:spcPts val="600"/>
              </a:spcAft>
            </a:pPr>
            <a:r>
              <a:rPr lang="fr-FR" sz="1200" b="1" dirty="0">
                <a:solidFill>
                  <a:srgbClr val="E60028"/>
                </a:solidFill>
              </a:rPr>
              <a:t>Registre des traitements : </a:t>
            </a:r>
            <a:r>
              <a:rPr lang="fr-FR" sz="1200" dirty="0">
                <a:solidFill>
                  <a:prstClr val="black"/>
                </a:solidFill>
              </a:rPr>
              <a:t>le registre des traitements recense de façon précise les traitements de données personnelles mis en œuvre par l’entreprise afin de s’assurer qu’ils respectent les nouvelles obligations légales.</a:t>
            </a:r>
          </a:p>
          <a:p>
            <a:pPr>
              <a:spcAft>
                <a:spcPts val="600"/>
              </a:spcAft>
            </a:pPr>
            <a:r>
              <a:rPr lang="fr-FR" sz="1200" b="1" dirty="0">
                <a:solidFill>
                  <a:srgbClr val="E60028"/>
                </a:solidFill>
              </a:rPr>
              <a:t>Sous-traitant</a:t>
            </a:r>
            <a:r>
              <a:rPr lang="fr-FR" sz="1200" b="1" dirty="0">
                <a:solidFill>
                  <a:prstClr val="black"/>
                </a:solidFill>
              </a:rPr>
              <a:t> : </a:t>
            </a:r>
            <a:r>
              <a:rPr lang="fr-FR" sz="1200" dirty="0"/>
              <a:t>une entreprise est considérée comme « sous-traitant » si elle traite des données personnelles pour le compte, sur instruction et sous l’autorité d’un responsable de traitement.</a:t>
            </a:r>
          </a:p>
          <a:p>
            <a:pPr>
              <a:spcAft>
                <a:spcPts val="600"/>
              </a:spcAft>
            </a:pPr>
            <a:r>
              <a:rPr lang="fr-FR" sz="1200" b="1" dirty="0">
                <a:solidFill>
                  <a:schemeClr val="bg2"/>
                </a:solidFill>
              </a:rPr>
              <a:t>Traitement : </a:t>
            </a:r>
            <a:r>
              <a:rPr lang="fr-FR" sz="1200" dirty="0"/>
              <a:t>toute opération, ou ensemble d’opérations, portant sur des données à caractère personnel quel que soit le procédé utilisé.</a:t>
            </a:r>
          </a:p>
          <a:p>
            <a:pPr>
              <a:spcAft>
                <a:spcPts val="600"/>
              </a:spcAft>
            </a:pPr>
            <a:endParaRPr lang="fr-FR" sz="1200" dirty="0"/>
          </a:p>
          <a:p>
            <a:pPr>
              <a:spcAft>
                <a:spcPts val="600"/>
              </a:spcAft>
            </a:pPr>
            <a:endParaRPr lang="fr-FR" sz="1200" dirty="0"/>
          </a:p>
          <a:p>
            <a:pPr>
              <a:spcAft>
                <a:spcPts val="600"/>
              </a:spcAft>
            </a:pPr>
            <a:endParaRPr lang="fr-FR" sz="1200" dirty="0"/>
          </a:p>
        </p:txBody>
      </p:sp>
      <p:pic>
        <p:nvPicPr>
          <p:cNvPr id="5" name="Image 4">
            <a:extLst>
              <a:ext uri="{FF2B5EF4-FFF2-40B4-BE49-F238E27FC236}">
                <a16:creationId xmlns:a16="http://schemas.microsoft.com/office/drawing/2014/main" id="{09F8670C-FC41-4DEF-A29C-50EDE7211C1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5040092" y="5913276"/>
            <a:ext cx="360000" cy="360000"/>
          </a:xfrm>
          <a:prstGeom prst="rect">
            <a:avLst/>
          </a:prstGeom>
        </p:spPr>
      </p:pic>
      <p:sp>
        <p:nvSpPr>
          <p:cNvPr id="6" name="ZoneTexte 5">
            <a:extLst>
              <a:ext uri="{FF2B5EF4-FFF2-40B4-BE49-F238E27FC236}">
                <a16:creationId xmlns:a16="http://schemas.microsoft.com/office/drawing/2014/main" id="{2545B97B-31C5-4F6E-9950-B59677870021}"/>
              </a:ext>
            </a:extLst>
          </p:cNvPr>
          <p:cNvSpPr txBox="1"/>
          <p:nvPr>
            <p:custDataLst>
              <p:tags r:id="rId4"/>
            </p:custDataLst>
          </p:nvPr>
        </p:nvSpPr>
        <p:spPr>
          <a:xfrm>
            <a:off x="5400092" y="6023678"/>
            <a:ext cx="3439107" cy="211203"/>
          </a:xfrm>
          <a:prstGeom prst="rect">
            <a:avLst/>
          </a:prstGeom>
          <a:noFill/>
        </p:spPr>
        <p:txBody>
          <a:bodyPr wrap="square" lIns="36000" tIns="36000" rIns="36000" bIns="36000" rtlCol="0">
            <a:spAutoFit/>
          </a:bodyPr>
          <a:lstStyle/>
          <a:p>
            <a:r>
              <a:rPr lang="fr-FR" sz="900" i="1" dirty="0">
                <a:latin typeface="Arial" pitchFamily="34" charset="0"/>
              </a:rPr>
              <a:t>Cliquez sur l’icône pour revenir sur la slide que vous consultiez</a:t>
            </a:r>
          </a:p>
        </p:txBody>
      </p:sp>
      <p:pic>
        <p:nvPicPr>
          <p:cNvPr id="7" name="Image 6">
            <a:extLst>
              <a:ext uri="{FF2B5EF4-FFF2-40B4-BE49-F238E27FC236}">
                <a16:creationId xmlns:a16="http://schemas.microsoft.com/office/drawing/2014/main" id="{A349BA5E-8F2C-4331-A4FB-4745BADD3E46}"/>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68523" y="872716"/>
            <a:ext cx="180000" cy="180000"/>
          </a:xfrm>
          <a:prstGeom prst="rect">
            <a:avLst/>
          </a:prstGeom>
        </p:spPr>
      </p:pic>
      <p:pic>
        <p:nvPicPr>
          <p:cNvPr id="8" name="Image 7">
            <a:hlinkClick r:id="rId17" action="ppaction://hlinksldjump"/>
            <a:extLst>
              <a:ext uri="{FF2B5EF4-FFF2-40B4-BE49-F238E27FC236}">
                <a16:creationId xmlns:a16="http://schemas.microsoft.com/office/drawing/2014/main" id="{CA37BC18-0839-4B87-A2B1-13E8A500D9C3}"/>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68523" y="1773282"/>
            <a:ext cx="180000" cy="180000"/>
          </a:xfrm>
          <a:prstGeom prst="rect">
            <a:avLst/>
          </a:prstGeom>
        </p:spPr>
      </p:pic>
      <p:pic>
        <p:nvPicPr>
          <p:cNvPr id="9" name="Image 8">
            <a:hlinkClick r:id="rId17" action="ppaction://hlinksldjump"/>
            <a:extLst>
              <a:ext uri="{FF2B5EF4-FFF2-40B4-BE49-F238E27FC236}">
                <a16:creationId xmlns:a16="http://schemas.microsoft.com/office/drawing/2014/main" id="{DE02DB50-08AD-4DD2-B319-3F71FC4E8CA7}"/>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68523" y="1493479"/>
            <a:ext cx="180000" cy="180000"/>
          </a:xfrm>
          <a:prstGeom prst="rect">
            <a:avLst/>
          </a:prstGeom>
        </p:spPr>
      </p:pic>
      <p:pic>
        <p:nvPicPr>
          <p:cNvPr id="10" name="Image 9">
            <a:hlinkClick r:id="rId18" action="ppaction://hlinksldjump"/>
            <a:extLst>
              <a:ext uri="{FF2B5EF4-FFF2-40B4-BE49-F238E27FC236}">
                <a16:creationId xmlns:a16="http://schemas.microsoft.com/office/drawing/2014/main" id="{BAAF4EDA-3AE0-4334-B095-180A341D175D}"/>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168523" y="2394045"/>
            <a:ext cx="180000" cy="180000"/>
          </a:xfrm>
          <a:prstGeom prst="rect">
            <a:avLst/>
          </a:prstGeom>
        </p:spPr>
      </p:pic>
      <p:pic>
        <p:nvPicPr>
          <p:cNvPr id="11" name="Image 10">
            <a:hlinkClick r:id="rId19" action="ppaction://hlinksldjump"/>
            <a:extLst>
              <a:ext uri="{FF2B5EF4-FFF2-40B4-BE49-F238E27FC236}">
                <a16:creationId xmlns:a16="http://schemas.microsoft.com/office/drawing/2014/main" id="{731A1F20-3550-4871-B649-7FC4835D4F78}"/>
              </a:ext>
            </a:extLst>
          </p:cNvPr>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68523" y="3176992"/>
            <a:ext cx="180000" cy="180000"/>
          </a:xfrm>
          <a:prstGeom prst="rect">
            <a:avLst/>
          </a:prstGeom>
        </p:spPr>
      </p:pic>
      <p:pic>
        <p:nvPicPr>
          <p:cNvPr id="12" name="Image 11">
            <a:hlinkClick r:id="rId20" action="ppaction://hlinksldjump"/>
            <a:extLst>
              <a:ext uri="{FF2B5EF4-FFF2-40B4-BE49-F238E27FC236}">
                <a16:creationId xmlns:a16="http://schemas.microsoft.com/office/drawing/2014/main" id="{06D0EC50-ECAE-446C-89F6-E4058801BB15}"/>
              </a:ext>
            </a:extLst>
          </p:cNvPr>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tretch>
            <a:fillRect/>
          </a:stretch>
        </p:blipFill>
        <p:spPr>
          <a:xfrm>
            <a:off x="165431" y="4050480"/>
            <a:ext cx="180000" cy="180000"/>
          </a:xfrm>
          <a:prstGeom prst="rect">
            <a:avLst/>
          </a:prstGeom>
        </p:spPr>
      </p:pic>
      <p:pic>
        <p:nvPicPr>
          <p:cNvPr id="14" name="Image 13">
            <a:hlinkClick r:id="rId18" action="ppaction://hlinksldjump"/>
            <a:extLst>
              <a:ext uri="{FF2B5EF4-FFF2-40B4-BE49-F238E27FC236}">
                <a16:creationId xmlns:a16="http://schemas.microsoft.com/office/drawing/2014/main" id="{84640690-7A42-480B-8EE1-0DC262EC64A1}"/>
              </a:ext>
            </a:extLst>
          </p:cNvPr>
          <p:cNvPicPr>
            <a:picLocks noChangeAspect="1"/>
          </p:cNvPicPr>
          <p:nvPr>
            <p:custDataLst>
              <p:tags r:id="rId11"/>
            </p:custDataLst>
          </p:nvPr>
        </p:nvPicPr>
        <p:blipFill>
          <a:blip r:embed="rId16" cstate="print">
            <a:extLst>
              <a:ext uri="{28A0092B-C50C-407E-A947-70E740481C1C}">
                <a14:useLocalDpi xmlns:a14="http://schemas.microsoft.com/office/drawing/2010/main" val="0"/>
              </a:ext>
            </a:extLst>
          </a:blip>
          <a:stretch>
            <a:fillRect/>
          </a:stretch>
        </p:blipFill>
        <p:spPr>
          <a:xfrm>
            <a:off x="180230" y="4885478"/>
            <a:ext cx="180000" cy="180000"/>
          </a:xfrm>
          <a:prstGeom prst="rect">
            <a:avLst/>
          </a:prstGeom>
        </p:spPr>
      </p:pic>
      <p:pic>
        <p:nvPicPr>
          <p:cNvPr id="15" name="Image 14">
            <a:hlinkClick r:id="rId19" action="ppaction://hlinksldjump"/>
            <a:extLst>
              <a:ext uri="{FF2B5EF4-FFF2-40B4-BE49-F238E27FC236}">
                <a16:creationId xmlns:a16="http://schemas.microsoft.com/office/drawing/2014/main" id="{54C5AD06-7F5A-481E-AAB9-E6E6FEC06B7F}"/>
              </a:ext>
            </a:extLst>
          </p:cNvPr>
          <p:cNvPicPr>
            <a:picLocks noChangeAspect="1"/>
          </p:cNvPicPr>
          <p:nvPr>
            <p:custDataLst>
              <p:tags r:id="rId12"/>
            </p:custDataLst>
          </p:nvPr>
        </p:nvPicPr>
        <p:blipFill>
          <a:blip r:embed="rId16" cstate="print">
            <a:extLst>
              <a:ext uri="{28A0092B-C50C-407E-A947-70E740481C1C}">
                <a14:useLocalDpi xmlns:a14="http://schemas.microsoft.com/office/drawing/2010/main" val="0"/>
              </a:ext>
            </a:extLst>
          </a:blip>
          <a:stretch>
            <a:fillRect/>
          </a:stretch>
        </p:blipFill>
        <p:spPr>
          <a:xfrm>
            <a:off x="181474" y="5344224"/>
            <a:ext cx="180000" cy="180000"/>
          </a:xfrm>
          <a:prstGeom prst="rect">
            <a:avLst/>
          </a:prstGeom>
        </p:spPr>
      </p:pic>
      <p:pic>
        <p:nvPicPr>
          <p:cNvPr id="16" name="Image 15">
            <a:hlinkClick r:id="rId19" action="ppaction://hlinksldjump"/>
            <a:extLst>
              <a:ext uri="{FF2B5EF4-FFF2-40B4-BE49-F238E27FC236}">
                <a16:creationId xmlns:a16="http://schemas.microsoft.com/office/drawing/2014/main" id="{DF1FD352-7C57-489A-BB7B-331DA30909EF}"/>
              </a:ext>
            </a:extLst>
          </p:cNvPr>
          <p:cNvPicPr>
            <a:picLocks noChangeAspect="1"/>
          </p:cNvPicPr>
          <p:nvPr>
            <p:custDataLst>
              <p:tags r:id="rId13"/>
            </p:custDataLst>
          </p:nvPr>
        </p:nvPicPr>
        <p:blipFill>
          <a:blip r:embed="rId16" cstate="print">
            <a:extLst>
              <a:ext uri="{28A0092B-C50C-407E-A947-70E740481C1C}">
                <a14:useLocalDpi xmlns:a14="http://schemas.microsoft.com/office/drawing/2010/main" val="0"/>
              </a:ext>
            </a:extLst>
          </a:blip>
          <a:stretch>
            <a:fillRect/>
          </a:stretch>
        </p:blipFill>
        <p:spPr>
          <a:xfrm>
            <a:off x="168523" y="5712970"/>
            <a:ext cx="180000" cy="180000"/>
          </a:xfrm>
          <a:prstGeom prst="rect">
            <a:avLst/>
          </a:prstGeom>
        </p:spPr>
      </p:pic>
    </p:spTree>
    <p:extLst>
      <p:ext uri="{BB962C8B-B14F-4D97-AF65-F5344CB8AC3E}">
        <p14:creationId xmlns:p14="http://schemas.microsoft.com/office/powerpoint/2010/main" val="2967095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custDataLst>
              <p:tags r:id="rId1"/>
            </p:custDataLst>
          </p:nvPr>
        </p:nvSpPr>
        <p:spPr>
          <a:xfrm>
            <a:off x="2907705" y="2280381"/>
            <a:ext cx="3345000" cy="822515"/>
          </a:xfrm>
        </p:spPr>
        <p:txBody>
          <a:bodyPr/>
          <a:lstStyle/>
          <a:p>
            <a:r>
              <a:rPr lang="fr-FR" sz="4400" dirty="0"/>
              <a:t>Annexes</a:t>
            </a:r>
          </a:p>
        </p:txBody>
      </p:sp>
    </p:spTree>
    <p:extLst>
      <p:ext uri="{BB962C8B-B14F-4D97-AF65-F5344CB8AC3E}">
        <p14:creationId xmlns:p14="http://schemas.microsoft.com/office/powerpoint/2010/main" val="657467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a:xfrm>
            <a:off x="344488" y="260349"/>
            <a:ext cx="8494711" cy="288000"/>
          </a:xfrm>
        </p:spPr>
        <p:txBody>
          <a:bodyPr>
            <a:noAutofit/>
          </a:bodyPr>
          <a:lstStyle/>
          <a:p>
            <a:r>
              <a:rPr lang="fr-FR" noProof="1">
                <a:latin typeface="+mn-lt"/>
              </a:rPr>
              <a:t>Registre des traitements – Catégorisation des données</a:t>
            </a:r>
          </a:p>
        </p:txBody>
      </p:sp>
      <p:sp>
        <p:nvSpPr>
          <p:cNvPr id="17" name="Rectangle 16">
            <a:extLst>
              <a:ext uri="{FF2B5EF4-FFF2-40B4-BE49-F238E27FC236}">
                <a16:creationId xmlns:a16="http://schemas.microsoft.com/office/drawing/2014/main" id="{5A6D6DD2-775B-429F-A97B-8CECA6C33527}"/>
              </a:ext>
            </a:extLst>
          </p:cNvPr>
          <p:cNvSpPr/>
          <p:nvPr/>
        </p:nvSpPr>
        <p:spPr>
          <a:xfrm>
            <a:off x="-1" y="5697252"/>
            <a:ext cx="9144001" cy="579332"/>
          </a:xfrm>
          <a:prstGeom prst="rect">
            <a:avLst/>
          </a:prstGeom>
          <a:solidFill>
            <a:schemeClr val="bg2"/>
          </a:solidFill>
          <a:ln w="381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GB" sz="1400" kern="0" dirty="0">
              <a:solidFill>
                <a:schemeClr val="bg1"/>
              </a:solidFill>
              <a:latin typeface="Tahoma"/>
            </a:endParaRPr>
          </a:p>
        </p:txBody>
      </p:sp>
      <p:sp>
        <p:nvSpPr>
          <p:cNvPr id="18" name="Rectangle 17">
            <a:extLst>
              <a:ext uri="{FF2B5EF4-FFF2-40B4-BE49-F238E27FC236}">
                <a16:creationId xmlns:a16="http://schemas.microsoft.com/office/drawing/2014/main" id="{86644E01-F328-49A7-8881-F784EF2ADC10}"/>
              </a:ext>
            </a:extLst>
          </p:cNvPr>
          <p:cNvSpPr/>
          <p:nvPr/>
        </p:nvSpPr>
        <p:spPr>
          <a:xfrm>
            <a:off x="1" y="5780186"/>
            <a:ext cx="9143998" cy="307777"/>
          </a:xfrm>
          <a:prstGeom prst="rect">
            <a:avLst/>
          </a:prstGeom>
        </p:spPr>
        <p:txBody>
          <a:bodyPr wrap="square">
            <a:spAutoFit/>
          </a:bodyPr>
          <a:lstStyle/>
          <a:p>
            <a:pPr algn="ctr"/>
            <a:r>
              <a:rPr lang="fr-FR" sz="1400" b="1" i="1" dirty="0">
                <a:solidFill>
                  <a:schemeClr val="bg1"/>
                </a:solidFill>
                <a:latin typeface="Calibri" panose="020F0502020204030204" pitchFamily="34" charset="0"/>
              </a:rPr>
              <a:t>Vous pouvez consulter ici les détails des catégories de données à caractère personnel et leur niveau de sensibilité.</a:t>
            </a:r>
            <a:endParaRPr lang="fr-FR" sz="1400" b="1" dirty="0">
              <a:solidFill>
                <a:schemeClr val="bg1"/>
              </a:solidFill>
              <a:latin typeface="Calibri" panose="020F0502020204030204" pitchFamily="34" charset="0"/>
              <a:cs typeface="Calibri" panose="020F0502020204030204" pitchFamily="34" charset="0"/>
            </a:endParaRPr>
          </a:p>
        </p:txBody>
      </p:sp>
      <p:pic>
        <p:nvPicPr>
          <p:cNvPr id="19" name="Image 18">
            <a:hlinkClick r:id="rId5"/>
            <a:extLst>
              <a:ext uri="{FF2B5EF4-FFF2-40B4-BE49-F238E27FC236}">
                <a16:creationId xmlns:a16="http://schemas.microsoft.com/office/drawing/2014/main" id="{F3471D50-8C8F-4788-94A1-141320A73CC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783999" y="5896471"/>
            <a:ext cx="360000" cy="360000"/>
          </a:xfrm>
          <a:prstGeom prst="rect">
            <a:avLst/>
          </a:prstGeom>
        </p:spPr>
      </p:pic>
      <p:graphicFrame>
        <p:nvGraphicFramePr>
          <p:cNvPr id="3" name="Tableau 2">
            <a:extLst>
              <a:ext uri="{FF2B5EF4-FFF2-40B4-BE49-F238E27FC236}">
                <a16:creationId xmlns:a16="http://schemas.microsoft.com/office/drawing/2014/main" id="{354E0349-C9B7-48F8-8ADE-69863F3D2CB7}"/>
              </a:ext>
            </a:extLst>
          </p:cNvPr>
          <p:cNvGraphicFramePr>
            <a:graphicFrameLocks noGrp="1"/>
          </p:cNvGraphicFramePr>
          <p:nvPr>
            <p:extLst>
              <p:ext uri="{D42A27DB-BD31-4B8C-83A1-F6EECF244321}">
                <p14:modId xmlns:p14="http://schemas.microsoft.com/office/powerpoint/2010/main" val="1703683738"/>
              </p:ext>
            </p:extLst>
          </p:nvPr>
        </p:nvGraphicFramePr>
        <p:xfrm>
          <a:off x="325438" y="579649"/>
          <a:ext cx="8693425" cy="4999525"/>
        </p:xfrm>
        <a:graphic>
          <a:graphicData uri="http://schemas.openxmlformats.org/drawingml/2006/table">
            <a:tbl>
              <a:tblPr/>
              <a:tblGrid>
                <a:gridCol w="3425381">
                  <a:extLst>
                    <a:ext uri="{9D8B030D-6E8A-4147-A177-3AD203B41FA5}">
                      <a16:colId xmlns:a16="http://schemas.microsoft.com/office/drawing/2014/main" val="1645439443"/>
                    </a:ext>
                  </a:extLst>
                </a:gridCol>
                <a:gridCol w="2750834">
                  <a:extLst>
                    <a:ext uri="{9D8B030D-6E8A-4147-A177-3AD203B41FA5}">
                      <a16:colId xmlns:a16="http://schemas.microsoft.com/office/drawing/2014/main" val="968926729"/>
                    </a:ext>
                  </a:extLst>
                </a:gridCol>
                <a:gridCol w="2517210">
                  <a:extLst>
                    <a:ext uri="{9D8B030D-6E8A-4147-A177-3AD203B41FA5}">
                      <a16:colId xmlns:a16="http://schemas.microsoft.com/office/drawing/2014/main" val="43801373"/>
                    </a:ext>
                  </a:extLst>
                </a:gridCol>
              </a:tblGrid>
              <a:tr h="394927">
                <a:tc>
                  <a:txBody>
                    <a:bodyPr/>
                    <a:lstStyle/>
                    <a:p>
                      <a:pPr algn="ctr" fontAlgn="ctr"/>
                      <a:r>
                        <a:rPr lang="fr-FR" sz="1100" b="1" i="0" u="none" strike="noStrike" dirty="0">
                          <a:solidFill>
                            <a:srgbClr val="FFFFFF"/>
                          </a:solidFill>
                          <a:effectLst/>
                          <a:latin typeface="Calibri" panose="020F0502020204030204" pitchFamily="34" charset="0"/>
                        </a:rPr>
                        <a:t>Catégories de données </a:t>
                      </a:r>
                    </a:p>
                  </a:txBody>
                  <a:tcPr marL="0" marR="0" marT="0" marB="0" anchor="ctr">
                    <a:lnL>
                      <a:noFill/>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504D"/>
                    </a:solidFill>
                  </a:tcPr>
                </a:tc>
                <a:tc>
                  <a:txBody>
                    <a:bodyPr/>
                    <a:lstStyle/>
                    <a:p>
                      <a:pPr algn="ctr" fontAlgn="ctr"/>
                      <a:r>
                        <a:rPr lang="fr-FR" sz="1100" b="1" i="0" u="none" strike="noStrike" dirty="0">
                          <a:solidFill>
                            <a:srgbClr val="FFFFFF"/>
                          </a:solidFill>
                          <a:effectLst/>
                          <a:latin typeface="Calibri" panose="020F0502020204030204" pitchFamily="34" charset="0"/>
                        </a:rPr>
                        <a:t>Description de la catégorie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C0504D"/>
                    </a:solidFill>
                  </a:tcPr>
                </a:tc>
                <a:tc>
                  <a:txBody>
                    <a:bodyPr/>
                    <a:lstStyle/>
                    <a:p>
                      <a:pPr algn="ctr" fontAlgn="ctr"/>
                      <a:r>
                        <a:rPr lang="fr-FR" sz="1100" b="1" i="0" u="none" strike="noStrike">
                          <a:solidFill>
                            <a:srgbClr val="FFFFFF"/>
                          </a:solidFill>
                          <a:effectLst/>
                          <a:latin typeface="Calibri" panose="020F0502020204030204" pitchFamily="34" charset="0"/>
                        </a:rPr>
                        <a:t>Anciennes catégories du registre des traitements</a:t>
                      </a:r>
                    </a:p>
                  </a:txBody>
                  <a:tcPr marL="0" marR="0" marT="0" marB="0" anchor="ctr">
                    <a:lnL w="6350" cap="flat" cmpd="sng" algn="ctr">
                      <a:solidFill>
                        <a:srgbClr val="FFFFFF"/>
                      </a:solidFill>
                      <a:prstDash val="solid"/>
                      <a:round/>
                      <a:headEnd type="none" w="med" len="med"/>
                      <a:tailEnd type="none" w="med" len="med"/>
                    </a:lnL>
                    <a:lnR>
                      <a:noFill/>
                    </a:lnR>
                    <a:lnT>
                      <a:noFill/>
                    </a:lnT>
                    <a:lnB w="1905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3063084834"/>
                  </a:ext>
                </a:extLst>
              </a:tr>
              <a:tr h="202280">
                <a:tc rowSpan="4">
                  <a:txBody>
                    <a:bodyPr/>
                    <a:lstStyle/>
                    <a:p>
                      <a:pPr algn="l" fontAlgn="ctr"/>
                      <a:r>
                        <a:rPr lang="fr-FR" sz="1100" b="0" i="0" u="none" strike="noStrike">
                          <a:solidFill>
                            <a:srgbClr val="000000"/>
                          </a:solidFill>
                          <a:effectLst/>
                          <a:latin typeface="Calibri" panose="020F0502020204030204" pitchFamily="34" charset="0"/>
                        </a:rPr>
                        <a:t>Identification des personnes physiques</a:t>
                      </a:r>
                    </a:p>
                  </a:txBody>
                  <a:tcPr marL="0" marR="0" marT="0" marB="0" anchor="ctr">
                    <a:lnL>
                      <a:noFill/>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rowSpan="4">
                  <a:txBody>
                    <a:bodyPr/>
                    <a:lstStyle/>
                    <a:p>
                      <a:pPr algn="l" fontAlgn="ctr"/>
                      <a:r>
                        <a:rPr lang="fr-FR" sz="1100" b="0" i="0" u="none" strike="noStrike" dirty="0">
                          <a:solidFill>
                            <a:srgbClr val="000000"/>
                          </a:solidFill>
                          <a:effectLst/>
                          <a:latin typeface="Calibri" panose="020F0502020204030204" pitchFamily="34" charset="0"/>
                        </a:rPr>
                        <a:t>Données permettant d’identifier la personne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a:solidFill>
                            <a:srgbClr val="000000"/>
                          </a:solidFill>
                          <a:effectLst/>
                          <a:latin typeface="Calibri" panose="020F0502020204030204" pitchFamily="34" charset="0"/>
                        </a:rPr>
                        <a:t>Données bancaires, financières et patrimoniales</a:t>
                      </a:r>
                    </a:p>
                  </a:txBody>
                  <a:tcPr marL="0" marR="0" marT="0" marB="0" anchor="ctr">
                    <a:lnL w="635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670553017"/>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Données de connexion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555953979"/>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Données d’identification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779549179"/>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Données sensibles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216286043"/>
                  </a:ext>
                </a:extLst>
              </a:tr>
              <a:tr h="278462">
                <a:tc rowSpan="3">
                  <a:txBody>
                    <a:bodyPr/>
                    <a:lstStyle/>
                    <a:p>
                      <a:pPr algn="l" fontAlgn="ctr"/>
                      <a:r>
                        <a:rPr lang="fr-FR" sz="1100" b="0" i="0" u="none" strike="noStrike" dirty="0">
                          <a:solidFill>
                            <a:srgbClr val="000000"/>
                          </a:solidFill>
                          <a:effectLst/>
                          <a:latin typeface="Calibri" panose="020F0502020204030204" pitchFamily="34" charset="0"/>
                        </a:rPr>
                        <a:t>Vie privée des personnes physiques</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rowSpan="3">
                  <a:txBody>
                    <a:bodyPr/>
                    <a:lstStyle/>
                    <a:p>
                      <a:pPr algn="l" fontAlgn="ctr"/>
                      <a:r>
                        <a:rPr lang="fr-FR" sz="1100" b="0" i="0" u="none" strike="noStrike">
                          <a:solidFill>
                            <a:srgbClr val="000000"/>
                          </a:solidFill>
                          <a:effectLst/>
                          <a:latin typeface="Calibri" panose="020F0502020204030204" pitchFamily="34" charset="0"/>
                        </a:rPr>
                        <a:t>Données relatives à la vie privée, caractéristiques relatives à la santé et à la vie privée (notamment tutelle et curatelle), préférences personnelles.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1100" b="0" i="0" u="none" strike="noStrike" dirty="0">
                          <a:solidFill>
                            <a:srgbClr val="000000"/>
                          </a:solidFill>
                          <a:effectLst/>
                          <a:latin typeface="Calibri" panose="020F0502020204030204" pitchFamily="34" charset="0"/>
                        </a:rPr>
                        <a:t>Données de connexion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936955724"/>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Style de vie, comportement, profil social</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245971053"/>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Données sensibles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607833429"/>
                  </a:ext>
                </a:extLst>
              </a:tr>
              <a:tr h="251328">
                <a:tc>
                  <a:txBody>
                    <a:bodyPr/>
                    <a:lstStyle/>
                    <a:p>
                      <a:pPr algn="l" fontAlgn="ctr"/>
                      <a:r>
                        <a:rPr lang="fr-FR" sz="1100" b="0" i="0" u="none" strike="noStrike">
                          <a:solidFill>
                            <a:srgbClr val="000000"/>
                          </a:solidFill>
                          <a:effectLst/>
                          <a:latin typeface="Calibri" panose="020F0502020204030204" pitchFamily="34" charset="0"/>
                        </a:rPr>
                        <a:t>Vie professionnelle des personnes physiques</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a:solidFill>
                            <a:srgbClr val="000000"/>
                          </a:solidFill>
                          <a:effectLst/>
                          <a:latin typeface="Calibri" panose="020F0502020204030204" pitchFamily="34" charset="0"/>
                        </a:rPr>
                        <a:t>Données relatives au parcours professionnel, diplômes, etc.</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dirty="0">
                          <a:solidFill>
                            <a:srgbClr val="000000"/>
                          </a:solidFill>
                          <a:effectLst/>
                          <a:latin typeface="Calibri" panose="020F0502020204030204" pitchFamily="34" charset="0"/>
                        </a:rPr>
                        <a:t>Vie professionnelle</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498783034"/>
                  </a:ext>
                </a:extLst>
              </a:tr>
              <a:tr h="276088">
                <a:tc rowSpan="2">
                  <a:txBody>
                    <a:bodyPr/>
                    <a:lstStyle/>
                    <a:p>
                      <a:pPr algn="l" fontAlgn="ctr"/>
                      <a:r>
                        <a:rPr lang="fr-FR" sz="1100" b="0" i="0" u="none" strike="noStrike" dirty="0">
                          <a:solidFill>
                            <a:srgbClr val="000000"/>
                          </a:solidFill>
                          <a:effectLst/>
                          <a:latin typeface="Calibri" panose="020F0502020204030204" pitchFamily="34" charset="0"/>
                        </a:rPr>
                        <a:t>Données financières de tiers</a:t>
                      </a:r>
                      <a:endParaRPr lang="fr-FR" sz="1100" b="0" i="0" u="none" strike="noStrike" dirty="0">
                        <a:solidFill>
                          <a:srgbClr val="FF0000"/>
                        </a:solidFill>
                        <a:effectLst/>
                        <a:highlight>
                          <a:srgbClr val="FFFF00"/>
                        </a:highlight>
                        <a:latin typeface="Calibri" panose="020F0502020204030204" pitchFamily="34" charset="0"/>
                      </a:endParaRP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rowSpan="2">
                  <a:txBody>
                    <a:bodyPr/>
                    <a:lstStyle/>
                    <a:p>
                      <a:pPr algn="l" fontAlgn="ctr"/>
                      <a:r>
                        <a:rPr lang="fr-FR" sz="1100" b="0" i="0" u="none" strike="noStrike">
                          <a:solidFill>
                            <a:srgbClr val="000000"/>
                          </a:solidFill>
                          <a:effectLst/>
                          <a:latin typeface="Calibri" panose="020F0502020204030204" pitchFamily="34" charset="0"/>
                        </a:rPr>
                        <a:t>Données relatives au revenu et au patrimoine, charges et dettes, informations fiscales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1100" b="0" i="0" u="none" strike="noStrike">
                          <a:solidFill>
                            <a:srgbClr val="000000"/>
                          </a:solidFill>
                          <a:effectLst/>
                          <a:latin typeface="Calibri" panose="020F0502020204030204" pitchFamily="34" charset="0"/>
                        </a:rPr>
                        <a:t>Données bancaires, financières et patrimoniales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086840537"/>
                  </a:ext>
                </a:extLst>
              </a:tr>
              <a:tr h="128812">
                <a:tc vMerge="1">
                  <a:txBody>
                    <a:bodyPr/>
                    <a:lstStyle/>
                    <a:p>
                      <a:endParaRPr lang="fr-FR"/>
                    </a:p>
                  </a:txBody>
                  <a:tcPr/>
                </a:tc>
                <a:tc vMerge="1">
                  <a:txBody>
                    <a:bodyPr/>
                    <a:lstStyle/>
                    <a:p>
                      <a:endParaRPr lang="fr-FR"/>
                    </a:p>
                  </a:txBody>
                  <a:tcPr/>
                </a:tc>
                <a:tc>
                  <a:txBody>
                    <a:bodyPr/>
                    <a:lstStyle/>
                    <a:p>
                      <a:pPr algn="l" fontAlgn="ctr"/>
                      <a:r>
                        <a:rPr lang="fr-FR" sz="1100" b="0" i="0" u="none" strike="noStrike" dirty="0">
                          <a:solidFill>
                            <a:srgbClr val="000000"/>
                          </a:solidFill>
                          <a:effectLst/>
                          <a:latin typeface="Calibri" panose="020F0502020204030204" pitchFamily="34" charset="0"/>
                        </a:rPr>
                        <a:t>Données d’identification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335377938"/>
                  </a:ext>
                </a:extLst>
              </a:tr>
              <a:tr h="389882">
                <a:tc>
                  <a:txBody>
                    <a:bodyPr/>
                    <a:lstStyle/>
                    <a:p>
                      <a:pPr algn="l" fontAlgn="ctr"/>
                      <a:r>
                        <a:rPr lang="fr-FR" sz="1100" b="0" i="0" u="none" strike="noStrike">
                          <a:solidFill>
                            <a:srgbClr val="000000"/>
                          </a:solidFill>
                          <a:effectLst/>
                          <a:latin typeface="Calibri" panose="020F0502020204030204" pitchFamily="34" charset="0"/>
                        </a:rPr>
                        <a:t>Relation commerciale et contractuelle</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a:solidFill>
                            <a:srgbClr val="000000"/>
                          </a:solidFill>
                          <a:effectLst/>
                          <a:latin typeface="Calibri" panose="020F0502020204030204" pitchFamily="34" charset="0"/>
                        </a:rPr>
                        <a:t>Données relatives aux relations commerciales et aux contrats avec les clients</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a:solidFill>
                            <a:srgbClr val="000000"/>
                          </a:solidFill>
                          <a:effectLst/>
                          <a:latin typeface="Calibri" panose="020F0502020204030204" pitchFamily="34" charset="0"/>
                        </a:rPr>
                        <a:t>Données bancaires, financières et patrimoniales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48514159"/>
                  </a:ext>
                </a:extLst>
              </a:tr>
              <a:tr h="324036">
                <a:tc>
                  <a:txBody>
                    <a:bodyPr/>
                    <a:lstStyle/>
                    <a:p>
                      <a:pPr algn="l" fontAlgn="ctr"/>
                      <a:r>
                        <a:rPr lang="fr-FR" sz="1100" b="0" i="0" u="none" strike="noStrike">
                          <a:solidFill>
                            <a:srgbClr val="000000"/>
                          </a:solidFill>
                          <a:effectLst/>
                          <a:latin typeface="Calibri" panose="020F0502020204030204" pitchFamily="34" charset="0"/>
                        </a:rPr>
                        <a:t>Opérations des clients et exécution des services</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1100" b="0" i="0" u="none" strike="noStrike">
                          <a:solidFill>
                            <a:srgbClr val="000000"/>
                          </a:solidFill>
                          <a:effectLst/>
                          <a:latin typeface="Calibri" panose="020F0502020204030204" pitchFamily="34" charset="0"/>
                        </a:rPr>
                        <a:t>Données relatives aux activités opérationnelles des clients (exécution des services)</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1100" b="0" i="0" u="none" strike="noStrike">
                          <a:solidFill>
                            <a:srgbClr val="000000"/>
                          </a:solidFill>
                          <a:effectLst/>
                          <a:latin typeface="Calibri" panose="020F0502020204030204" pitchFamily="34" charset="0"/>
                        </a:rPr>
                        <a:t>Données bancaires, financières et patrimoniales</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933000254"/>
                  </a:ext>
                </a:extLst>
              </a:tr>
              <a:tr h="577942">
                <a:tc rowSpan="2">
                  <a:txBody>
                    <a:bodyPr/>
                    <a:lstStyle/>
                    <a:p>
                      <a:pPr algn="l" fontAlgn="ctr"/>
                      <a:r>
                        <a:rPr lang="fr-FR" sz="1100" b="0" i="0" u="none" strike="noStrike">
                          <a:solidFill>
                            <a:srgbClr val="000000"/>
                          </a:solidFill>
                          <a:effectLst/>
                          <a:latin typeface="Calibri" panose="020F0502020204030204" pitchFamily="34" charset="0"/>
                        </a:rPr>
                        <a:t>Prévention et gestion des incidents</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rowSpan="2">
                  <a:txBody>
                    <a:bodyPr/>
                    <a:lstStyle/>
                    <a:p>
                      <a:pPr algn="l" fontAlgn="ctr"/>
                      <a:r>
                        <a:rPr lang="fr-FR" sz="1100" b="0" i="0" u="none" strike="noStrike">
                          <a:solidFill>
                            <a:srgbClr val="000000"/>
                          </a:solidFill>
                          <a:effectLst/>
                          <a:latin typeface="Calibri" panose="020F0502020204030204" pitchFamily="34" charset="0"/>
                        </a:rPr>
                        <a:t>Données de risque et de conformité relatives aux relations clients (garanties, notation du risque, gestion des défauts, etc.)</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6B8B7"/>
                    </a:solidFill>
                  </a:tcPr>
                </a:tc>
                <a:tc>
                  <a:txBody>
                    <a:bodyPr/>
                    <a:lstStyle/>
                    <a:p>
                      <a:pPr algn="l" fontAlgn="ctr"/>
                      <a:r>
                        <a:rPr lang="fr-FR" sz="1100" b="0" i="0" u="none" strike="noStrike" dirty="0">
                          <a:solidFill>
                            <a:srgbClr val="000000"/>
                          </a:solidFill>
                          <a:effectLst/>
                          <a:latin typeface="Calibri" panose="020F0502020204030204" pitchFamily="34" charset="0"/>
                        </a:rPr>
                        <a:t>Données bancaires, financières et patrimoniales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746552912"/>
                  </a:ext>
                </a:extLst>
              </a:tr>
              <a:tr h="0">
                <a:tc vMerge="1">
                  <a:txBody>
                    <a:bodyPr/>
                    <a:lstStyle/>
                    <a:p>
                      <a:endParaRPr lang="fr-FR"/>
                    </a:p>
                  </a:txBody>
                  <a:tcPr/>
                </a:tc>
                <a:tc vMerge="1">
                  <a:txBody>
                    <a:bodyPr/>
                    <a:lstStyle/>
                    <a:p>
                      <a:endParaRPr lang="fr-FR"/>
                    </a:p>
                  </a:txBody>
                  <a:tcPr/>
                </a:tc>
                <a:tc>
                  <a:txBody>
                    <a:bodyPr/>
                    <a:lstStyle/>
                    <a:p>
                      <a:pPr algn="l" fontAlgn="ctr"/>
                      <a:r>
                        <a:rPr lang="fr-FR" sz="1100" b="0" i="0" u="none" strike="noStrike" dirty="0">
                          <a:solidFill>
                            <a:srgbClr val="000000"/>
                          </a:solidFill>
                          <a:effectLst/>
                          <a:latin typeface="Calibri" panose="020F0502020204030204" pitchFamily="34" charset="0"/>
                        </a:rPr>
                        <a:t>Données sensibles</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603480584"/>
                  </a:ext>
                </a:extLst>
              </a:tr>
              <a:tr h="326574">
                <a:tc rowSpan="3">
                  <a:txBody>
                    <a:bodyPr/>
                    <a:lstStyle/>
                    <a:p>
                      <a:pPr algn="l" fontAlgn="ctr"/>
                      <a:r>
                        <a:rPr lang="fr-FR" sz="1100" b="0" i="0" u="none" strike="noStrike">
                          <a:solidFill>
                            <a:srgbClr val="000000"/>
                          </a:solidFill>
                          <a:effectLst/>
                          <a:latin typeface="Calibri" panose="020F0502020204030204" pitchFamily="34" charset="0"/>
                        </a:rPr>
                        <a:t>Marketing</a:t>
                      </a:r>
                    </a:p>
                  </a:txBody>
                  <a:tcPr marL="0" marR="0" marT="0"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rowSpan="3">
                  <a:txBody>
                    <a:bodyPr/>
                    <a:lstStyle/>
                    <a:p>
                      <a:pPr algn="l" fontAlgn="ctr"/>
                      <a:r>
                        <a:rPr lang="fr-FR" sz="1100" b="0" i="0" u="none" strike="noStrike" dirty="0">
                          <a:solidFill>
                            <a:srgbClr val="000000"/>
                          </a:solidFill>
                          <a:effectLst/>
                          <a:latin typeface="Calibri" panose="020F0502020204030204" pitchFamily="34" charset="0"/>
                        </a:rPr>
                        <a:t>Données relatives à l’usage marketing (géolocalisation, segmentation comportementale, consommation, etc.)</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2DCDB"/>
                    </a:solidFill>
                  </a:tcPr>
                </a:tc>
                <a:tc>
                  <a:txBody>
                    <a:bodyPr/>
                    <a:lstStyle/>
                    <a:p>
                      <a:pPr algn="l" fontAlgn="ctr"/>
                      <a:r>
                        <a:rPr lang="fr-FR" sz="1100" b="0" i="0" u="none" strike="noStrike" dirty="0">
                          <a:solidFill>
                            <a:srgbClr val="000000"/>
                          </a:solidFill>
                          <a:effectLst/>
                          <a:latin typeface="Calibri" panose="020F0502020204030204" pitchFamily="34" charset="0"/>
                        </a:rPr>
                        <a:t>Données de connexion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90093009"/>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a:solidFill>
                            <a:srgbClr val="000000"/>
                          </a:solidFill>
                          <a:effectLst/>
                          <a:latin typeface="Calibri" panose="020F0502020204030204" pitchFamily="34" charset="0"/>
                        </a:rPr>
                        <a:t>Géolocalisation, localisation</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801417004"/>
                  </a:ext>
                </a:extLst>
              </a:tr>
              <a:tr h="192648">
                <a:tc vMerge="1">
                  <a:txBody>
                    <a:bodyPr/>
                    <a:lstStyle/>
                    <a:p>
                      <a:endParaRPr lang="fr-FR"/>
                    </a:p>
                  </a:txBody>
                  <a:tcPr/>
                </a:tc>
                <a:tc vMerge="1">
                  <a:txBody>
                    <a:bodyPr/>
                    <a:lstStyle/>
                    <a:p>
                      <a:endParaRPr lang="fr-FR"/>
                    </a:p>
                  </a:txBody>
                  <a:tcPr/>
                </a:tc>
                <a:tc>
                  <a:txBody>
                    <a:bodyPr/>
                    <a:lstStyle/>
                    <a:p>
                      <a:pPr algn="l" fontAlgn="ctr"/>
                      <a:r>
                        <a:rPr lang="fr-FR" sz="1100" b="0" i="0" u="none" strike="noStrike" dirty="0">
                          <a:solidFill>
                            <a:srgbClr val="000000"/>
                          </a:solidFill>
                          <a:effectLst/>
                          <a:latin typeface="Calibri" panose="020F0502020204030204" pitchFamily="34" charset="0"/>
                        </a:rPr>
                        <a:t>Style de vie, comportement, profil social</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604123792"/>
                  </a:ext>
                </a:extLst>
              </a:tr>
            </a:tbl>
          </a:graphicData>
        </a:graphic>
      </p:graphicFrame>
    </p:spTree>
    <p:extLst>
      <p:ext uri="{BB962C8B-B14F-4D97-AF65-F5344CB8AC3E}">
        <p14:creationId xmlns:p14="http://schemas.microsoft.com/office/powerpoint/2010/main" val="1097700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DD57AD-4A61-41FB-89E4-272521DB1EFB}"/>
              </a:ext>
            </a:extLst>
          </p:cNvPr>
          <p:cNvSpPr>
            <a:spLocks noGrp="1"/>
          </p:cNvSpPr>
          <p:nvPr>
            <p:ph type="title"/>
          </p:nvPr>
        </p:nvSpPr>
        <p:spPr>
          <a:xfrm>
            <a:off x="325437" y="368660"/>
            <a:ext cx="9143107" cy="324004"/>
          </a:xfrm>
        </p:spPr>
        <p:txBody>
          <a:bodyPr vert="horz" lIns="0" tIns="0" rIns="72000" bIns="0" rtlCol="0" anchor="ctr">
            <a:noAutofit/>
          </a:bodyPr>
          <a:lstStyle/>
          <a:p>
            <a:r>
              <a:rPr lang="en-US" sz="1400" dirty="0">
                <a:latin typeface="+mn-lt"/>
              </a:rPr>
              <a:t>Un NOUVEL OUTIL </a:t>
            </a:r>
            <a:r>
              <a:rPr lang="en-US" sz="1400" dirty="0" err="1">
                <a:latin typeface="+mn-lt"/>
              </a:rPr>
              <a:t>tactiQUE</a:t>
            </a:r>
            <a:r>
              <a:rPr lang="en-US" sz="1400" dirty="0">
                <a:latin typeface="+mn-lt"/>
              </a:rPr>
              <a:t> A ETE MIS EN PLACE POUR SIMPLIFIER L’ENREGISTREMENT DANS LE DPR ET ASSURER LA TRANSITION VERS </a:t>
            </a:r>
            <a:r>
              <a:rPr lang="en-US" sz="1400" dirty="0" err="1">
                <a:latin typeface="+mn-lt"/>
              </a:rPr>
              <a:t>OneTrust</a:t>
            </a:r>
            <a:r>
              <a:rPr lang="en-US" sz="1400" dirty="0">
                <a:latin typeface="+mn-lt"/>
              </a:rPr>
              <a:t>. </a:t>
            </a:r>
            <a:r>
              <a:rPr lang="en-US" sz="1400" dirty="0" err="1">
                <a:latin typeface="+mn-lt"/>
              </a:rPr>
              <a:t>L’instruction</a:t>
            </a:r>
            <a:r>
              <a:rPr lang="en-US" sz="1400" dirty="0">
                <a:latin typeface="+mn-lt"/>
              </a:rPr>
              <a:t> DU PIA EST DESORMAIS possible.</a:t>
            </a:r>
            <a:br>
              <a:rPr lang="en-US" sz="1400" dirty="0">
                <a:latin typeface="+mn-lt"/>
              </a:rPr>
            </a:br>
            <a:endParaRPr lang="fr-FR" sz="1400" dirty="0">
              <a:latin typeface="+mn-lt"/>
            </a:endParaRPr>
          </a:p>
        </p:txBody>
      </p:sp>
      <p:sp>
        <p:nvSpPr>
          <p:cNvPr id="5" name="Rectangle 4">
            <a:extLst>
              <a:ext uri="{FF2B5EF4-FFF2-40B4-BE49-F238E27FC236}">
                <a16:creationId xmlns:a16="http://schemas.microsoft.com/office/drawing/2014/main" id="{E7FF7E22-D9E9-4226-A44D-2E803CB3ABE7}"/>
              </a:ext>
            </a:extLst>
          </p:cNvPr>
          <p:cNvSpPr/>
          <p:nvPr/>
        </p:nvSpPr>
        <p:spPr bwMode="auto">
          <a:xfrm>
            <a:off x="3190587" y="2034325"/>
            <a:ext cx="2762826" cy="2921533"/>
          </a:xfrm>
          <a:prstGeom prst="rect">
            <a:avLst/>
          </a:prstGeom>
          <a:noFill/>
          <a:ln w="9525" cap="flat" cmpd="sng" algn="ctr">
            <a:solidFill>
              <a:srgbClr val="6E6E87"/>
            </a:solidFill>
            <a:prstDash val="solid"/>
            <a:round/>
            <a:headEnd type="none" w="med" len="med"/>
            <a:tailEnd type="none" w="med" len="med"/>
          </a:ln>
          <a:effectLst/>
          <a:extLst/>
        </p:spPr>
        <p:txBody>
          <a:bodyPr vert="horz" wrap="square" lIns="72000" tIns="108000" rIns="72000" bIns="36000" numCol="1" rtlCol="0" anchor="t" anchorCtr="0" compatLnSpc="1">
            <a:prstTxWarp prst="textNoShape">
              <a:avLst/>
            </a:prstTxWarp>
          </a:bodyPr>
          <a:lstStyle/>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rPr>
              <a:t>Instruction des PIAs</a:t>
            </a: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035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formulaire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pour le PIA a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été</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mis</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en</a:t>
            </a:r>
            <a:r>
              <a:rPr lang="en-US" sz="1000" dirty="0">
                <a:solidFill>
                  <a:srgbClr val="000000"/>
                </a:solidFill>
                <a:latin typeface="Calibri" panose="020F0502020204030204" pitchFamily="34" charset="0"/>
                <a:ea typeface="ＭＳ Ｐゴシック"/>
                <a:cs typeface="Calibri" panose="020F0502020204030204" pitchFamily="34" charset="0"/>
              </a:rPr>
              <a:t> place </a:t>
            </a:r>
            <a:r>
              <a:rPr lang="en-US" sz="1000" dirty="0" err="1">
                <a:solidFill>
                  <a:srgbClr val="000000"/>
                </a:solidFill>
                <a:latin typeface="Calibri" panose="020F0502020204030204" pitchFamily="34" charset="0"/>
                <a:ea typeface="ＭＳ Ｐゴシック"/>
                <a:cs typeface="Calibri" panose="020F0502020204030204" pitchFamily="34" charset="0"/>
              </a:rPr>
              <a:t>dans</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l’outil</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035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035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Un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pré-remplissage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du </a:t>
            </a:r>
            <a:r>
              <a:rPr lang="en-US" sz="1000" dirty="0" err="1">
                <a:solidFill>
                  <a:srgbClr val="000000"/>
                </a:solidFill>
                <a:latin typeface="Calibri" panose="020F0502020204030204" pitchFamily="34" charset="0"/>
                <a:ea typeface="ＭＳ Ｐゴシック"/>
                <a:cs typeface="Calibri" panose="020F0502020204030204" pitchFamily="34" charset="0"/>
              </a:rPr>
              <a:t>formulaire</a:t>
            </a:r>
            <a:r>
              <a:rPr lang="en-US" sz="1000" dirty="0">
                <a:solidFill>
                  <a:srgbClr val="000000"/>
                </a:solidFill>
                <a:latin typeface="Calibri" panose="020F0502020204030204" pitchFamily="34" charset="0"/>
                <a:ea typeface="ＭＳ Ｐゴシック"/>
                <a:cs typeface="Calibri" panose="020F0502020204030204" pitchFamily="34" charset="0"/>
              </a:rPr>
              <a:t> PIA </a:t>
            </a:r>
            <a:r>
              <a:rPr lang="en-US" sz="1000" dirty="0" err="1">
                <a:solidFill>
                  <a:srgbClr val="000000"/>
                </a:solidFill>
                <a:latin typeface="Calibri" panose="020F0502020204030204" pitchFamily="34" charset="0"/>
                <a:ea typeface="ＭＳ Ｐゴシック"/>
                <a:cs typeface="Calibri" panose="020F0502020204030204" pitchFamily="34" charset="0"/>
              </a:rPr>
              <a:t>est</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généré</a:t>
            </a:r>
            <a:r>
              <a:rPr lang="en-US" sz="1000" dirty="0">
                <a:solidFill>
                  <a:srgbClr val="000000"/>
                </a:solidFill>
                <a:latin typeface="Calibri" panose="020F0502020204030204" pitchFamily="34" charset="0"/>
                <a:ea typeface="ＭＳ Ｐゴシック"/>
                <a:cs typeface="Calibri" panose="020F0502020204030204" pitchFamily="34" charset="0"/>
              </a:rPr>
              <a:t> pour </a:t>
            </a:r>
            <a:r>
              <a:rPr lang="en-US" sz="1000" dirty="0" err="1">
                <a:solidFill>
                  <a:srgbClr val="000000"/>
                </a:solidFill>
                <a:latin typeface="Calibri" panose="020F0502020204030204" pitchFamily="34" charset="0"/>
                <a:ea typeface="ＭＳ Ｐゴシック"/>
                <a:cs typeface="Calibri" panose="020F0502020204030204" pitchFamily="34" charset="0"/>
              </a:rPr>
              <a:t>chaque</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traitement</a:t>
            </a:r>
            <a:r>
              <a:rPr lang="en-US" sz="1000" dirty="0">
                <a:solidFill>
                  <a:srgbClr val="000000"/>
                </a:solidFill>
                <a:latin typeface="Calibri" panose="020F0502020204030204" pitchFamily="34" charset="0"/>
                <a:ea typeface="ＭＳ Ｐゴシック"/>
                <a:cs typeface="Calibri" panose="020F0502020204030204" pitchFamily="34" charset="0"/>
              </a:rPr>
              <a:t> du DPR </a:t>
            </a:r>
            <a:r>
              <a:rPr lang="en-US" sz="1000" dirty="0" err="1">
                <a:solidFill>
                  <a:srgbClr val="000000"/>
                </a:solidFill>
                <a:latin typeface="Calibri" panose="020F0502020204030204" pitchFamily="34" charset="0"/>
                <a:ea typeface="ＭＳ Ｐゴシック"/>
                <a:cs typeface="Calibri" panose="020F0502020204030204" pitchFamily="34" charset="0"/>
              </a:rPr>
              <a:t>nécessitant</a:t>
            </a:r>
            <a:r>
              <a:rPr lang="en-US" sz="1000" dirty="0">
                <a:solidFill>
                  <a:srgbClr val="000000"/>
                </a:solidFill>
                <a:latin typeface="Calibri" panose="020F0502020204030204" pitchFamily="34" charset="0"/>
                <a:ea typeface="ＭＳ Ｐゴシック"/>
                <a:cs typeface="Calibri" panose="020F0502020204030204" pitchFamily="34" charset="0"/>
              </a:rPr>
              <a:t> un PIA</a:t>
            </a:r>
          </a:p>
          <a:p>
            <a:pPr marL="88900" marR="0" lvl="2" algn="l" defTabSz="914400" rtl="0" eaLnBrk="1" fontAlgn="base" latinLnBrk="0" hangingPunct="1">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p:txBody>
      </p:sp>
      <p:sp>
        <p:nvSpPr>
          <p:cNvPr id="6" name="Rectangle 5">
            <a:extLst>
              <a:ext uri="{FF2B5EF4-FFF2-40B4-BE49-F238E27FC236}">
                <a16:creationId xmlns:a16="http://schemas.microsoft.com/office/drawing/2014/main" id="{03CB5088-70C9-4EC7-955B-11F533B845D8}"/>
              </a:ext>
            </a:extLst>
          </p:cNvPr>
          <p:cNvSpPr/>
          <p:nvPr/>
        </p:nvSpPr>
        <p:spPr bwMode="auto">
          <a:xfrm>
            <a:off x="6167295" y="2034325"/>
            <a:ext cx="2762826" cy="2921533"/>
          </a:xfrm>
          <a:prstGeom prst="rect">
            <a:avLst/>
          </a:prstGeom>
          <a:noFill/>
          <a:ln w="9525" cap="flat" cmpd="sng" algn="ctr">
            <a:solidFill>
              <a:srgbClr val="6E6E87"/>
            </a:solidFill>
            <a:prstDash val="solid"/>
            <a:round/>
            <a:headEnd type="none" w="med" len="med"/>
            <a:tailEnd type="none" w="med" len="med"/>
          </a:ln>
          <a:effectLst/>
          <a:extLst/>
        </p:spPr>
        <p:txBody>
          <a:bodyPr vert="horz" wrap="square" lIns="72000" tIns="108000" rIns="72000" bIns="36000" numCol="1" rtlCol="0" anchor="t" anchorCtr="0" compatLnSpc="1">
            <a:prstTxWarp prst="textNoShape">
              <a:avLst/>
            </a:prstTxWarp>
          </a:bodyPr>
          <a:lstStyle/>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rPr>
              <a:t>Anticipation de </a:t>
            </a:r>
            <a:r>
              <a:rPr kumimoji="0" lang="en-US" sz="11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a:cs typeface="Calibri" panose="020F0502020204030204" pitchFamily="34" charset="0"/>
              </a:rPr>
              <a:t>l’outil</a:t>
            </a:r>
            <a:r>
              <a:rPr kumimoji="0" lang="en-US" sz="11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rPr>
              <a:t> </a:t>
            </a:r>
            <a:r>
              <a:rPr kumimoji="0" lang="en-US" sz="11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a:cs typeface="Calibri" panose="020F0502020204030204" pitchFamily="34" charset="0"/>
              </a:rPr>
              <a:t>cible</a:t>
            </a:r>
            <a:endParaRPr kumimoji="0" lang="en-US" sz="11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58763"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nouvel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lang="en-US" sz="1000" dirty="0">
                <a:solidFill>
                  <a:srgbClr val="000000"/>
                </a:solidFill>
                <a:latin typeface="Calibri" panose="020F0502020204030204" pitchFamily="34" charset="0"/>
                <a:ea typeface="ＭＳ Ｐゴシック"/>
                <a:cs typeface="Calibri" panose="020F0502020204030204" pitchFamily="34" charset="0"/>
              </a:rPr>
              <a:t>excel et </a:t>
            </a:r>
            <a:r>
              <a:rPr lang="en-US" sz="1000" dirty="0" err="1">
                <a:solidFill>
                  <a:srgbClr val="000000"/>
                </a:solidFill>
                <a:latin typeface="Calibri" panose="020F0502020204030204" pitchFamily="34" charset="0"/>
                <a:ea typeface="ＭＳ Ｐゴシック"/>
                <a:cs typeface="Calibri" panose="020F0502020204030204" pitchFamily="34" charset="0"/>
              </a:rPr>
              <a:t>l’outil</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cible</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ont</a:t>
            </a:r>
            <a:r>
              <a:rPr lang="en-US" sz="1000" dirty="0">
                <a:solidFill>
                  <a:srgbClr val="000000"/>
                </a:solidFill>
                <a:latin typeface="Calibri" panose="020F0502020204030204" pitchFamily="34" charset="0"/>
                <a:ea typeface="ＭＳ Ｐゴシック"/>
                <a:cs typeface="Calibri" panose="020F0502020204030204" pitchFamily="34" charset="0"/>
              </a:rPr>
              <a:t> le </a:t>
            </a:r>
            <a:r>
              <a:rPr lang="en-US" sz="1000" dirty="0" err="1">
                <a:solidFill>
                  <a:srgbClr val="000000"/>
                </a:solidFill>
                <a:latin typeface="Calibri" panose="020F0502020204030204" pitchFamily="34" charset="0"/>
                <a:ea typeface="ＭＳ Ｐゴシック"/>
                <a:cs typeface="Calibri" panose="020F0502020204030204" pitchFamily="34" charset="0"/>
              </a:rPr>
              <a:t>même</a:t>
            </a:r>
            <a:r>
              <a:rPr lang="en-US" sz="1000" dirty="0">
                <a:solidFill>
                  <a:srgbClr val="000000"/>
                </a:solidFill>
                <a:latin typeface="Calibri" panose="020F0502020204030204" pitchFamily="34" charset="0"/>
                <a:ea typeface="ＭＳ Ｐゴシック"/>
                <a:cs typeface="Calibri" panose="020F0502020204030204" pitchFamily="34" charset="0"/>
              </a:rPr>
              <a:t> </a:t>
            </a:r>
            <a:r>
              <a:rPr lang="en-US" sz="1000" dirty="0" err="1">
                <a:solidFill>
                  <a:srgbClr val="000000"/>
                </a:solidFill>
                <a:latin typeface="Calibri" panose="020F0502020204030204" pitchFamily="34" charset="0"/>
                <a:ea typeface="ＭＳ Ｐゴシック"/>
                <a:cs typeface="Calibri" panose="020F0502020204030204" pitchFamily="34" charset="0"/>
              </a:rPr>
              <a:t>modèle</a:t>
            </a:r>
            <a:r>
              <a:rPr lang="en-US" sz="1000" dirty="0">
                <a:solidFill>
                  <a:srgbClr val="000000"/>
                </a:solidFill>
                <a:latin typeface="Calibri" panose="020F0502020204030204" pitchFamily="34" charset="0"/>
                <a:ea typeface="ＭＳ Ｐゴシック"/>
                <a:cs typeface="Calibri" panose="020F0502020204030204" pitchFamily="34" charset="0"/>
              </a:rPr>
              <a:t> de </a:t>
            </a:r>
            <a:r>
              <a:rPr lang="en-US" sz="1000" dirty="0" err="1">
                <a:solidFill>
                  <a:srgbClr val="000000"/>
                </a:solidFill>
                <a:latin typeface="Calibri" panose="020F0502020204030204" pitchFamily="34" charset="0"/>
                <a:ea typeface="ＭＳ Ｐゴシック"/>
                <a:cs typeface="Calibri" panose="020F0502020204030204" pitchFamily="34" charset="0"/>
              </a:rPr>
              <a:t>données</a:t>
            </a:r>
            <a:r>
              <a:rPr lang="en-US" sz="1000" dirty="0">
                <a:solidFill>
                  <a:srgbClr val="000000"/>
                </a:solidFill>
                <a:latin typeface="Calibri" panose="020F0502020204030204" pitchFamily="34" charset="0"/>
                <a:ea typeface="ＭＳ Ｐゴシック"/>
                <a:cs typeface="Calibri" panose="020F0502020204030204" pitchFamily="34" charset="0"/>
              </a:rPr>
              <a:t>.</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58763"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58763"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Le passage de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cet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temporaire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à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l’outil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cible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sera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facilité</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71450" marR="0" lvl="2"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p:txBody>
      </p:sp>
      <p:grpSp>
        <p:nvGrpSpPr>
          <p:cNvPr id="7" name="Groupe 6">
            <a:extLst>
              <a:ext uri="{FF2B5EF4-FFF2-40B4-BE49-F238E27FC236}">
                <a16:creationId xmlns:a16="http://schemas.microsoft.com/office/drawing/2014/main" id="{FD2FE135-B71C-4C82-BE2A-9DBBEDFC2313}"/>
              </a:ext>
            </a:extLst>
          </p:cNvPr>
          <p:cNvGrpSpPr/>
          <p:nvPr/>
        </p:nvGrpSpPr>
        <p:grpSpPr>
          <a:xfrm>
            <a:off x="7368688" y="1847524"/>
            <a:ext cx="360040" cy="360040"/>
            <a:chOff x="4902501" y="4248634"/>
            <a:chExt cx="360040" cy="360040"/>
          </a:xfrm>
        </p:grpSpPr>
        <p:sp>
          <p:nvSpPr>
            <p:cNvPr id="8" name="Ellipse 7">
              <a:extLst>
                <a:ext uri="{FF2B5EF4-FFF2-40B4-BE49-F238E27FC236}">
                  <a16:creationId xmlns:a16="http://schemas.microsoft.com/office/drawing/2014/main" id="{CE58CFA6-A0C3-419B-9A28-11AC49CBCAD6}"/>
                </a:ext>
              </a:extLst>
            </p:cNvPr>
            <p:cNvSpPr/>
            <p:nvPr/>
          </p:nvSpPr>
          <p:spPr bwMode="auto">
            <a:xfrm>
              <a:off x="4902501" y="4248634"/>
              <a:ext cx="360040" cy="360040"/>
            </a:xfrm>
            <a:prstGeom prst="ellipse">
              <a:avLst/>
            </a:prstGeom>
            <a:solidFill>
              <a:srgbClr val="FFC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pic>
          <p:nvPicPr>
            <p:cNvPr id="9" name="Graphique 8">
              <a:extLst>
                <a:ext uri="{FF2B5EF4-FFF2-40B4-BE49-F238E27FC236}">
                  <a16:creationId xmlns:a16="http://schemas.microsoft.com/office/drawing/2014/main" id="{3D29AE6A-AD9B-4A96-9752-8012AAA3A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436" y="4280487"/>
              <a:ext cx="313818" cy="296333"/>
            </a:xfrm>
            <a:prstGeom prst="rect">
              <a:avLst/>
            </a:prstGeom>
          </p:spPr>
        </p:pic>
      </p:grpSp>
      <p:sp>
        <p:nvSpPr>
          <p:cNvPr id="10" name="ZoneTexte 9">
            <a:extLst>
              <a:ext uri="{FF2B5EF4-FFF2-40B4-BE49-F238E27FC236}">
                <a16:creationId xmlns:a16="http://schemas.microsoft.com/office/drawing/2014/main" id="{EB984FED-4358-4410-BC20-2BE383E0043B}"/>
              </a:ext>
            </a:extLst>
          </p:cNvPr>
          <p:cNvSpPr txBox="1"/>
          <p:nvPr/>
        </p:nvSpPr>
        <p:spPr>
          <a:xfrm>
            <a:off x="179511" y="1340768"/>
            <a:ext cx="8784975"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5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Principaux objectifs</a:t>
            </a:r>
          </a:p>
        </p:txBody>
      </p:sp>
      <p:cxnSp>
        <p:nvCxnSpPr>
          <p:cNvPr id="11" name="Connecteur droit 10">
            <a:extLst>
              <a:ext uri="{FF2B5EF4-FFF2-40B4-BE49-F238E27FC236}">
                <a16:creationId xmlns:a16="http://schemas.microsoft.com/office/drawing/2014/main" id="{FD16EF82-11E5-423D-81BE-CF8121BB5AFC}"/>
              </a:ext>
            </a:extLst>
          </p:cNvPr>
          <p:cNvCxnSpPr>
            <a:cxnSpLocks/>
          </p:cNvCxnSpPr>
          <p:nvPr/>
        </p:nvCxnSpPr>
        <p:spPr bwMode="auto">
          <a:xfrm>
            <a:off x="4310971" y="1579935"/>
            <a:ext cx="522058" cy="0"/>
          </a:xfrm>
          <a:prstGeom prst="line">
            <a:avLst/>
          </a:prstGeom>
          <a:solidFill>
            <a:schemeClr val="bg2"/>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2" name="Groupe 11">
            <a:extLst>
              <a:ext uri="{FF2B5EF4-FFF2-40B4-BE49-F238E27FC236}">
                <a16:creationId xmlns:a16="http://schemas.microsoft.com/office/drawing/2014/main" id="{08C60E3F-8503-42DF-A8F8-2FAD65AF0662}"/>
              </a:ext>
            </a:extLst>
          </p:cNvPr>
          <p:cNvGrpSpPr/>
          <p:nvPr/>
        </p:nvGrpSpPr>
        <p:grpSpPr>
          <a:xfrm>
            <a:off x="4389314" y="1842190"/>
            <a:ext cx="365374" cy="365374"/>
            <a:chOff x="5074451" y="2103587"/>
            <a:chExt cx="365374" cy="365374"/>
          </a:xfrm>
        </p:grpSpPr>
        <p:sp>
          <p:nvSpPr>
            <p:cNvPr id="13" name="Ellipse 12">
              <a:extLst>
                <a:ext uri="{FF2B5EF4-FFF2-40B4-BE49-F238E27FC236}">
                  <a16:creationId xmlns:a16="http://schemas.microsoft.com/office/drawing/2014/main" id="{841402B6-469C-4A88-A955-62B07E3ED88C}"/>
                </a:ext>
              </a:extLst>
            </p:cNvPr>
            <p:cNvSpPr/>
            <p:nvPr/>
          </p:nvSpPr>
          <p:spPr bwMode="auto">
            <a:xfrm>
              <a:off x="5074451" y="2103587"/>
              <a:ext cx="365374" cy="365374"/>
            </a:xfrm>
            <a:prstGeom prst="ellipse">
              <a:avLst/>
            </a:prstGeom>
            <a:solidFill>
              <a:srgbClr val="00B0F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pic>
          <p:nvPicPr>
            <p:cNvPr id="14" name="Image 13">
              <a:extLst>
                <a:ext uri="{FF2B5EF4-FFF2-40B4-BE49-F238E27FC236}">
                  <a16:creationId xmlns:a16="http://schemas.microsoft.com/office/drawing/2014/main" id="{2265AC17-115B-4F10-82BD-E2D23515402B}"/>
                </a:ext>
              </a:extLst>
            </p:cNvPr>
            <p:cNvPicPr>
              <a:picLocks noChangeAspect="1"/>
            </p:cNvPicPr>
            <p:nvPr/>
          </p:nvPicPr>
          <p:blipFill rotWithShape="1">
            <a:blip r:embed="rId4"/>
            <a:srcRect l="1" t="-820" r="18532" b="1"/>
            <a:stretch/>
          </p:blipFill>
          <p:spPr>
            <a:xfrm>
              <a:off x="5138505" y="2139466"/>
              <a:ext cx="237266" cy="293616"/>
            </a:xfrm>
            <a:prstGeom prst="rect">
              <a:avLst/>
            </a:prstGeom>
          </p:spPr>
        </p:pic>
      </p:grpSp>
      <p:sp>
        <p:nvSpPr>
          <p:cNvPr id="15" name="Rectangle 14">
            <a:extLst>
              <a:ext uri="{FF2B5EF4-FFF2-40B4-BE49-F238E27FC236}">
                <a16:creationId xmlns:a16="http://schemas.microsoft.com/office/drawing/2014/main" id="{A865EE48-F8B0-4C6D-BEE1-3CE967DADECC}"/>
              </a:ext>
            </a:extLst>
          </p:cNvPr>
          <p:cNvSpPr/>
          <p:nvPr/>
        </p:nvSpPr>
        <p:spPr bwMode="auto">
          <a:xfrm>
            <a:off x="213881" y="2034325"/>
            <a:ext cx="2762826" cy="2921533"/>
          </a:xfrm>
          <a:prstGeom prst="rect">
            <a:avLst/>
          </a:prstGeom>
          <a:noFill/>
          <a:ln w="9525" cap="flat" cmpd="sng" algn="ctr">
            <a:solidFill>
              <a:srgbClr val="6E6E87"/>
            </a:solidFill>
            <a:prstDash val="solid"/>
            <a:round/>
            <a:headEnd type="none" w="med" len="med"/>
            <a:tailEnd type="none" w="med" len="med"/>
          </a:ln>
          <a:effectLst/>
          <a:extLst/>
        </p:spPr>
        <p:txBody>
          <a:bodyPr vert="horz" wrap="square" lIns="72000" tIns="108000" rIns="72000" bIns="36000" numCol="1" rtlCol="0" anchor="t" anchorCtr="0" compatLnSpc="1">
            <a:prstTxWarp prst="textNoShape">
              <a:avLst/>
            </a:prstTxWarp>
          </a:bodyPr>
          <a:lstStyle/>
          <a:p>
            <a:pPr marL="0" marR="0" lvl="2" indent="0" algn="l"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a:cs typeface="Calibri" panose="020F0502020204030204" pitchFamily="34" charset="0"/>
              </a:rPr>
              <a:t>Ergonomie</a:t>
            </a:r>
            <a:endParaRPr kumimoji="0" lang="en-US" sz="11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a:cs typeface="Calibri" panose="020F0502020204030204" pitchFamily="34"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670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formulaires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sont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plus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faciles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à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remplir</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670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670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Les champs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sont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normalisés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95250" marR="0" lvl="2" algn="l" defTabSz="914400" rtl="0" eaLnBrk="1" fontAlgn="base" latinLnBrk="0" hangingPunct="1">
              <a:lnSpc>
                <a:spcPct val="100000"/>
              </a:lnSpc>
              <a:spcBef>
                <a:spcPct val="0"/>
              </a:spcBef>
              <a:spcAft>
                <a:spcPct val="0"/>
              </a:spcAft>
              <a:buClrTx/>
              <a:buSzTx/>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266700" marR="0" lvl="2"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L’outil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contient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les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Calibri" panose="020F0502020204030204" pitchFamily="34" charset="0"/>
              </a:rPr>
              <a:t>référentiels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SG</a:t>
            </a: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a:p>
            <a:pPr marL="0" marR="0" lvl="2"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rial" charset="0"/>
              <a:ea typeface="ＭＳ Ｐゴシック"/>
              <a:cs typeface="Arial" charset="0"/>
            </a:endParaRPr>
          </a:p>
        </p:txBody>
      </p:sp>
      <p:grpSp>
        <p:nvGrpSpPr>
          <p:cNvPr id="16" name="Groupe 15">
            <a:extLst>
              <a:ext uri="{FF2B5EF4-FFF2-40B4-BE49-F238E27FC236}">
                <a16:creationId xmlns:a16="http://schemas.microsoft.com/office/drawing/2014/main" id="{A8AEDA45-9FBC-421A-9394-C511767D3154}"/>
              </a:ext>
            </a:extLst>
          </p:cNvPr>
          <p:cNvGrpSpPr/>
          <p:nvPr/>
        </p:nvGrpSpPr>
        <p:grpSpPr>
          <a:xfrm>
            <a:off x="1420432" y="1841050"/>
            <a:ext cx="349724" cy="349724"/>
            <a:chOff x="2645564" y="2182600"/>
            <a:chExt cx="349724" cy="349724"/>
          </a:xfrm>
        </p:grpSpPr>
        <p:sp>
          <p:nvSpPr>
            <p:cNvPr id="17" name="Ellipse 16">
              <a:extLst>
                <a:ext uri="{FF2B5EF4-FFF2-40B4-BE49-F238E27FC236}">
                  <a16:creationId xmlns:a16="http://schemas.microsoft.com/office/drawing/2014/main" id="{B2E6D1E8-5E1B-4E93-AA47-08545939C87A}"/>
                </a:ext>
              </a:extLst>
            </p:cNvPr>
            <p:cNvSpPr/>
            <p:nvPr/>
          </p:nvSpPr>
          <p:spPr bwMode="auto">
            <a:xfrm>
              <a:off x="2645564" y="2182600"/>
              <a:ext cx="349724" cy="349724"/>
            </a:xfrm>
            <a:prstGeom prst="ellipse">
              <a:avLst/>
            </a:prstGeom>
            <a:solidFill>
              <a:srgbClr val="92D050"/>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18" name="Graphique 17">
              <a:extLst>
                <a:ext uri="{FF2B5EF4-FFF2-40B4-BE49-F238E27FC236}">
                  <a16:creationId xmlns:a16="http://schemas.microsoft.com/office/drawing/2014/main" id="{54FF5400-01C2-4CA5-9210-C8FFA9D85F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0757" y="2207793"/>
              <a:ext cx="299338" cy="299338"/>
            </a:xfrm>
            <a:prstGeom prst="rect">
              <a:avLst/>
            </a:prstGeom>
          </p:spPr>
        </p:pic>
      </p:grpSp>
      <p:pic>
        <p:nvPicPr>
          <p:cNvPr id="19" name="Image 18">
            <a:extLst>
              <a:ext uri="{FF2B5EF4-FFF2-40B4-BE49-F238E27FC236}">
                <a16:creationId xmlns:a16="http://schemas.microsoft.com/office/drawing/2014/main" id="{0F787556-936E-462F-A942-6ECA93578D1C}"/>
              </a:ext>
            </a:extLst>
          </p:cNvPr>
          <p:cNvPicPr>
            <a:picLocks noChangeAspect="1"/>
          </p:cNvPicPr>
          <p:nvPr/>
        </p:nvPicPr>
        <p:blipFill rotWithShape="1">
          <a:blip r:embed="rId7"/>
          <a:srcRect t="3914" r="57875" b="40534"/>
          <a:stretch/>
        </p:blipFill>
        <p:spPr>
          <a:xfrm>
            <a:off x="669747" y="3608056"/>
            <a:ext cx="1851094" cy="1251018"/>
          </a:xfrm>
          <a:prstGeom prst="rect">
            <a:avLst/>
          </a:prstGeom>
          <a:ln>
            <a:solidFill>
              <a:schemeClr val="bg1">
                <a:lumMod val="65000"/>
              </a:schemeClr>
            </a:solidFill>
          </a:ln>
        </p:spPr>
      </p:pic>
      <p:pic>
        <p:nvPicPr>
          <p:cNvPr id="20" name="Image 19">
            <a:extLst>
              <a:ext uri="{FF2B5EF4-FFF2-40B4-BE49-F238E27FC236}">
                <a16:creationId xmlns:a16="http://schemas.microsoft.com/office/drawing/2014/main" id="{0752D14F-1473-4D11-9D8D-A878D457B6F2}"/>
              </a:ext>
            </a:extLst>
          </p:cNvPr>
          <p:cNvPicPr preferRelativeResize="0">
            <a:picLocks/>
          </p:cNvPicPr>
          <p:nvPr/>
        </p:nvPicPr>
        <p:blipFill rotWithShape="1">
          <a:blip r:embed="rId8"/>
          <a:srcRect t="3902" r="68900" b="36170"/>
          <a:stretch/>
        </p:blipFill>
        <p:spPr>
          <a:xfrm>
            <a:off x="3646800" y="3609278"/>
            <a:ext cx="1850400" cy="1252800"/>
          </a:xfrm>
          <a:prstGeom prst="rect">
            <a:avLst/>
          </a:prstGeom>
          <a:ln>
            <a:solidFill>
              <a:schemeClr val="bg1">
                <a:lumMod val="65000"/>
              </a:schemeClr>
            </a:solidFill>
          </a:ln>
        </p:spPr>
      </p:pic>
      <p:sp>
        <p:nvSpPr>
          <p:cNvPr id="21" name="Rectangle 20">
            <a:extLst>
              <a:ext uri="{FF2B5EF4-FFF2-40B4-BE49-F238E27FC236}">
                <a16:creationId xmlns:a16="http://schemas.microsoft.com/office/drawing/2014/main" id="{5352A966-78EB-4853-B32E-4606A9E18B3F}"/>
              </a:ext>
            </a:extLst>
          </p:cNvPr>
          <p:cNvSpPr/>
          <p:nvPr/>
        </p:nvSpPr>
        <p:spPr bwMode="auto">
          <a:xfrm>
            <a:off x="6622472" y="3598360"/>
            <a:ext cx="1850400" cy="1270800"/>
          </a:xfrm>
          <a:prstGeom prst="rect">
            <a:avLst/>
          </a:prstGeom>
          <a:solidFill>
            <a:schemeClr val="bg1"/>
          </a:solidFill>
          <a:ln w="9525" cap="flat" cmpd="sng" algn="ctr">
            <a:solidFill>
              <a:srgbClr val="A6A6A6"/>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22" name="Image 21">
            <a:extLst>
              <a:ext uri="{FF2B5EF4-FFF2-40B4-BE49-F238E27FC236}">
                <a16:creationId xmlns:a16="http://schemas.microsoft.com/office/drawing/2014/main" id="{29C7272B-D576-458B-962D-29DA5EDEB39F}"/>
              </a:ext>
            </a:extLst>
          </p:cNvPr>
          <p:cNvPicPr preferRelativeResize="0">
            <a:picLocks/>
          </p:cNvPicPr>
          <p:nvPr/>
        </p:nvPicPr>
        <p:blipFill rotWithShape="1">
          <a:blip r:embed="rId9"/>
          <a:srcRect l="16927" t="18914" r="49999" b="50404"/>
          <a:stretch/>
        </p:blipFill>
        <p:spPr>
          <a:xfrm>
            <a:off x="6649616" y="3640463"/>
            <a:ext cx="1810172" cy="931112"/>
          </a:xfrm>
          <a:prstGeom prst="rect">
            <a:avLst/>
          </a:prstGeom>
          <a:ln>
            <a:noFill/>
          </a:ln>
        </p:spPr>
      </p:pic>
      <p:sp>
        <p:nvSpPr>
          <p:cNvPr id="25" name="Rectangle 24">
            <a:extLst>
              <a:ext uri="{FF2B5EF4-FFF2-40B4-BE49-F238E27FC236}">
                <a16:creationId xmlns:a16="http://schemas.microsoft.com/office/drawing/2014/main" id="{918C6791-3AC8-49AB-94FC-A796D530F544}"/>
              </a:ext>
            </a:extLst>
          </p:cNvPr>
          <p:cNvSpPr/>
          <p:nvPr/>
        </p:nvSpPr>
        <p:spPr bwMode="auto">
          <a:xfrm>
            <a:off x="179512" y="5694476"/>
            <a:ext cx="8784975" cy="392400"/>
          </a:xfrm>
          <a:prstGeom prst="rect">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Une reprise de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l’ancienne</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version du DPR, que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vous</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nous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communiquerez</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sera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effectuée</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dans</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le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nouvel</a:t>
            </a: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FFFFFF"/>
                </a:solidFill>
                <a:effectLst/>
                <a:uLnTx/>
                <a:uFillTx/>
                <a:latin typeface="Calibri" panose="020F0502020204030204" pitchFamily="34" charset="0"/>
                <a:ea typeface="ＭＳ Ｐゴシック" charset="0"/>
                <a:cs typeface="Calibri" panose="020F0502020204030204" pitchFamily="34" charset="0"/>
              </a:rPr>
              <a:t>outil</a:t>
            </a:r>
            <a:endPar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endParaRPr>
          </a:p>
        </p:txBody>
      </p:sp>
      <p:pic>
        <p:nvPicPr>
          <p:cNvPr id="26" name="Graphique 25">
            <a:extLst>
              <a:ext uri="{FF2B5EF4-FFF2-40B4-BE49-F238E27FC236}">
                <a16:creationId xmlns:a16="http://schemas.microsoft.com/office/drawing/2014/main" id="{61EFE2A5-E540-41BF-9C50-B2B098391D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0432" y="5800676"/>
            <a:ext cx="180000" cy="180000"/>
          </a:xfrm>
          <a:prstGeom prst="rect">
            <a:avLst/>
          </a:prstGeom>
        </p:spPr>
      </p:pic>
    </p:spTree>
    <p:extLst>
      <p:ext uri="{BB962C8B-B14F-4D97-AF65-F5344CB8AC3E}">
        <p14:creationId xmlns:p14="http://schemas.microsoft.com/office/powerpoint/2010/main" val="3334852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48DFB48-B939-4746-A9EE-7543C21B5DDD}"/>
              </a:ext>
            </a:extLst>
          </p:cNvPr>
          <p:cNvSpPr/>
          <p:nvPr/>
        </p:nvSpPr>
        <p:spPr bwMode="auto">
          <a:xfrm>
            <a:off x="179512" y="3950766"/>
            <a:ext cx="8748000" cy="1133467"/>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 name="Espace réservé de la date 1">
            <a:extLst>
              <a:ext uri="{FF2B5EF4-FFF2-40B4-BE49-F238E27FC236}">
                <a16:creationId xmlns:a16="http://schemas.microsoft.com/office/drawing/2014/main" id="{6168531A-AE76-4412-B618-9A1DAB9E0826}"/>
              </a:ext>
            </a:extLst>
          </p:cNvPr>
          <p:cNvSpPr>
            <a:spLocks noGrp="1"/>
          </p:cNvSpPr>
          <p:nvPr>
            <p:ph type="dt" sz="half"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fr-FR" sz="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37" name="Group 11">
            <a:extLst>
              <a:ext uri="{FF2B5EF4-FFF2-40B4-BE49-F238E27FC236}">
                <a16:creationId xmlns:a16="http://schemas.microsoft.com/office/drawing/2014/main" id="{108094BF-CDDD-4F91-8F6A-D9ED2A950C9F}"/>
              </a:ext>
            </a:extLst>
          </p:cNvPr>
          <p:cNvGrpSpPr/>
          <p:nvPr/>
        </p:nvGrpSpPr>
        <p:grpSpPr>
          <a:xfrm>
            <a:off x="179512" y="122907"/>
            <a:ext cx="8784976" cy="492511"/>
            <a:chOff x="179512" y="-795024"/>
            <a:chExt cx="8784976" cy="828000"/>
          </a:xfrm>
          <a:solidFill>
            <a:schemeClr val="bg1"/>
          </a:solidFill>
        </p:grpSpPr>
        <p:sp>
          <p:nvSpPr>
            <p:cNvPr id="38" name="Title 11">
              <a:extLst>
                <a:ext uri="{FF2B5EF4-FFF2-40B4-BE49-F238E27FC236}">
                  <a16:creationId xmlns:a16="http://schemas.microsoft.com/office/drawing/2014/main" id="{85CE0E1A-DBC8-4934-90D9-8E09C9C70BB2}"/>
                </a:ext>
              </a:extLst>
            </p:cNvPr>
            <p:cNvSpPr txBox="1">
              <a:spLocks/>
            </p:cNvSpPr>
            <p:nvPr/>
          </p:nvSpPr>
          <p:spPr bwMode="gray">
            <a:xfrm>
              <a:off x="557215" y="-675578"/>
              <a:ext cx="7831137" cy="500063"/>
            </a:xfrm>
            <a:prstGeom prst="rect">
              <a:avLst/>
            </a:prstGeom>
            <a:grp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lnSpc>
                  <a:spcPct val="90000"/>
                </a:lnSpc>
                <a:spcBef>
                  <a:spcPct val="0"/>
                </a:spcBef>
                <a:spcAft>
                  <a:spcPct val="0"/>
                </a:spcAft>
                <a:defRPr sz="1600" b="1">
                  <a:solidFill>
                    <a:srgbClr val="E60028"/>
                  </a:solidFill>
                  <a:latin typeface="+mj-lt"/>
                  <a:ea typeface="+mj-ea"/>
                  <a:cs typeface="+mj-cs"/>
                </a:defRPr>
              </a:lvl1pPr>
              <a:lvl2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2pPr>
              <a:lvl3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3pPr>
              <a:lvl4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4pPr>
              <a:lvl5pPr algn="l" rtl="0" eaLnBrk="0" fontAlgn="base" hangingPunct="0">
                <a:lnSpc>
                  <a:spcPct val="90000"/>
                </a:lnSpc>
                <a:spcBef>
                  <a:spcPct val="0"/>
                </a:spcBef>
                <a:spcAft>
                  <a:spcPct val="0"/>
                </a:spcAft>
                <a:defRPr sz="1600" b="1">
                  <a:solidFill>
                    <a:srgbClr val="E60028"/>
                  </a:solidFill>
                  <a:latin typeface="Arial" charset="0"/>
                  <a:ea typeface="ＭＳ Ｐゴシック" charset="0"/>
                  <a:cs typeface="Arial" charset="0"/>
                </a:defRPr>
              </a:lvl5pPr>
              <a:lvl6pPr marL="4572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6pPr>
              <a:lvl7pPr marL="9144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7pPr>
              <a:lvl8pPr marL="13716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8pPr>
              <a:lvl9pPr marL="1828800" algn="l" rtl="0" fontAlgn="base">
                <a:lnSpc>
                  <a:spcPct val="90000"/>
                </a:lnSpc>
                <a:spcBef>
                  <a:spcPct val="0"/>
                </a:spcBef>
                <a:spcAft>
                  <a:spcPct val="0"/>
                </a:spcAft>
                <a:defRPr sz="1600" b="1">
                  <a:solidFill>
                    <a:srgbClr val="E60028"/>
                  </a:solidFill>
                  <a:latin typeface="Arial" charset="0"/>
                  <a:ea typeface="ＭＳ Ｐゴシック" charset="0"/>
                  <a:cs typeface="Arial"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fr-FR" sz="1600" b="1" i="0" u="none" strike="noStrike" kern="0" cap="none" spc="0" normalizeH="0" baseline="0" noProof="0" dirty="0">
                  <a:ln>
                    <a:noFill/>
                  </a:ln>
                  <a:solidFill>
                    <a:srgbClr val="E60028"/>
                  </a:solidFill>
                  <a:effectLst/>
                  <a:uLnTx/>
                  <a:uFillTx/>
                  <a:latin typeface="Arial"/>
                  <a:ea typeface="ＭＳ Ｐゴシック"/>
                  <a:cs typeface="Arial"/>
                </a:rPr>
                <a:t>Programme GDPR Groupe, une démarche en 3 temps</a:t>
              </a:r>
            </a:p>
          </p:txBody>
        </p:sp>
        <p:sp>
          <p:nvSpPr>
            <p:cNvPr id="40" name="Rectangle 39">
              <a:extLst>
                <a:ext uri="{FF2B5EF4-FFF2-40B4-BE49-F238E27FC236}">
                  <a16:creationId xmlns:a16="http://schemas.microsoft.com/office/drawing/2014/main" id="{A2B888C2-015E-464A-B91B-752421798DB1}"/>
                </a:ext>
              </a:extLst>
            </p:cNvPr>
            <p:cNvSpPr/>
            <p:nvPr/>
          </p:nvSpPr>
          <p:spPr bwMode="auto">
            <a:xfrm>
              <a:off x="179512" y="-795024"/>
              <a:ext cx="8784976" cy="828000"/>
            </a:xfrm>
            <a:prstGeom prst="rect">
              <a:avLst/>
            </a:prstGeom>
            <a:grp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42" name="TextBox 27">
            <a:extLst>
              <a:ext uri="{FF2B5EF4-FFF2-40B4-BE49-F238E27FC236}">
                <a16:creationId xmlns:a16="http://schemas.microsoft.com/office/drawing/2014/main" id="{85215959-0C1A-45EC-B712-6ACF44DCC998}"/>
              </a:ext>
            </a:extLst>
          </p:cNvPr>
          <p:cNvSpPr txBox="1"/>
          <p:nvPr/>
        </p:nvSpPr>
        <p:spPr>
          <a:xfrm>
            <a:off x="1419351" y="140400"/>
            <a:ext cx="6804784" cy="523220"/>
          </a:xfrm>
          <a:prstGeom prst="rect">
            <a:avLst/>
          </a:prstGeom>
        </p:spPr>
        <p:txBody>
          <a:bodyPr vert="horz" lIns="0" tIns="0" rIns="72000" bIns="0" rtlCol="0" anchor="ctr">
            <a:noAutofit/>
          </a:bodyPr>
          <a:lstStyle>
            <a:lvl1pPr algn="ctr" fontAlgn="base">
              <a:lnSpc>
                <a:spcPct val="100000"/>
              </a:lnSpc>
              <a:spcBef>
                <a:spcPct val="0"/>
              </a:spcBef>
              <a:spcAft>
                <a:spcPct val="0"/>
              </a:spcAft>
              <a:buNone/>
              <a:defRPr lang="en-GB" sz="1400" b="0" cap="all" baseline="0" noProof="0" dirty="0" smtClean="0">
                <a:solidFill>
                  <a:srgbClr val="E60028"/>
                </a:solidFill>
                <a:ea typeface="+mj-ea"/>
                <a:cs typeface="Arial" pitchFamily="34" charset="0"/>
              </a:defRPr>
            </a:lvl1pPr>
          </a:lstStyle>
          <a:p>
            <a:r>
              <a:rPr lang="en-US" dirty="0"/>
              <a:t>4 PRINCIPES OPERATIONNELS ONT ETE DEFINIS POUR FACILITER LA Transition VERS L’OUTIL CIBLE </a:t>
            </a:r>
            <a:r>
              <a:rPr lang="en-US" dirty="0" err="1"/>
              <a:t>OneTrust</a:t>
            </a:r>
            <a:r>
              <a:rPr lang="en-US" dirty="0"/>
              <a:t>.</a:t>
            </a:r>
          </a:p>
        </p:txBody>
      </p:sp>
      <p:cxnSp>
        <p:nvCxnSpPr>
          <p:cNvPr id="52" name="Connecteur droit 51">
            <a:extLst>
              <a:ext uri="{FF2B5EF4-FFF2-40B4-BE49-F238E27FC236}">
                <a16:creationId xmlns:a16="http://schemas.microsoft.com/office/drawing/2014/main" id="{7EC06E6E-C633-402B-A075-CAC53C0FF92D}"/>
              </a:ext>
            </a:extLst>
          </p:cNvPr>
          <p:cNvCxnSpPr>
            <a:cxnSpLocks/>
          </p:cNvCxnSpPr>
          <p:nvPr/>
        </p:nvCxnSpPr>
        <p:spPr bwMode="auto">
          <a:xfrm>
            <a:off x="179512" y="3950767"/>
            <a:ext cx="8748000" cy="0"/>
          </a:xfrm>
          <a:prstGeom prst="line">
            <a:avLst/>
          </a:prstGeom>
          <a:solidFill>
            <a:schemeClr val="bg2"/>
          </a:solidFill>
          <a:ln w="12700" cap="flat" cmpd="sng" algn="ctr">
            <a:solidFill>
              <a:schemeClr val="bg2"/>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9" name="ZoneTexte 38">
            <a:extLst>
              <a:ext uri="{FF2B5EF4-FFF2-40B4-BE49-F238E27FC236}">
                <a16:creationId xmlns:a16="http://schemas.microsoft.com/office/drawing/2014/main" id="{6E2024A5-AA14-4083-B2C3-6AB271981BF9}"/>
              </a:ext>
            </a:extLst>
          </p:cNvPr>
          <p:cNvSpPr txBox="1"/>
          <p:nvPr/>
        </p:nvSpPr>
        <p:spPr>
          <a:xfrm>
            <a:off x="329748" y="4097674"/>
            <a:ext cx="5898436" cy="110799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Traitement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miroir</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 le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traitement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est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renseigné</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par le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Responsable</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de </a:t>
            </a:r>
            <a:r>
              <a:rPr lang="en-US" sz="1000" b="1" dirty="0" err="1">
                <a:solidFill>
                  <a:srgbClr val="6E6E87"/>
                </a:solidFill>
                <a:latin typeface="Calibri" panose="020F0502020204030204" pitchFamily="34" charset="0"/>
                <a:ea typeface="ＭＳ Ｐゴシック" charset="0"/>
                <a:cs typeface="Calibri" panose="020F0502020204030204" pitchFamily="34" charset="0"/>
              </a:rPr>
              <a:t>Tr</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aitement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et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importé</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dans</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le DPR du sous-</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traitant</a:t>
            </a: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Pour simplifier la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gestion</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miroir</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permet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d’extraire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un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du DPR du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responsable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(RT) pour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l’importer</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dans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le DPR du s</a:t>
            </a:r>
            <a:r>
              <a:rPr lang="en-US" sz="1000" dirty="0" err="1">
                <a:solidFill>
                  <a:srgbClr val="000000"/>
                </a:solidFill>
                <a:latin typeface="Calibri" panose="020F0502020204030204" pitchFamily="34" charset="0"/>
                <a:ea typeface="ＭＳ Ｐゴシック" charset="0"/>
                <a:cs typeface="Calibri" panose="020F0502020204030204" pitchFamily="34" charset="0"/>
              </a:rPr>
              <a:t>ous-traitant</a:t>
            </a:r>
            <a:r>
              <a:rPr lang="en-US" sz="1000" dirty="0">
                <a:solidFill>
                  <a:srgbClr val="000000"/>
                </a:solidFill>
                <a:latin typeface="Calibri" panose="020F0502020204030204" pitchFamily="34" charset="0"/>
                <a:ea typeface="ＭＳ Ｐゴシック" charset="0"/>
                <a:cs typeface="Calibri" panose="020F0502020204030204" pitchFamily="34" charset="0"/>
              </a:rPr>
              <a:t>.</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900" dirty="0">
                <a:solidFill>
                  <a:srgbClr val="000000"/>
                </a:solidFill>
                <a:latin typeface="Calibri" panose="020F0502020204030204" pitchFamily="34" charset="0"/>
                <a:ea typeface="ＭＳ Ｐゴシック" charset="0"/>
                <a:cs typeface="Calibri" panose="020F0502020204030204" pitchFamily="34" charset="0"/>
              </a:rPr>
              <a:t>    See details next slide</a:t>
            </a:r>
          </a:p>
        </p:txBody>
      </p:sp>
      <p:pic>
        <p:nvPicPr>
          <p:cNvPr id="44" name="Image 43">
            <a:extLst>
              <a:ext uri="{FF2B5EF4-FFF2-40B4-BE49-F238E27FC236}">
                <a16:creationId xmlns:a16="http://schemas.microsoft.com/office/drawing/2014/main" id="{4F00ECFA-DABF-4A08-B57F-8FA88A317AAB}"/>
              </a:ext>
            </a:extLst>
          </p:cNvPr>
          <p:cNvPicPr preferRelativeResize="0">
            <a:picLocks/>
          </p:cNvPicPr>
          <p:nvPr/>
        </p:nvPicPr>
        <p:blipFill rotWithShape="1">
          <a:blip r:embed="rId3"/>
          <a:srcRect t="3902" r="68900" b="36170"/>
          <a:stretch/>
        </p:blipFill>
        <p:spPr>
          <a:xfrm>
            <a:off x="6646625" y="4307404"/>
            <a:ext cx="633238" cy="400720"/>
          </a:xfrm>
          <a:prstGeom prst="rect">
            <a:avLst/>
          </a:prstGeom>
          <a:ln>
            <a:solidFill>
              <a:schemeClr val="bg1">
                <a:lumMod val="65000"/>
              </a:schemeClr>
            </a:solidFill>
          </a:ln>
        </p:spPr>
      </p:pic>
      <p:pic>
        <p:nvPicPr>
          <p:cNvPr id="1026" name="Picture 2" descr="Résultat de recherche d'images">
            <a:extLst>
              <a:ext uri="{FF2B5EF4-FFF2-40B4-BE49-F238E27FC236}">
                <a16:creationId xmlns:a16="http://schemas.microsoft.com/office/drawing/2014/main" id="{BD0968CF-80AF-47FC-8E1B-989A2E5868A5}"/>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21735" y="4380709"/>
            <a:ext cx="283016" cy="283016"/>
          </a:xfrm>
          <a:prstGeom prst="rect">
            <a:avLst/>
          </a:prstGeom>
          <a:noFill/>
          <a:extLst>
            <a:ext uri="{909E8E84-426E-40DD-AFC4-6F175D3DCCD1}">
              <a14:hiddenFill xmlns:a14="http://schemas.microsoft.com/office/drawing/2010/main">
                <a:solidFill>
                  <a:srgbClr val="FFFFFF"/>
                </a:solidFill>
              </a14:hiddenFill>
            </a:ext>
          </a:extLst>
        </p:spPr>
      </p:pic>
      <p:sp>
        <p:nvSpPr>
          <p:cNvPr id="45" name="ZoneTexte 44">
            <a:extLst>
              <a:ext uri="{FF2B5EF4-FFF2-40B4-BE49-F238E27FC236}">
                <a16:creationId xmlns:a16="http://schemas.microsoft.com/office/drawing/2014/main" id="{82509FB3-396C-4412-917F-66224C040ACE}"/>
              </a:ext>
            </a:extLst>
          </p:cNvPr>
          <p:cNvSpPr txBox="1"/>
          <p:nvPr/>
        </p:nvSpPr>
        <p:spPr>
          <a:xfrm>
            <a:off x="6565979" y="4042015"/>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0070C0"/>
                </a:solidFill>
                <a:effectLst/>
                <a:uLnTx/>
                <a:uFillTx/>
                <a:latin typeface="Calibri" panose="020F0502020204030204" pitchFamily="34" charset="0"/>
                <a:ea typeface="ＭＳ Ｐゴシック" charset="0"/>
                <a:cs typeface="Calibri" panose="020F0502020204030204" pitchFamily="34" charset="0"/>
              </a:rPr>
              <a:t>RT DPR</a:t>
            </a:r>
          </a:p>
        </p:txBody>
      </p:sp>
      <p:pic>
        <p:nvPicPr>
          <p:cNvPr id="46" name="Image 45">
            <a:extLst>
              <a:ext uri="{FF2B5EF4-FFF2-40B4-BE49-F238E27FC236}">
                <a16:creationId xmlns:a16="http://schemas.microsoft.com/office/drawing/2014/main" id="{6B32BCFE-28F2-4E45-B374-D235B6A49EA9}"/>
              </a:ext>
            </a:extLst>
          </p:cNvPr>
          <p:cNvPicPr preferRelativeResize="0">
            <a:picLocks/>
          </p:cNvPicPr>
          <p:nvPr/>
        </p:nvPicPr>
        <p:blipFill rotWithShape="1">
          <a:blip r:embed="rId3"/>
          <a:srcRect t="3902" r="68900" b="36170"/>
          <a:stretch/>
        </p:blipFill>
        <p:spPr>
          <a:xfrm>
            <a:off x="8109030" y="4307404"/>
            <a:ext cx="633238" cy="400720"/>
          </a:xfrm>
          <a:prstGeom prst="rect">
            <a:avLst/>
          </a:prstGeom>
          <a:ln>
            <a:solidFill>
              <a:schemeClr val="bg1">
                <a:lumMod val="65000"/>
              </a:schemeClr>
            </a:solidFill>
          </a:ln>
        </p:spPr>
      </p:pic>
      <p:pic>
        <p:nvPicPr>
          <p:cNvPr id="47" name="Picture 2" descr="Résultat de recherche d'images">
            <a:extLst>
              <a:ext uri="{FF2B5EF4-FFF2-40B4-BE49-F238E27FC236}">
                <a16:creationId xmlns:a16="http://schemas.microsoft.com/office/drawing/2014/main" id="{B83A843B-1F89-41DB-B765-5F5551BD4E07}"/>
              </a:ext>
            </a:extLst>
          </p:cNvPr>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84140" y="4380709"/>
            <a:ext cx="283016" cy="283016"/>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FC778513-E4D9-4BC6-85FD-75E5F860B185}"/>
              </a:ext>
            </a:extLst>
          </p:cNvPr>
          <p:cNvSpPr txBox="1"/>
          <p:nvPr/>
        </p:nvSpPr>
        <p:spPr>
          <a:xfrm>
            <a:off x="8028384" y="4042015"/>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C25B5D"/>
                </a:solidFill>
                <a:effectLst/>
                <a:uLnTx/>
                <a:uFillTx/>
                <a:latin typeface="Calibri" panose="020F0502020204030204" pitchFamily="34" charset="0"/>
                <a:ea typeface="ＭＳ Ｐゴシック" charset="0"/>
                <a:cs typeface="Calibri" panose="020F0502020204030204" pitchFamily="34" charset="0"/>
              </a:rPr>
              <a:t>ST DPR</a:t>
            </a:r>
          </a:p>
        </p:txBody>
      </p:sp>
      <p:sp>
        <p:nvSpPr>
          <p:cNvPr id="54" name="ZoneTexte 53">
            <a:extLst>
              <a:ext uri="{FF2B5EF4-FFF2-40B4-BE49-F238E27FC236}">
                <a16:creationId xmlns:a16="http://schemas.microsoft.com/office/drawing/2014/main" id="{41B99F4F-538A-42C0-B12B-60279C8D63E4}"/>
              </a:ext>
            </a:extLst>
          </p:cNvPr>
          <p:cNvSpPr txBox="1"/>
          <p:nvPr/>
        </p:nvSpPr>
        <p:spPr>
          <a:xfrm>
            <a:off x="7238737" y="4292770"/>
            <a:ext cx="861655"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0" i="1" u="none" strike="noStrike" kern="1200" cap="none" spc="0" normalizeH="0" baseline="0" noProof="0" dirty="0">
                <a:ln>
                  <a:noFill/>
                </a:ln>
                <a:solidFill>
                  <a:srgbClr val="FFFFFF">
                    <a:lumMod val="50000"/>
                  </a:srgbClr>
                </a:solidFill>
                <a:effectLst/>
                <a:uLnTx/>
                <a:uFillTx/>
                <a:latin typeface="Calibri" panose="020F0502020204030204" pitchFamily="34" charset="0"/>
                <a:ea typeface="ＭＳ Ｐゴシック" charset="0"/>
                <a:cs typeface="Calibri" panose="020F0502020204030204" pitchFamily="34" charset="0"/>
              </a:rPr>
              <a:t>Export/Import</a:t>
            </a:r>
          </a:p>
        </p:txBody>
      </p:sp>
      <p:cxnSp>
        <p:nvCxnSpPr>
          <p:cNvPr id="55" name="Connecteur droit 54">
            <a:extLst>
              <a:ext uri="{FF2B5EF4-FFF2-40B4-BE49-F238E27FC236}">
                <a16:creationId xmlns:a16="http://schemas.microsoft.com/office/drawing/2014/main" id="{7B2EF314-F7E7-486D-82F2-660523D08121}"/>
              </a:ext>
            </a:extLst>
          </p:cNvPr>
          <p:cNvCxnSpPr>
            <a:cxnSpLocks/>
          </p:cNvCxnSpPr>
          <p:nvPr/>
        </p:nvCxnSpPr>
        <p:spPr bwMode="auto">
          <a:xfrm>
            <a:off x="185732" y="5157192"/>
            <a:ext cx="8748000" cy="0"/>
          </a:xfrm>
          <a:prstGeom prst="line">
            <a:avLst/>
          </a:prstGeom>
          <a:solidFill>
            <a:schemeClr val="bg2"/>
          </a:solidFill>
          <a:ln w="12700" cap="flat" cmpd="sng" algn="ctr">
            <a:solidFill>
              <a:schemeClr val="bg2"/>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ZoneTexte 55">
            <a:extLst>
              <a:ext uri="{FF2B5EF4-FFF2-40B4-BE49-F238E27FC236}">
                <a16:creationId xmlns:a16="http://schemas.microsoft.com/office/drawing/2014/main" id="{BC00967A-FA13-4AD5-9AC9-05D90B91EA12}"/>
              </a:ext>
            </a:extLst>
          </p:cNvPr>
          <p:cNvSpPr txBox="1"/>
          <p:nvPr/>
        </p:nvSpPr>
        <p:spPr>
          <a:xfrm>
            <a:off x="323528" y="3093272"/>
            <a:ext cx="6120680"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L’outil</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est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en</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anglais</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mais</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peut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être</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renseigné</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en</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français</a:t>
            </a: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Les questions du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registre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sont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formulées</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anglais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l’exception</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des champs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référentiels</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basés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sur des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listes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tous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les champs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peuvent</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être</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renseignés</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en</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français</a:t>
            </a: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p>
        </p:txBody>
      </p:sp>
      <p:sp>
        <p:nvSpPr>
          <p:cNvPr id="57" name="Rectangle 56">
            <a:extLst>
              <a:ext uri="{FF2B5EF4-FFF2-40B4-BE49-F238E27FC236}">
                <a16:creationId xmlns:a16="http://schemas.microsoft.com/office/drawing/2014/main" id="{6C6EA36B-5722-40C1-9137-30092304CC45}"/>
              </a:ext>
            </a:extLst>
          </p:cNvPr>
          <p:cNvSpPr/>
          <p:nvPr/>
        </p:nvSpPr>
        <p:spPr bwMode="auto">
          <a:xfrm>
            <a:off x="179512" y="1923052"/>
            <a:ext cx="8748000" cy="1008112"/>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7" name="ZoneTexte 66">
            <a:extLst>
              <a:ext uri="{FF2B5EF4-FFF2-40B4-BE49-F238E27FC236}">
                <a16:creationId xmlns:a16="http://schemas.microsoft.com/office/drawing/2014/main" id="{C9D2B066-1A6F-4433-8541-50E98722B7F1}"/>
              </a:ext>
            </a:extLst>
          </p:cNvPr>
          <p:cNvSpPr txBox="1"/>
          <p:nvPr/>
        </p:nvSpPr>
        <p:spPr>
          <a:xfrm>
            <a:off x="329748" y="2069959"/>
            <a:ext cx="5916488" cy="6924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Un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fichier</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excel par Responsible de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Traitement</a:t>
            </a: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Afin</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 simplifier la </a:t>
            </a:r>
            <a:r>
              <a:rPr lang="en-US" sz="1000" dirty="0" err="1">
                <a:solidFill>
                  <a:srgbClr val="000000"/>
                </a:solidFill>
                <a:latin typeface="Calibri" panose="020F0502020204030204" pitchFamily="34" charset="0"/>
                <a:ea typeface="ＭＳ Ｐゴシック" charset="0"/>
                <a:cs typeface="Calibri" panose="020F0502020204030204" pitchFamily="34" charset="0"/>
              </a:rPr>
              <a:t>gestion</a:t>
            </a:r>
            <a:r>
              <a:rPr lang="en-US" sz="1000" dirty="0">
                <a:solidFill>
                  <a:srgbClr val="000000"/>
                </a:solidFill>
                <a:latin typeface="Calibri" panose="020F0502020204030204" pitchFamily="34" charset="0"/>
                <a:ea typeface="ＭＳ Ｐゴシック" charset="0"/>
                <a:cs typeface="Calibri" panose="020F0502020204030204" pitchFamily="34" charset="0"/>
              </a:rPr>
              <a:t> du </a:t>
            </a:r>
            <a:r>
              <a:rPr lang="en-US" sz="1000" dirty="0" err="1">
                <a:solidFill>
                  <a:srgbClr val="000000"/>
                </a:solidFill>
                <a:latin typeface="Calibri" panose="020F0502020204030204" pitchFamily="34" charset="0"/>
                <a:ea typeface="ＭＳ Ｐゴシック" charset="0"/>
                <a:cs typeface="Calibri" panose="020F0502020204030204" pitchFamily="34" charset="0"/>
              </a:rPr>
              <a:t>processus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un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fichier</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excel  par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Responsable</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 </a:t>
            </a:r>
            <a:r>
              <a:rPr kumimoji="0" lang="en-US" sz="1000" b="1"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a:t>
            </a: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sera </a:t>
            </a:r>
            <a:r>
              <a:rPr kumimoji="0" lang="en-US" sz="100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fourni</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Tous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les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traitements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relatifs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à un </a:t>
            </a:r>
            <a:r>
              <a:rPr lang="en-US" sz="1000" dirty="0" err="1">
                <a:solidFill>
                  <a:srgbClr val="000000"/>
                </a:solidFill>
                <a:latin typeface="Calibri" panose="020F0502020204030204" pitchFamily="34" charset="0"/>
                <a:ea typeface="ＭＳ Ｐゴシック" charset="0"/>
                <a:cs typeface="Calibri" panose="020F0502020204030204" pitchFamily="34" charset="0"/>
              </a:rPr>
              <a:t>Responsable</a:t>
            </a:r>
            <a:r>
              <a:rPr lang="en-US" sz="1000" dirty="0">
                <a:solidFill>
                  <a:srgbClr val="000000"/>
                </a:solidFill>
                <a:latin typeface="Calibri" panose="020F0502020204030204" pitchFamily="34" charset="0"/>
                <a:ea typeface="ＭＳ Ｐゴシック" charset="0"/>
                <a:cs typeface="Calibri" panose="020F0502020204030204" pitchFamily="34" charset="0"/>
              </a:rPr>
              <a:t> de </a:t>
            </a:r>
            <a:r>
              <a:rPr lang="en-US" sz="1000" dirty="0" err="1">
                <a:solidFill>
                  <a:srgbClr val="000000"/>
                </a:solidFill>
                <a:latin typeface="Calibri" panose="020F0502020204030204" pitchFamily="34" charset="0"/>
                <a:ea typeface="ＭＳ Ｐゴシック" charset="0"/>
                <a:cs typeface="Calibri" panose="020F0502020204030204" pitchFamily="34" charset="0"/>
              </a:rPr>
              <a:t>Traitement</a:t>
            </a:r>
            <a:r>
              <a:rPr lang="en-US" sz="1000" dirty="0">
                <a:solidFill>
                  <a:srgbClr val="000000"/>
                </a:solidFill>
                <a:latin typeface="Calibri" panose="020F0502020204030204" pitchFamily="34" charset="0"/>
                <a:ea typeface="ＭＳ Ｐゴシック" charset="0"/>
                <a:cs typeface="Calibri" panose="020F0502020204030204" pitchFamily="34" charset="0"/>
              </a:rPr>
              <a:t> </a:t>
            </a:r>
            <a:r>
              <a:rPr lang="en-US" sz="1000" dirty="0" err="1">
                <a:solidFill>
                  <a:srgbClr val="000000"/>
                </a:solidFill>
                <a:latin typeface="Calibri" panose="020F0502020204030204" pitchFamily="34" charset="0"/>
                <a:ea typeface="ＭＳ Ｐゴシック" charset="0"/>
                <a:cs typeface="Calibri" panose="020F0502020204030204" pitchFamily="34" charset="0"/>
              </a:rPr>
              <a:t>seront</a:t>
            </a:r>
            <a:r>
              <a:rPr lang="en-US" sz="1000" dirty="0">
                <a:solidFill>
                  <a:srgbClr val="000000"/>
                </a:solidFill>
                <a:latin typeface="Calibri" panose="020F0502020204030204" pitchFamily="34" charset="0"/>
                <a:ea typeface="ＭＳ Ｐゴシック" charset="0"/>
                <a:cs typeface="Calibri" panose="020F0502020204030204" pitchFamily="34" charset="0"/>
              </a:rPr>
              <a:t> </a:t>
            </a:r>
            <a:r>
              <a:rPr lang="en-US" sz="1000" dirty="0" err="1">
                <a:solidFill>
                  <a:srgbClr val="000000"/>
                </a:solidFill>
                <a:latin typeface="Calibri" panose="020F0502020204030204" pitchFamily="34" charset="0"/>
                <a:ea typeface="ＭＳ Ｐゴシック" charset="0"/>
                <a:cs typeface="Calibri" panose="020F0502020204030204" pitchFamily="34" charset="0"/>
              </a:rPr>
              <a:t>dans</a:t>
            </a:r>
            <a:r>
              <a:rPr lang="en-US" sz="1000" dirty="0">
                <a:solidFill>
                  <a:srgbClr val="000000"/>
                </a:solidFill>
                <a:latin typeface="Calibri" panose="020F0502020204030204" pitchFamily="34" charset="0"/>
                <a:ea typeface="ＭＳ Ｐゴシック" charset="0"/>
                <a:cs typeface="Calibri" panose="020F0502020204030204" pitchFamily="34" charset="0"/>
              </a:rPr>
              <a:t> le </a:t>
            </a:r>
            <a:r>
              <a:rPr lang="en-US" sz="1000" dirty="0" err="1">
                <a:solidFill>
                  <a:srgbClr val="000000"/>
                </a:solidFill>
                <a:latin typeface="Calibri" panose="020F0502020204030204" pitchFamily="34" charset="0"/>
                <a:ea typeface="ＭＳ Ｐゴシック" charset="0"/>
                <a:cs typeface="Calibri" panose="020F0502020204030204" pitchFamily="34" charset="0"/>
              </a:rPr>
              <a:t>même</a:t>
            </a:r>
            <a:r>
              <a:rPr lang="en-US" sz="1000" dirty="0">
                <a:solidFill>
                  <a:srgbClr val="000000"/>
                </a:solidFill>
                <a:latin typeface="Calibri" panose="020F0502020204030204" pitchFamily="34" charset="0"/>
                <a:ea typeface="ＭＳ Ｐゴシック" charset="0"/>
                <a:cs typeface="Calibri" panose="020F0502020204030204" pitchFamily="34" charset="0"/>
              </a:rPr>
              <a:t> </a:t>
            </a:r>
            <a:r>
              <a:rPr lang="en-US" sz="1000" dirty="0" err="1">
                <a:solidFill>
                  <a:srgbClr val="000000"/>
                </a:solidFill>
                <a:latin typeface="Calibri" panose="020F0502020204030204" pitchFamily="34" charset="0"/>
                <a:ea typeface="ＭＳ Ｐゴシック" charset="0"/>
                <a:cs typeface="Calibri" panose="020F0502020204030204" pitchFamily="34" charset="0"/>
              </a:rPr>
              <a:t>fichier</a:t>
            </a:r>
            <a:r>
              <a:rPr lang="en-US" sz="1000" dirty="0">
                <a:solidFill>
                  <a:srgbClr val="000000"/>
                </a:solidFill>
                <a:latin typeface="Calibri" panose="020F0502020204030204" pitchFamily="34" charset="0"/>
                <a:ea typeface="ＭＳ Ｐゴシック" charset="0"/>
                <a:cs typeface="Calibri" panose="020F0502020204030204" pitchFamily="34" charset="0"/>
              </a:rPr>
              <a:t> excel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p>
        </p:txBody>
      </p:sp>
      <p:pic>
        <p:nvPicPr>
          <p:cNvPr id="68" name="Image 67">
            <a:extLst>
              <a:ext uri="{FF2B5EF4-FFF2-40B4-BE49-F238E27FC236}">
                <a16:creationId xmlns:a16="http://schemas.microsoft.com/office/drawing/2014/main" id="{60F7C18A-300B-49F1-AD09-B75055C62E34}"/>
              </a:ext>
            </a:extLst>
          </p:cNvPr>
          <p:cNvPicPr preferRelativeResize="0">
            <a:picLocks/>
          </p:cNvPicPr>
          <p:nvPr/>
        </p:nvPicPr>
        <p:blipFill rotWithShape="1">
          <a:blip r:embed="rId3"/>
          <a:srcRect t="3902" r="68900" b="36170"/>
          <a:stretch/>
        </p:blipFill>
        <p:spPr>
          <a:xfrm>
            <a:off x="8148142" y="2113616"/>
            <a:ext cx="500368" cy="288848"/>
          </a:xfrm>
          <a:prstGeom prst="rect">
            <a:avLst/>
          </a:prstGeom>
          <a:ln>
            <a:solidFill>
              <a:schemeClr val="bg1">
                <a:lumMod val="65000"/>
              </a:schemeClr>
            </a:solidFill>
          </a:ln>
        </p:spPr>
      </p:pic>
      <p:pic>
        <p:nvPicPr>
          <p:cNvPr id="69" name="Picture 2" descr="Résultat de recherche d'images">
            <a:extLst>
              <a:ext uri="{FF2B5EF4-FFF2-40B4-BE49-F238E27FC236}">
                <a16:creationId xmlns:a16="http://schemas.microsoft.com/office/drawing/2014/main" id="{F9F818C7-618B-4E40-95F8-9E2AEDBC1714}"/>
              </a:ext>
            </a:extLst>
          </p:cNvPr>
          <p:cNvPicPr>
            <a:picLocks noChangeAspect="1" noChangeArrowheads="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02987" y="2177154"/>
            <a:ext cx="190678" cy="190678"/>
          </a:xfrm>
          <a:prstGeom prst="rect">
            <a:avLst/>
          </a:prstGeom>
          <a:noFill/>
          <a:extLst>
            <a:ext uri="{909E8E84-426E-40DD-AFC4-6F175D3DCCD1}">
              <a14:hiddenFill xmlns:a14="http://schemas.microsoft.com/office/drawing/2010/main">
                <a:solidFill>
                  <a:srgbClr val="FFFFFF"/>
                </a:solidFill>
              </a14:hiddenFill>
            </a:ext>
          </a:extLst>
        </p:spPr>
      </p:pic>
      <p:sp>
        <p:nvSpPr>
          <p:cNvPr id="70" name="ZoneTexte 69">
            <a:extLst>
              <a:ext uri="{FF2B5EF4-FFF2-40B4-BE49-F238E27FC236}">
                <a16:creationId xmlns:a16="http://schemas.microsoft.com/office/drawing/2014/main" id="{2BED39D2-641D-485B-A8DC-E40B311E881D}"/>
              </a:ext>
            </a:extLst>
          </p:cNvPr>
          <p:cNvSpPr txBox="1"/>
          <p:nvPr/>
        </p:nvSpPr>
        <p:spPr>
          <a:xfrm>
            <a:off x="8001062" y="1916832"/>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0070C0"/>
                </a:solidFill>
                <a:effectLst/>
                <a:uLnTx/>
                <a:uFillTx/>
                <a:latin typeface="Calibri" panose="020F0502020204030204" pitchFamily="34" charset="0"/>
                <a:ea typeface="ＭＳ Ｐゴシック" charset="0"/>
                <a:cs typeface="Calibri" panose="020F0502020204030204" pitchFamily="34" charset="0"/>
              </a:rPr>
              <a:t>RT 1 DPR</a:t>
            </a:r>
          </a:p>
        </p:txBody>
      </p:sp>
      <p:cxnSp>
        <p:nvCxnSpPr>
          <p:cNvPr id="76" name="Connecteur droit 75">
            <a:extLst>
              <a:ext uri="{FF2B5EF4-FFF2-40B4-BE49-F238E27FC236}">
                <a16:creationId xmlns:a16="http://schemas.microsoft.com/office/drawing/2014/main" id="{17819FD2-A783-4F65-906A-A7BC293F938A}"/>
              </a:ext>
            </a:extLst>
          </p:cNvPr>
          <p:cNvCxnSpPr>
            <a:cxnSpLocks/>
          </p:cNvCxnSpPr>
          <p:nvPr/>
        </p:nvCxnSpPr>
        <p:spPr bwMode="auto">
          <a:xfrm>
            <a:off x="185732" y="2931164"/>
            <a:ext cx="8748000" cy="0"/>
          </a:xfrm>
          <a:prstGeom prst="line">
            <a:avLst/>
          </a:prstGeom>
          <a:solidFill>
            <a:schemeClr val="bg2"/>
          </a:solidFill>
          <a:ln w="12700" cap="flat" cmpd="sng" algn="ctr">
            <a:solidFill>
              <a:schemeClr val="bg2"/>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77" name="Image 76">
            <a:extLst>
              <a:ext uri="{FF2B5EF4-FFF2-40B4-BE49-F238E27FC236}">
                <a16:creationId xmlns:a16="http://schemas.microsoft.com/office/drawing/2014/main" id="{7ADD4330-0E5E-4DFA-95D7-8C7191D3348B}"/>
              </a:ext>
            </a:extLst>
          </p:cNvPr>
          <p:cNvPicPr preferRelativeResize="0">
            <a:picLocks/>
          </p:cNvPicPr>
          <p:nvPr/>
        </p:nvPicPr>
        <p:blipFill rotWithShape="1">
          <a:blip r:embed="rId3"/>
          <a:srcRect t="3902" r="68900" b="36170"/>
          <a:stretch/>
        </p:blipFill>
        <p:spPr>
          <a:xfrm>
            <a:off x="8148142" y="2586336"/>
            <a:ext cx="500368" cy="288848"/>
          </a:xfrm>
          <a:prstGeom prst="rect">
            <a:avLst/>
          </a:prstGeom>
          <a:ln>
            <a:solidFill>
              <a:schemeClr val="bg1">
                <a:lumMod val="65000"/>
              </a:schemeClr>
            </a:solidFill>
          </a:ln>
        </p:spPr>
      </p:pic>
      <p:pic>
        <p:nvPicPr>
          <p:cNvPr id="78" name="Picture 2" descr="Résultat de recherche d'images">
            <a:extLst>
              <a:ext uri="{FF2B5EF4-FFF2-40B4-BE49-F238E27FC236}">
                <a16:creationId xmlns:a16="http://schemas.microsoft.com/office/drawing/2014/main" id="{C9740A96-2E9B-4224-8D9D-46AB6A0068BD}"/>
              </a:ext>
            </a:extLst>
          </p:cNvPr>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02987" y="2649874"/>
            <a:ext cx="190678" cy="190678"/>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78">
            <a:extLst>
              <a:ext uri="{FF2B5EF4-FFF2-40B4-BE49-F238E27FC236}">
                <a16:creationId xmlns:a16="http://schemas.microsoft.com/office/drawing/2014/main" id="{4696EF79-ADF1-4EC9-B64C-F75003C63684}"/>
              </a:ext>
            </a:extLst>
          </p:cNvPr>
          <p:cNvSpPr txBox="1"/>
          <p:nvPr/>
        </p:nvSpPr>
        <p:spPr>
          <a:xfrm>
            <a:off x="8001062" y="2389552"/>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C25B5D"/>
                </a:solidFill>
                <a:effectLst/>
                <a:uLnTx/>
                <a:uFillTx/>
                <a:latin typeface="Calibri" panose="020F0502020204030204" pitchFamily="34" charset="0"/>
                <a:ea typeface="ＭＳ Ｐゴシック" charset="0"/>
                <a:cs typeface="Calibri" panose="020F0502020204030204" pitchFamily="34" charset="0"/>
              </a:rPr>
              <a:t>RT 2 DPR</a:t>
            </a:r>
          </a:p>
        </p:txBody>
      </p:sp>
      <p:pic>
        <p:nvPicPr>
          <p:cNvPr id="20" name="Image 19">
            <a:extLst>
              <a:ext uri="{FF2B5EF4-FFF2-40B4-BE49-F238E27FC236}">
                <a16:creationId xmlns:a16="http://schemas.microsoft.com/office/drawing/2014/main" id="{3604E83F-C53B-435B-B8E4-562B28E2EF7A}"/>
              </a:ext>
            </a:extLst>
          </p:cNvPr>
          <p:cNvPicPr>
            <a:picLocks noChangeAspect="1"/>
          </p:cNvPicPr>
          <p:nvPr/>
        </p:nvPicPr>
        <p:blipFill>
          <a:blip r:embed="rId10">
            <a:duotone>
              <a:prstClr val="black"/>
              <a:schemeClr val="accent1">
                <a:tint val="45000"/>
                <a:satMod val="400000"/>
              </a:schemeClr>
            </a:duotone>
          </a:blip>
          <a:stretch>
            <a:fillRect/>
          </a:stretch>
        </p:blipFill>
        <p:spPr>
          <a:xfrm>
            <a:off x="6767795" y="2146164"/>
            <a:ext cx="240036" cy="240036"/>
          </a:xfrm>
          <a:prstGeom prst="rect">
            <a:avLst/>
          </a:prstGeom>
        </p:spPr>
      </p:pic>
      <p:cxnSp>
        <p:nvCxnSpPr>
          <p:cNvPr id="80" name="Connecteur droit avec flèche 79">
            <a:extLst>
              <a:ext uri="{FF2B5EF4-FFF2-40B4-BE49-F238E27FC236}">
                <a16:creationId xmlns:a16="http://schemas.microsoft.com/office/drawing/2014/main" id="{3A705CFA-2943-4740-ACE0-5086905ADB1B}"/>
              </a:ext>
            </a:extLst>
          </p:cNvPr>
          <p:cNvCxnSpPr/>
          <p:nvPr/>
        </p:nvCxnSpPr>
        <p:spPr bwMode="auto">
          <a:xfrm>
            <a:off x="7073619" y="2264709"/>
            <a:ext cx="1008000" cy="0"/>
          </a:xfrm>
          <a:prstGeom prst="straightConnector1">
            <a:avLst/>
          </a:prstGeom>
          <a:solidFill>
            <a:schemeClr val="bg2"/>
          </a:solidFill>
          <a:ln w="3175" cap="flat" cmpd="sng" algn="ctr">
            <a:solidFill>
              <a:schemeClr val="bg1">
                <a:lumMod val="50000"/>
              </a:schemeClr>
            </a:solidFill>
            <a:prstDash val="solid"/>
            <a:round/>
            <a:headEnd type="none" w="med" len="med"/>
            <a:tailEnd type="arrow"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pic>
        <p:nvPicPr>
          <p:cNvPr id="81" name="Image 80">
            <a:extLst>
              <a:ext uri="{FF2B5EF4-FFF2-40B4-BE49-F238E27FC236}">
                <a16:creationId xmlns:a16="http://schemas.microsoft.com/office/drawing/2014/main" id="{7FD26E3E-D08F-4138-96B2-E77EC36257BD}"/>
              </a:ext>
            </a:extLst>
          </p:cNvPr>
          <p:cNvPicPr>
            <a:picLocks noChangeAspect="1"/>
          </p:cNvPicPr>
          <p:nvPr/>
        </p:nvPicPr>
        <p:blipFill>
          <a:blip r:embed="rId10">
            <a:duotone>
              <a:prstClr val="black"/>
              <a:schemeClr val="accent4">
                <a:tint val="45000"/>
                <a:satMod val="400000"/>
              </a:schemeClr>
            </a:duotone>
          </a:blip>
          <a:stretch>
            <a:fillRect/>
          </a:stretch>
        </p:blipFill>
        <p:spPr>
          <a:xfrm>
            <a:off x="6767843" y="2612900"/>
            <a:ext cx="240036" cy="240036"/>
          </a:xfrm>
          <a:prstGeom prst="rect">
            <a:avLst/>
          </a:prstGeom>
        </p:spPr>
      </p:pic>
      <p:cxnSp>
        <p:nvCxnSpPr>
          <p:cNvPr id="82" name="Connecteur droit avec flèche 81">
            <a:extLst>
              <a:ext uri="{FF2B5EF4-FFF2-40B4-BE49-F238E27FC236}">
                <a16:creationId xmlns:a16="http://schemas.microsoft.com/office/drawing/2014/main" id="{9E97CB42-BC59-46C4-9674-D6C10F78B0D7}"/>
              </a:ext>
            </a:extLst>
          </p:cNvPr>
          <p:cNvCxnSpPr/>
          <p:nvPr/>
        </p:nvCxnSpPr>
        <p:spPr bwMode="auto">
          <a:xfrm>
            <a:off x="7073667" y="2731445"/>
            <a:ext cx="1008000" cy="0"/>
          </a:xfrm>
          <a:prstGeom prst="straightConnector1">
            <a:avLst/>
          </a:prstGeom>
          <a:solidFill>
            <a:schemeClr val="bg2"/>
          </a:solidFill>
          <a:ln w="3175" cap="flat" cmpd="sng" algn="ctr">
            <a:solidFill>
              <a:schemeClr val="bg1">
                <a:lumMod val="50000"/>
              </a:schemeClr>
            </a:solidFill>
            <a:prstDash val="solid"/>
            <a:round/>
            <a:headEnd type="none" w="med" len="med"/>
            <a:tailEnd type="arrow"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3" name="ZoneTexte 82">
            <a:extLst>
              <a:ext uri="{FF2B5EF4-FFF2-40B4-BE49-F238E27FC236}">
                <a16:creationId xmlns:a16="http://schemas.microsoft.com/office/drawing/2014/main" id="{A74B5BF2-090C-4BDC-9A55-073D18514760}"/>
              </a:ext>
            </a:extLst>
          </p:cNvPr>
          <p:cNvSpPr txBox="1"/>
          <p:nvPr/>
        </p:nvSpPr>
        <p:spPr>
          <a:xfrm>
            <a:off x="6485115" y="1923052"/>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0070C0"/>
                </a:solidFill>
                <a:effectLst/>
                <a:uLnTx/>
                <a:uFillTx/>
                <a:latin typeface="Calibri" panose="020F0502020204030204" pitchFamily="34" charset="0"/>
                <a:ea typeface="ＭＳ Ｐゴシック" charset="0"/>
                <a:cs typeface="Calibri" panose="020F0502020204030204" pitchFamily="34" charset="0"/>
              </a:rPr>
              <a:t>RT 1</a:t>
            </a:r>
          </a:p>
        </p:txBody>
      </p:sp>
      <p:sp>
        <p:nvSpPr>
          <p:cNvPr id="84" name="ZoneTexte 83">
            <a:extLst>
              <a:ext uri="{FF2B5EF4-FFF2-40B4-BE49-F238E27FC236}">
                <a16:creationId xmlns:a16="http://schemas.microsoft.com/office/drawing/2014/main" id="{85A0C67C-7905-4B52-A92E-AAEAF200ACF0}"/>
              </a:ext>
            </a:extLst>
          </p:cNvPr>
          <p:cNvSpPr txBox="1"/>
          <p:nvPr/>
        </p:nvSpPr>
        <p:spPr>
          <a:xfrm>
            <a:off x="6491335" y="2389787"/>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C25B5D"/>
                </a:solidFill>
                <a:effectLst/>
                <a:uLnTx/>
                <a:uFillTx/>
                <a:latin typeface="Calibri" panose="020F0502020204030204" pitchFamily="34" charset="0"/>
                <a:ea typeface="ＭＳ Ｐゴシック" charset="0"/>
                <a:cs typeface="Calibri" panose="020F0502020204030204" pitchFamily="34" charset="0"/>
              </a:rPr>
              <a:t>RT 2</a:t>
            </a:r>
          </a:p>
        </p:txBody>
      </p:sp>
      <p:cxnSp>
        <p:nvCxnSpPr>
          <p:cNvPr id="85" name="Connecteur droit avec flèche 84">
            <a:extLst>
              <a:ext uri="{FF2B5EF4-FFF2-40B4-BE49-F238E27FC236}">
                <a16:creationId xmlns:a16="http://schemas.microsoft.com/office/drawing/2014/main" id="{0F46D8A4-FE5B-48D7-9342-0CE74E03471C}"/>
              </a:ext>
            </a:extLst>
          </p:cNvPr>
          <p:cNvCxnSpPr/>
          <p:nvPr/>
        </p:nvCxnSpPr>
        <p:spPr bwMode="auto">
          <a:xfrm>
            <a:off x="7308304" y="4508171"/>
            <a:ext cx="756000" cy="0"/>
          </a:xfrm>
          <a:prstGeom prst="straightConnector1">
            <a:avLst/>
          </a:prstGeom>
          <a:solidFill>
            <a:schemeClr val="bg2"/>
          </a:solidFill>
          <a:ln w="3175" cap="flat" cmpd="sng" algn="ctr">
            <a:solidFill>
              <a:schemeClr val="bg1">
                <a:lumMod val="50000"/>
              </a:schemeClr>
            </a:solidFill>
            <a:prstDash val="solid"/>
            <a:round/>
            <a:headEnd type="none" w="med" len="med"/>
            <a:tailEnd type="arrow"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8AC9895E-470D-45A5-933F-C29F75664A95}"/>
              </a:ext>
            </a:extLst>
          </p:cNvPr>
          <p:cNvSpPr/>
          <p:nvPr/>
        </p:nvSpPr>
        <p:spPr bwMode="auto">
          <a:xfrm>
            <a:off x="179512" y="1635020"/>
            <a:ext cx="6120680" cy="209804"/>
          </a:xfrm>
          <a:prstGeom prst="rect">
            <a:avLst/>
          </a:prstGeom>
          <a:solidFill>
            <a:schemeClr val="bg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Principles</a:t>
            </a:r>
          </a:p>
        </p:txBody>
      </p:sp>
      <p:sp>
        <p:nvSpPr>
          <p:cNvPr id="88" name="Rectangle 87">
            <a:extLst>
              <a:ext uri="{FF2B5EF4-FFF2-40B4-BE49-F238E27FC236}">
                <a16:creationId xmlns:a16="http://schemas.microsoft.com/office/drawing/2014/main" id="{F6498401-E1C7-4F5E-A923-35708EAEFB7E}"/>
              </a:ext>
            </a:extLst>
          </p:cNvPr>
          <p:cNvSpPr/>
          <p:nvPr/>
        </p:nvSpPr>
        <p:spPr bwMode="auto">
          <a:xfrm>
            <a:off x="6509996" y="1635020"/>
            <a:ext cx="2417516" cy="209804"/>
          </a:xfrm>
          <a:prstGeom prst="rect">
            <a:avLst/>
          </a:prstGeom>
          <a:solidFill>
            <a:schemeClr val="bg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ＭＳ Ｐゴシック" charset="0"/>
                <a:cs typeface="Calibri" panose="020F0502020204030204" pitchFamily="34" charset="0"/>
              </a:rPr>
              <a:t>Illustration</a:t>
            </a:r>
          </a:p>
        </p:txBody>
      </p:sp>
      <p:pic>
        <p:nvPicPr>
          <p:cNvPr id="26" name="Image 25">
            <a:extLst>
              <a:ext uri="{FF2B5EF4-FFF2-40B4-BE49-F238E27FC236}">
                <a16:creationId xmlns:a16="http://schemas.microsoft.com/office/drawing/2014/main" id="{5F6EC1E2-CF7C-47DE-BC2E-B5350C5E5E24}"/>
              </a:ext>
            </a:extLst>
          </p:cNvPr>
          <p:cNvPicPr>
            <a:picLocks noChangeAspect="1"/>
          </p:cNvPicPr>
          <p:nvPr/>
        </p:nvPicPr>
        <p:blipFill>
          <a:blip r:embed="rId11"/>
          <a:stretch>
            <a:fillRect/>
          </a:stretch>
        </p:blipFill>
        <p:spPr>
          <a:xfrm>
            <a:off x="8012635" y="3354070"/>
            <a:ext cx="216000" cy="216000"/>
          </a:xfrm>
          <a:prstGeom prst="rect">
            <a:avLst/>
          </a:prstGeom>
        </p:spPr>
      </p:pic>
      <p:sp>
        <p:nvSpPr>
          <p:cNvPr id="89" name="ZoneTexte 88">
            <a:extLst>
              <a:ext uri="{FF2B5EF4-FFF2-40B4-BE49-F238E27FC236}">
                <a16:creationId xmlns:a16="http://schemas.microsoft.com/office/drawing/2014/main" id="{B25A9226-8AB6-482A-8049-547DE96C70B3}"/>
              </a:ext>
            </a:extLst>
          </p:cNvPr>
          <p:cNvSpPr txBox="1"/>
          <p:nvPr/>
        </p:nvSpPr>
        <p:spPr>
          <a:xfrm>
            <a:off x="8050825" y="3353131"/>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Français</a:t>
            </a:r>
          </a:p>
        </p:txBody>
      </p:sp>
      <p:pic>
        <p:nvPicPr>
          <p:cNvPr id="28" name="Image 27">
            <a:extLst>
              <a:ext uri="{FF2B5EF4-FFF2-40B4-BE49-F238E27FC236}">
                <a16:creationId xmlns:a16="http://schemas.microsoft.com/office/drawing/2014/main" id="{650E2787-9775-4EC4-A509-5E21F9237AAC}"/>
              </a:ext>
            </a:extLst>
          </p:cNvPr>
          <p:cNvPicPr>
            <a:picLocks noChangeAspect="1"/>
          </p:cNvPicPr>
          <p:nvPr/>
        </p:nvPicPr>
        <p:blipFill>
          <a:blip r:embed="rId12"/>
          <a:stretch>
            <a:fillRect/>
          </a:stretch>
        </p:blipFill>
        <p:spPr>
          <a:xfrm>
            <a:off x="7092280" y="3358701"/>
            <a:ext cx="216000" cy="216000"/>
          </a:xfrm>
          <a:prstGeom prst="rect">
            <a:avLst/>
          </a:prstGeom>
        </p:spPr>
      </p:pic>
      <p:sp>
        <p:nvSpPr>
          <p:cNvPr id="90" name="ZoneTexte 89">
            <a:extLst>
              <a:ext uri="{FF2B5EF4-FFF2-40B4-BE49-F238E27FC236}">
                <a16:creationId xmlns:a16="http://schemas.microsoft.com/office/drawing/2014/main" id="{24A98863-15CB-4732-872B-53A1DB703782}"/>
              </a:ext>
            </a:extLst>
          </p:cNvPr>
          <p:cNvSpPr txBox="1"/>
          <p:nvPr/>
        </p:nvSpPr>
        <p:spPr>
          <a:xfrm>
            <a:off x="7129601" y="3350944"/>
            <a:ext cx="794529" cy="21544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Anglais</a:t>
            </a:r>
          </a:p>
        </p:txBody>
      </p:sp>
      <p:sp>
        <p:nvSpPr>
          <p:cNvPr id="92" name="Espace réservé du contenu 4">
            <a:extLst>
              <a:ext uri="{FF2B5EF4-FFF2-40B4-BE49-F238E27FC236}">
                <a16:creationId xmlns:a16="http://schemas.microsoft.com/office/drawing/2014/main" id="{B60708F4-ED7C-4712-8AA8-2D06CEF324DE}"/>
              </a:ext>
            </a:extLst>
          </p:cNvPr>
          <p:cNvSpPr txBox="1">
            <a:spLocks/>
          </p:cNvSpPr>
          <p:nvPr/>
        </p:nvSpPr>
        <p:spPr bwMode="gray">
          <a:xfrm>
            <a:off x="179512" y="1128104"/>
            <a:ext cx="8784976" cy="408337"/>
          </a:xfrm>
          <a:prstGeom prst="rect">
            <a:avLst/>
          </a:prstGeom>
          <a:solidFill>
            <a:schemeClr val="bg1">
              <a:lumMod val="85000"/>
            </a:schemeClr>
          </a:solidFill>
          <a:ln w="19050">
            <a:noFill/>
            <a:prstDash val="sysDash"/>
            <a:miter lim="800000"/>
            <a:headEnd/>
            <a:tailEnd/>
          </a:ln>
          <a:effectLst/>
        </p:spPr>
        <p:txBody>
          <a:bodyPr vert="horz" wrap="square" lIns="36000" tIns="36000" rIns="36000" bIns="36000" numCol="1" anchor="ctr" anchorCtr="0" compatLnSpc="1">
            <a:prstTxWarp prst="textNoShape">
              <a:avLst/>
            </a:prstTxWarp>
            <a:noAutofit/>
          </a:bodyPr>
          <a:lstStyle>
            <a:lvl1pPr marL="180975" indent="-180975" algn="l" rtl="0" eaLnBrk="0" fontAlgn="base" hangingPunct="0">
              <a:spcBef>
                <a:spcPct val="100000"/>
              </a:spcBef>
              <a:spcAft>
                <a:spcPct val="0"/>
              </a:spcAft>
              <a:buClr>
                <a:srgbClr val="666666"/>
              </a:buClr>
              <a:buFont typeface="Wingdings" pitchFamily="2" charset="2"/>
              <a:buChar char="§"/>
              <a:defRPr sz="1600" b="1">
                <a:solidFill>
                  <a:srgbClr val="000000"/>
                </a:solidFill>
                <a:latin typeface="+mn-lt"/>
                <a:ea typeface="+mn-ea"/>
                <a:cs typeface="+mn-cs"/>
              </a:defRPr>
            </a:lvl1pPr>
            <a:lvl2pPr marL="360363" indent="-177800" algn="l" rtl="0" eaLnBrk="0" fontAlgn="base" hangingPunct="0">
              <a:spcBef>
                <a:spcPct val="50000"/>
              </a:spcBef>
              <a:spcAft>
                <a:spcPct val="0"/>
              </a:spcAft>
              <a:buChar char="•"/>
              <a:defRPr sz="1300">
                <a:solidFill>
                  <a:srgbClr val="000000"/>
                </a:solidFill>
                <a:latin typeface="+mn-lt"/>
                <a:ea typeface="Arial" charset="0"/>
                <a:cs typeface="+mn-cs"/>
              </a:defRPr>
            </a:lvl2pPr>
            <a:lvl3pPr marL="542925" indent="-180975" algn="l" rtl="0" eaLnBrk="0" fontAlgn="base" hangingPunct="0">
              <a:spcBef>
                <a:spcPct val="50000"/>
              </a:spcBef>
              <a:spcAft>
                <a:spcPct val="0"/>
              </a:spcAft>
              <a:buFont typeface="Arial" charset="0"/>
              <a:buChar char="▫"/>
              <a:defRPr sz="1100">
                <a:solidFill>
                  <a:srgbClr val="000000"/>
                </a:solidFill>
                <a:latin typeface="+mn-lt"/>
                <a:ea typeface="Arial" charset="0"/>
                <a:cs typeface="+mn-cs"/>
              </a:defRPr>
            </a:lvl3pPr>
            <a:lvl4pPr marL="723900" indent="-17938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4pPr>
            <a:lvl5pPr marL="885825" indent="-160338" algn="l" rtl="0" eaLnBrk="0" fontAlgn="base" hangingPunct="0">
              <a:spcBef>
                <a:spcPct val="50000"/>
              </a:spcBef>
              <a:spcAft>
                <a:spcPct val="0"/>
              </a:spcAft>
              <a:buFont typeface="Arial" charset="0"/>
              <a:buChar char="."/>
              <a:defRPr sz="900">
                <a:solidFill>
                  <a:srgbClr val="000000"/>
                </a:solidFill>
                <a:latin typeface="+mn-lt"/>
                <a:ea typeface="Arial" charset="0"/>
                <a:cs typeface="+mn-cs"/>
              </a:defRPr>
            </a:lvl5pPr>
            <a:lvl6pPr marL="1343025" indent="-160338" algn="l" rtl="0" fontAlgn="base">
              <a:spcBef>
                <a:spcPct val="50000"/>
              </a:spcBef>
              <a:spcAft>
                <a:spcPct val="0"/>
              </a:spcAft>
              <a:buFont typeface="Arial" charset="0"/>
              <a:buChar char="."/>
              <a:defRPr sz="900">
                <a:solidFill>
                  <a:srgbClr val="000000"/>
                </a:solidFill>
                <a:latin typeface="+mn-lt"/>
                <a:ea typeface="Arial" charset="0"/>
                <a:cs typeface="+mn-cs"/>
              </a:defRPr>
            </a:lvl6pPr>
            <a:lvl7pPr marL="1800225" indent="-160338" algn="l" rtl="0" fontAlgn="base">
              <a:spcBef>
                <a:spcPct val="50000"/>
              </a:spcBef>
              <a:spcAft>
                <a:spcPct val="0"/>
              </a:spcAft>
              <a:buFont typeface="Arial" charset="0"/>
              <a:buChar char="."/>
              <a:defRPr sz="900">
                <a:solidFill>
                  <a:srgbClr val="000000"/>
                </a:solidFill>
                <a:latin typeface="+mn-lt"/>
                <a:ea typeface="Arial" charset="0"/>
                <a:cs typeface="+mn-cs"/>
              </a:defRPr>
            </a:lvl7pPr>
            <a:lvl8pPr marL="2257425" indent="-160338" algn="l" rtl="0" fontAlgn="base">
              <a:spcBef>
                <a:spcPct val="50000"/>
              </a:spcBef>
              <a:spcAft>
                <a:spcPct val="0"/>
              </a:spcAft>
              <a:buFont typeface="Arial" charset="0"/>
              <a:buChar char="."/>
              <a:defRPr sz="900">
                <a:solidFill>
                  <a:srgbClr val="000000"/>
                </a:solidFill>
                <a:latin typeface="+mn-lt"/>
                <a:ea typeface="Arial" charset="0"/>
                <a:cs typeface="+mn-cs"/>
              </a:defRPr>
            </a:lvl8pPr>
            <a:lvl9pPr marL="2714625" indent="-160338" algn="l" rtl="0" fontAlgn="base">
              <a:spcBef>
                <a:spcPct val="50000"/>
              </a:spcBef>
              <a:spcAft>
                <a:spcPct val="0"/>
              </a:spcAft>
              <a:buFont typeface="Arial" charset="0"/>
              <a:buChar char="."/>
              <a:defRPr sz="900">
                <a:solidFill>
                  <a:srgbClr val="000000"/>
                </a:solidFill>
                <a:latin typeface="+mn-lt"/>
                <a:ea typeface="Arial" charset="0"/>
                <a:cs typeface="+mn-cs"/>
              </a:defRPr>
            </a:lvl9pPr>
          </a:lstStyle>
          <a:p>
            <a:pPr marL="92075" marR="0" lvl="0" indent="0" algn="ctr" defTabSz="914400" rtl="0" eaLnBrk="0" fontAlgn="base" latinLnBrk="0" hangingPunct="0">
              <a:lnSpc>
                <a:spcPct val="100000"/>
              </a:lnSpc>
              <a:spcBef>
                <a:spcPts val="0"/>
              </a:spcBef>
              <a:spcAft>
                <a:spcPct val="0"/>
              </a:spcAft>
              <a:buClr>
                <a:srgbClr val="666666"/>
              </a:buClr>
              <a:buSzTx/>
              <a:buFont typeface="Wingdings" pitchFamily="2" charset="2"/>
              <a:buNone/>
              <a:tabLst/>
              <a:defRPr/>
            </a:pP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Des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principes</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ont</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été</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définis</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pour simplifier la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gestion</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de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l’outil</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tactique</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et preparer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l’import</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du DPR/PIA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dans</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l’outil</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cible</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 </a:t>
            </a:r>
            <a:r>
              <a:rPr kumimoji="0" lang="en-US" sz="1100" b="1" i="1" u="none" strike="noStrike" kern="0" cap="none" spc="0" normalizeH="0" baseline="0" noProof="0" dirty="0" err="1">
                <a:ln>
                  <a:noFill/>
                </a:ln>
                <a:solidFill>
                  <a:srgbClr val="6E6E87"/>
                </a:solidFill>
                <a:effectLst/>
                <a:uLnTx/>
                <a:uFillTx/>
                <a:latin typeface="Calibri" panose="020F0502020204030204" pitchFamily="34" charset="0"/>
                <a:ea typeface="ＭＳ Ｐゴシック"/>
                <a:cs typeface="Arial"/>
              </a:rPr>
              <a:t>OneTrust</a:t>
            </a:r>
            <a:r>
              <a:rPr kumimoji="0" lang="en-US" sz="1100" b="1" i="1" u="none" strike="noStrike" kern="0" cap="none" spc="0" normalizeH="0" baseline="0" noProof="0" dirty="0">
                <a:ln>
                  <a:noFill/>
                </a:ln>
                <a:solidFill>
                  <a:srgbClr val="6E6E87"/>
                </a:solidFill>
                <a:effectLst/>
                <a:uLnTx/>
                <a:uFillTx/>
                <a:latin typeface="Calibri" panose="020F0502020204030204" pitchFamily="34" charset="0"/>
                <a:ea typeface="ＭＳ Ｐゴシック"/>
                <a:cs typeface="Arial"/>
              </a:rPr>
              <a:t>.</a:t>
            </a:r>
            <a:endParaRPr kumimoji="0" lang="en-GB" sz="1100" b="0" i="1" u="none" strike="noStrike" kern="0" cap="none" spc="0" normalizeH="0" baseline="0" noProof="0" dirty="0">
              <a:ln>
                <a:noFill/>
              </a:ln>
              <a:solidFill>
                <a:srgbClr val="000000"/>
              </a:solidFill>
              <a:effectLst/>
              <a:uLnTx/>
              <a:uFillTx/>
              <a:latin typeface="Calibri" panose="020F0502020204030204" pitchFamily="34" charset="0"/>
              <a:ea typeface="ＭＳ Ｐゴシック"/>
              <a:cs typeface="Arial"/>
            </a:endParaRPr>
          </a:p>
        </p:txBody>
      </p:sp>
      <p:grpSp>
        <p:nvGrpSpPr>
          <p:cNvPr id="93" name="Group 14">
            <a:extLst>
              <a:ext uri="{FF2B5EF4-FFF2-40B4-BE49-F238E27FC236}">
                <a16:creationId xmlns:a16="http://schemas.microsoft.com/office/drawing/2014/main" id="{D0FD713C-1A01-4482-BFE6-9ECE19A12686}"/>
              </a:ext>
            </a:extLst>
          </p:cNvPr>
          <p:cNvGrpSpPr/>
          <p:nvPr/>
        </p:nvGrpSpPr>
        <p:grpSpPr>
          <a:xfrm>
            <a:off x="179512" y="1124744"/>
            <a:ext cx="252000" cy="252000"/>
            <a:chOff x="179512" y="5373216"/>
            <a:chExt cx="252000" cy="252000"/>
          </a:xfrm>
        </p:grpSpPr>
        <p:cxnSp>
          <p:nvCxnSpPr>
            <p:cNvPr id="94" name="Straight Connector 15">
              <a:extLst>
                <a:ext uri="{FF2B5EF4-FFF2-40B4-BE49-F238E27FC236}">
                  <a16:creationId xmlns:a16="http://schemas.microsoft.com/office/drawing/2014/main" id="{845C0BCB-630D-433A-ABB1-57EC646E6F12}"/>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5" name="Straight Connector 16">
              <a:extLst>
                <a:ext uri="{FF2B5EF4-FFF2-40B4-BE49-F238E27FC236}">
                  <a16:creationId xmlns:a16="http://schemas.microsoft.com/office/drawing/2014/main" id="{89499DD8-4DAA-4234-B101-1D39570980A9}"/>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96" name="Group 17">
            <a:extLst>
              <a:ext uri="{FF2B5EF4-FFF2-40B4-BE49-F238E27FC236}">
                <a16:creationId xmlns:a16="http://schemas.microsoft.com/office/drawing/2014/main" id="{95518611-192F-4CCA-BF27-048ADC7B4875}"/>
              </a:ext>
            </a:extLst>
          </p:cNvPr>
          <p:cNvGrpSpPr/>
          <p:nvPr/>
        </p:nvGrpSpPr>
        <p:grpSpPr>
          <a:xfrm rot="10800000">
            <a:off x="8712488" y="1281200"/>
            <a:ext cx="252000" cy="252000"/>
            <a:chOff x="179512" y="5373216"/>
            <a:chExt cx="252000" cy="252000"/>
          </a:xfrm>
        </p:grpSpPr>
        <p:cxnSp>
          <p:nvCxnSpPr>
            <p:cNvPr id="97" name="Straight Connector 18">
              <a:extLst>
                <a:ext uri="{FF2B5EF4-FFF2-40B4-BE49-F238E27FC236}">
                  <a16:creationId xmlns:a16="http://schemas.microsoft.com/office/drawing/2014/main" id="{C54B4E15-4AC1-4B35-B203-998D6935341D}"/>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8" name="Straight Connector 19">
              <a:extLst>
                <a:ext uri="{FF2B5EF4-FFF2-40B4-BE49-F238E27FC236}">
                  <a16:creationId xmlns:a16="http://schemas.microsoft.com/office/drawing/2014/main" id="{8329FC32-0A9C-49DE-9D70-E5CA4FC55D85}"/>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4" name="Image 3">
            <a:extLst>
              <a:ext uri="{FF2B5EF4-FFF2-40B4-BE49-F238E27FC236}">
                <a16:creationId xmlns:a16="http://schemas.microsoft.com/office/drawing/2014/main" id="{0DADE2E9-8235-4026-8236-A51974B6564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3813" y="5013188"/>
            <a:ext cx="108000" cy="108000"/>
          </a:xfrm>
          <a:prstGeom prst="rect">
            <a:avLst/>
          </a:prstGeom>
        </p:spPr>
      </p:pic>
      <p:cxnSp>
        <p:nvCxnSpPr>
          <p:cNvPr id="53" name="Connecteur droit 52">
            <a:extLst>
              <a:ext uri="{FF2B5EF4-FFF2-40B4-BE49-F238E27FC236}">
                <a16:creationId xmlns:a16="http://schemas.microsoft.com/office/drawing/2014/main" id="{F8919D50-4060-44B7-A714-BB9D46A22C6A}"/>
              </a:ext>
            </a:extLst>
          </p:cNvPr>
          <p:cNvCxnSpPr>
            <a:cxnSpLocks/>
          </p:cNvCxnSpPr>
          <p:nvPr/>
        </p:nvCxnSpPr>
        <p:spPr bwMode="auto">
          <a:xfrm>
            <a:off x="179512" y="6099516"/>
            <a:ext cx="8748000" cy="0"/>
          </a:xfrm>
          <a:prstGeom prst="line">
            <a:avLst/>
          </a:prstGeom>
          <a:solidFill>
            <a:schemeClr val="bg2"/>
          </a:solidFill>
          <a:ln w="12700" cap="flat" cmpd="sng" algn="ctr">
            <a:solidFill>
              <a:schemeClr val="bg2"/>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9" name="ZoneTexte 58">
            <a:extLst>
              <a:ext uri="{FF2B5EF4-FFF2-40B4-BE49-F238E27FC236}">
                <a16:creationId xmlns:a16="http://schemas.microsoft.com/office/drawing/2014/main" id="{56499CF6-EBAF-466C-86D3-A4C393BDE9B9}"/>
              </a:ext>
            </a:extLst>
          </p:cNvPr>
          <p:cNvSpPr txBox="1"/>
          <p:nvPr/>
        </p:nvSpPr>
        <p:spPr>
          <a:xfrm>
            <a:off x="323527" y="5212927"/>
            <a:ext cx="6242451" cy="86177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L’outil</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tactique</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doit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être</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utilisé</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dans</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un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environnement</a:t>
            </a:r>
            <a:r>
              <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rPr>
              <a:t> </a:t>
            </a:r>
            <a:r>
              <a:rPr kumimoji="0" lang="en-US" sz="1000" b="1" i="0" u="none" strike="noStrike" kern="1200" cap="none" spc="0" normalizeH="0" baseline="0" noProof="0" dirty="0" err="1">
                <a:ln>
                  <a:noFill/>
                </a:ln>
                <a:solidFill>
                  <a:srgbClr val="6E6E87"/>
                </a:solidFill>
                <a:effectLst/>
                <a:uLnTx/>
                <a:uFillTx/>
                <a:latin typeface="Calibri" panose="020F0502020204030204" pitchFamily="34" charset="0"/>
                <a:ea typeface="ＭＳ Ｐゴシック" charset="0"/>
                <a:cs typeface="Calibri" panose="020F0502020204030204" pitchFamily="34" charset="0"/>
              </a:rPr>
              <a:t>sécurisé</a:t>
            </a: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6E6E87"/>
              </a:solidFill>
              <a:effectLst/>
              <a:uLnTx/>
              <a:uFillTx/>
              <a:latin typeface="Calibri" panose="020F0502020204030204" pitchFamily="34" charset="0"/>
              <a:ea typeface="ＭＳ Ｐゴシック"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tactique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contient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des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données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sensibles</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chaque</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BU/SU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doit</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assurer la protection du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fichier</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de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l’outil</a:t>
            </a: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r>
              <a:rPr kumimoji="0" lang="en-US" sz="10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tactique</a:t>
            </a: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t>
            </a:r>
          </a:p>
          <a:p>
            <a:pPr lvl="0" fontAlgn="base">
              <a:spcBef>
                <a:spcPct val="0"/>
              </a:spcBef>
              <a:spcAft>
                <a:spcPct val="0"/>
              </a:spcAft>
              <a:defRPr/>
            </a:pP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Le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programme</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Groupe GDPR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partagera</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avec les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équipes</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SSI les instructions sur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l’utilisation</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et le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partage</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de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l’outil</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 </a:t>
            </a:r>
            <a:r>
              <a:rPr lang="en-US" sz="1000" dirty="0" err="1">
                <a:solidFill>
                  <a:srgbClr val="000000"/>
                </a:solidFill>
                <a:latin typeface="Calibri" panose="020F0502020204030204" pitchFamily="34" charset="0"/>
                <a:cs typeface="Calibri" panose="020F0502020204030204" pitchFamily="34" charset="0"/>
                <a:sym typeface="Wingdings" panose="05000000000000000000" pitchFamily="2" charset="2"/>
              </a:rPr>
              <a:t>tactique</a:t>
            </a:r>
            <a:r>
              <a:rPr lang="en-US" sz="1000" dirty="0">
                <a:solidFill>
                  <a:srgbClr val="000000"/>
                </a:solidFill>
                <a:latin typeface="Calibri" panose="020F0502020204030204" pitchFamily="34" charset="0"/>
                <a:cs typeface="Calibri" panose="020F0502020204030204" pitchFamily="34" charset="0"/>
                <a:sym typeface="Wingdings" panose="05000000000000000000" pitchFamily="2" charset="2"/>
              </a:rPr>
              <a:t>.</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pic>
        <p:nvPicPr>
          <p:cNvPr id="5" name="Image 4">
            <a:extLst>
              <a:ext uri="{FF2B5EF4-FFF2-40B4-BE49-F238E27FC236}">
                <a16:creationId xmlns:a16="http://schemas.microsoft.com/office/drawing/2014/main" id="{ECF25469-9DFA-4BC3-9FA6-1508FD836F2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77619" y="5363355"/>
            <a:ext cx="416519" cy="416519"/>
          </a:xfrm>
          <a:prstGeom prst="rect">
            <a:avLst/>
          </a:prstGeom>
        </p:spPr>
      </p:pic>
    </p:spTree>
    <p:extLst>
      <p:ext uri="{BB962C8B-B14F-4D97-AF65-F5344CB8AC3E}">
        <p14:creationId xmlns:p14="http://schemas.microsoft.com/office/powerpoint/2010/main" val="3078650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168531A-AE76-4412-B618-9A1DAB9E0826}"/>
              </a:ext>
            </a:extLst>
          </p:cNvPr>
          <p:cNvSpPr>
            <a:spLocks noGrp="1"/>
          </p:cNvSpPr>
          <p:nvPr>
            <p:ph type="dt" sz="half" idx="10"/>
          </p:nvPr>
        </p:nvSpPr>
        <p:spPr/>
        <p:txBody>
          <a:bodyPr/>
          <a:lstStyle/>
          <a:p>
            <a:pPr>
              <a:defRPr/>
            </a:pPr>
            <a:endParaRPr lang="fr-FR" dirty="0">
              <a:solidFill>
                <a:srgbClr val="000000"/>
              </a:solidFill>
            </a:endParaRPr>
          </a:p>
        </p:txBody>
      </p:sp>
      <p:sp>
        <p:nvSpPr>
          <p:cNvPr id="42" name="TextBox 27">
            <a:extLst>
              <a:ext uri="{FF2B5EF4-FFF2-40B4-BE49-F238E27FC236}">
                <a16:creationId xmlns:a16="http://schemas.microsoft.com/office/drawing/2014/main" id="{85215959-0C1A-45EC-B712-6ACF44DCC998}"/>
              </a:ext>
            </a:extLst>
          </p:cNvPr>
          <p:cNvSpPr txBox="1"/>
          <p:nvPr/>
        </p:nvSpPr>
        <p:spPr>
          <a:xfrm>
            <a:off x="1722301" y="247392"/>
            <a:ext cx="5688632" cy="307777"/>
          </a:xfrm>
          <a:prstGeom prst="rect">
            <a:avLst/>
          </a:prstGeom>
          <a:noFill/>
        </p:spPr>
        <p:txBody>
          <a:bodyPr wrap="square" rtlCol="0">
            <a:spAutoFit/>
          </a:bodyPr>
          <a:lstStyle/>
          <a:p>
            <a:pPr algn="ctr"/>
            <a:r>
              <a:rPr lang="en-US" sz="1400" cap="all" dirty="0">
                <a:solidFill>
                  <a:srgbClr val="E60028"/>
                </a:solidFill>
                <a:ea typeface="+mj-ea"/>
                <a:cs typeface="Arial" pitchFamily="34" charset="0"/>
              </a:rPr>
              <a:t>L’OUTIL TACTIQUE AU TRAVERS DE CAS D’USAGE</a:t>
            </a:r>
          </a:p>
        </p:txBody>
      </p:sp>
      <p:sp>
        <p:nvSpPr>
          <p:cNvPr id="39" name="Rectangle 38">
            <a:extLst>
              <a:ext uri="{FF2B5EF4-FFF2-40B4-BE49-F238E27FC236}">
                <a16:creationId xmlns:a16="http://schemas.microsoft.com/office/drawing/2014/main" id="{86DE3EBA-8625-45CC-AD9D-C1F80D946A73}"/>
              </a:ext>
            </a:extLst>
          </p:cNvPr>
          <p:cNvSpPr/>
          <p:nvPr/>
        </p:nvSpPr>
        <p:spPr bwMode="auto">
          <a:xfrm>
            <a:off x="4999074" y="3016388"/>
            <a:ext cx="3935287" cy="859345"/>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8" name="Rectangle 7">
            <a:extLst>
              <a:ext uri="{FF2B5EF4-FFF2-40B4-BE49-F238E27FC236}">
                <a16:creationId xmlns:a16="http://schemas.microsoft.com/office/drawing/2014/main" id="{C0A19976-A8B0-476F-885A-61ADB68D9013}"/>
              </a:ext>
            </a:extLst>
          </p:cNvPr>
          <p:cNvSpPr/>
          <p:nvPr/>
        </p:nvSpPr>
        <p:spPr bwMode="auto">
          <a:xfrm>
            <a:off x="179513" y="3013171"/>
            <a:ext cx="3935287" cy="859345"/>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19" name="ZoneTexte 18">
            <a:extLst>
              <a:ext uri="{FF2B5EF4-FFF2-40B4-BE49-F238E27FC236}">
                <a16:creationId xmlns:a16="http://schemas.microsoft.com/office/drawing/2014/main" id="{37EE1385-D4B0-4373-8314-1854CCD76340}"/>
              </a:ext>
            </a:extLst>
          </p:cNvPr>
          <p:cNvSpPr txBox="1"/>
          <p:nvPr/>
        </p:nvSpPr>
        <p:spPr>
          <a:xfrm>
            <a:off x="703340" y="3136534"/>
            <a:ext cx="3528392" cy="707886"/>
          </a:xfrm>
          <a:prstGeom prst="rect">
            <a:avLst/>
          </a:prstGeom>
          <a:noFill/>
        </p:spPr>
        <p:txBody>
          <a:bodyPr wrap="square" rtlCol="0">
            <a:spAutoFit/>
          </a:bodyPr>
          <a:lstStyle/>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Création d’un nouveau traitement</a:t>
            </a:r>
          </a:p>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Modification d’un traitement existant</a:t>
            </a:r>
          </a:p>
          <a:p>
            <a:pPr marL="534988" indent="-171450">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Validation d’un traitement</a:t>
            </a:r>
          </a:p>
          <a:p>
            <a:pPr marL="444500" indent="-80963" algn="l">
              <a:buFont typeface="Wingdings" panose="05000000000000000000" pitchFamily="2" charset="2"/>
              <a:buChar char="§"/>
            </a:pPr>
            <a:endParaRPr lang="fr-FR" sz="1000" dirty="0">
              <a:solidFill>
                <a:srgbClr val="000000"/>
              </a:solidFill>
              <a:latin typeface="Calibri" panose="020F0502020204030204" pitchFamily="34" charset="0"/>
              <a:cs typeface="Calibri" panose="020F0502020204030204" pitchFamily="34" charset="0"/>
            </a:endParaRPr>
          </a:p>
        </p:txBody>
      </p:sp>
      <p:pic>
        <p:nvPicPr>
          <p:cNvPr id="51" name="Image 50">
            <a:extLst>
              <a:ext uri="{FF2B5EF4-FFF2-40B4-BE49-F238E27FC236}">
                <a16:creationId xmlns:a16="http://schemas.microsoft.com/office/drawing/2014/main" id="{45B3CEE4-7424-4A3D-875B-AEFF34766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84" y="2806114"/>
            <a:ext cx="455157" cy="455157"/>
          </a:xfrm>
          <a:prstGeom prst="rect">
            <a:avLst/>
          </a:prstGeom>
        </p:spPr>
      </p:pic>
      <p:sp>
        <p:nvSpPr>
          <p:cNvPr id="4" name="Rectangle 3">
            <a:extLst>
              <a:ext uri="{FF2B5EF4-FFF2-40B4-BE49-F238E27FC236}">
                <a16:creationId xmlns:a16="http://schemas.microsoft.com/office/drawing/2014/main" id="{B2A6878E-F4C9-46E7-B8B0-C028772521EC}"/>
              </a:ext>
            </a:extLst>
          </p:cNvPr>
          <p:cNvSpPr/>
          <p:nvPr/>
        </p:nvSpPr>
        <p:spPr>
          <a:xfrm>
            <a:off x="980109" y="2760055"/>
            <a:ext cx="2977097" cy="261610"/>
          </a:xfrm>
          <a:prstGeom prst="rect">
            <a:avLst/>
          </a:prstGeom>
        </p:spPr>
        <p:txBody>
          <a:bodyPr wrap="none">
            <a:spAutoFit/>
          </a:bodyPr>
          <a:lstStyle/>
          <a:p>
            <a:pPr marL="180975"/>
            <a:r>
              <a:rPr lang="fr-FR" sz="1100" b="1" dirty="0">
                <a:solidFill>
                  <a:srgbClr val="000000"/>
                </a:solidFill>
                <a:latin typeface="Calibri" panose="020F0502020204030204" pitchFamily="34" charset="0"/>
                <a:cs typeface="Calibri" panose="020F0502020204030204" pitchFamily="34" charset="0"/>
              </a:rPr>
              <a:t>Cas d’usage relatif au registre de traitement:</a:t>
            </a:r>
          </a:p>
        </p:txBody>
      </p:sp>
      <p:cxnSp>
        <p:nvCxnSpPr>
          <p:cNvPr id="31" name="Connecteur droit 30">
            <a:extLst>
              <a:ext uri="{FF2B5EF4-FFF2-40B4-BE49-F238E27FC236}">
                <a16:creationId xmlns:a16="http://schemas.microsoft.com/office/drawing/2014/main" id="{48AEDD86-6199-4FFA-A65C-8467A4E5702F}"/>
              </a:ext>
            </a:extLst>
          </p:cNvPr>
          <p:cNvCxnSpPr>
            <a:cxnSpLocks/>
          </p:cNvCxnSpPr>
          <p:nvPr/>
        </p:nvCxnSpPr>
        <p:spPr bwMode="auto">
          <a:xfrm>
            <a:off x="1080441" y="3007359"/>
            <a:ext cx="3034359" cy="0"/>
          </a:xfrm>
          <a:prstGeom prst="line">
            <a:avLst/>
          </a:prstGeom>
          <a:solidFill>
            <a:schemeClr val="bg2"/>
          </a:solidFill>
          <a:ln w="9525" cap="flat" cmpd="sng" algn="ctr">
            <a:solidFill>
              <a:srgbClr val="4ABC96"/>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3" name="ZoneTexte 32">
            <a:extLst>
              <a:ext uri="{FF2B5EF4-FFF2-40B4-BE49-F238E27FC236}">
                <a16:creationId xmlns:a16="http://schemas.microsoft.com/office/drawing/2014/main" id="{510D95EE-9F8D-4635-A10B-C572D042777B}"/>
              </a:ext>
            </a:extLst>
          </p:cNvPr>
          <p:cNvSpPr txBox="1"/>
          <p:nvPr/>
        </p:nvSpPr>
        <p:spPr>
          <a:xfrm>
            <a:off x="5517100" y="3147190"/>
            <a:ext cx="3528392" cy="707886"/>
          </a:xfrm>
          <a:prstGeom prst="rect">
            <a:avLst/>
          </a:prstGeom>
          <a:noFill/>
        </p:spPr>
        <p:txBody>
          <a:bodyPr wrap="square" rtlCol="0">
            <a:spAutoFit/>
          </a:bodyPr>
          <a:lstStyle/>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Création d’un PIA à partir d’un traitement existant</a:t>
            </a:r>
          </a:p>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Modification d’un PIA existant</a:t>
            </a:r>
          </a:p>
          <a:p>
            <a:pPr marL="534988" indent="-171450">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Validation d’un traitement</a:t>
            </a:r>
          </a:p>
          <a:p>
            <a:pPr marL="363537" algn="l"/>
            <a:endParaRPr lang="fr-FR" sz="1000" dirty="0">
              <a:solidFill>
                <a:srgbClr val="000000"/>
              </a:solidFill>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2D4E6D27-F109-465F-9843-7062A9973D78}"/>
              </a:ext>
            </a:extLst>
          </p:cNvPr>
          <p:cNvSpPr/>
          <p:nvPr/>
        </p:nvSpPr>
        <p:spPr>
          <a:xfrm>
            <a:off x="5793422" y="2770711"/>
            <a:ext cx="1936749" cy="261610"/>
          </a:xfrm>
          <a:prstGeom prst="rect">
            <a:avLst/>
          </a:prstGeom>
        </p:spPr>
        <p:txBody>
          <a:bodyPr wrap="none">
            <a:spAutoFit/>
          </a:bodyPr>
          <a:lstStyle/>
          <a:p>
            <a:pPr marL="180975"/>
            <a:r>
              <a:rPr lang="fr-FR" sz="1100" b="1" dirty="0">
                <a:solidFill>
                  <a:srgbClr val="000000"/>
                </a:solidFill>
                <a:latin typeface="Calibri" panose="020F0502020204030204" pitchFamily="34" charset="0"/>
                <a:cs typeface="Calibri" panose="020F0502020204030204" pitchFamily="34" charset="0"/>
              </a:rPr>
              <a:t>Cas d’usage relatifs au PIA:</a:t>
            </a:r>
          </a:p>
        </p:txBody>
      </p:sp>
      <p:cxnSp>
        <p:nvCxnSpPr>
          <p:cNvPr id="36" name="Connecteur droit 35">
            <a:extLst>
              <a:ext uri="{FF2B5EF4-FFF2-40B4-BE49-F238E27FC236}">
                <a16:creationId xmlns:a16="http://schemas.microsoft.com/office/drawing/2014/main" id="{BDF5F0EE-7A64-44BC-B483-E4F4B447C508}"/>
              </a:ext>
            </a:extLst>
          </p:cNvPr>
          <p:cNvCxnSpPr>
            <a:cxnSpLocks/>
          </p:cNvCxnSpPr>
          <p:nvPr/>
        </p:nvCxnSpPr>
        <p:spPr bwMode="auto">
          <a:xfrm>
            <a:off x="5893754" y="3018015"/>
            <a:ext cx="3034359" cy="0"/>
          </a:xfrm>
          <a:prstGeom prst="line">
            <a:avLst/>
          </a:prstGeom>
          <a:solidFill>
            <a:schemeClr val="bg2"/>
          </a:solidFill>
          <a:ln w="9525" cap="flat" cmpd="sng" algn="ctr">
            <a:solidFill>
              <a:srgbClr val="54C0EB"/>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pic>
        <p:nvPicPr>
          <p:cNvPr id="44" name="Image 43">
            <a:extLst>
              <a:ext uri="{FF2B5EF4-FFF2-40B4-BE49-F238E27FC236}">
                <a16:creationId xmlns:a16="http://schemas.microsoft.com/office/drawing/2014/main" id="{C321385E-F5D0-4AE0-B773-EE2431B70B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5377" y="2774820"/>
            <a:ext cx="472309" cy="472309"/>
          </a:xfrm>
          <a:prstGeom prst="rect">
            <a:avLst/>
          </a:prstGeom>
        </p:spPr>
      </p:pic>
      <p:sp>
        <p:nvSpPr>
          <p:cNvPr id="45" name="Rectangle 44">
            <a:extLst>
              <a:ext uri="{FF2B5EF4-FFF2-40B4-BE49-F238E27FC236}">
                <a16:creationId xmlns:a16="http://schemas.microsoft.com/office/drawing/2014/main" id="{F3A34D9D-34C3-409B-A643-0C34276F72A3}"/>
              </a:ext>
            </a:extLst>
          </p:cNvPr>
          <p:cNvSpPr/>
          <p:nvPr/>
        </p:nvSpPr>
        <p:spPr bwMode="auto">
          <a:xfrm>
            <a:off x="179512" y="4552033"/>
            <a:ext cx="3935287" cy="859345"/>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46" name="ZoneTexte 45">
            <a:extLst>
              <a:ext uri="{FF2B5EF4-FFF2-40B4-BE49-F238E27FC236}">
                <a16:creationId xmlns:a16="http://schemas.microsoft.com/office/drawing/2014/main" id="{0EB64DDE-A0C5-490F-917B-7B747F596C92}"/>
              </a:ext>
            </a:extLst>
          </p:cNvPr>
          <p:cNvSpPr txBox="1"/>
          <p:nvPr/>
        </p:nvSpPr>
        <p:spPr>
          <a:xfrm>
            <a:off x="703339" y="4675396"/>
            <a:ext cx="3528392" cy="553998"/>
          </a:xfrm>
          <a:prstGeom prst="rect">
            <a:avLst/>
          </a:prstGeom>
          <a:noFill/>
        </p:spPr>
        <p:txBody>
          <a:bodyPr wrap="square" rtlCol="0">
            <a:spAutoFit/>
          </a:bodyPr>
          <a:lstStyle/>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La modification du traitement a un impact sur le PIA</a:t>
            </a:r>
          </a:p>
          <a:p>
            <a:pPr marL="534988" indent="-171450">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La modification du statut du traitement a un impact sur le statut du PIA</a:t>
            </a:r>
          </a:p>
        </p:txBody>
      </p:sp>
      <p:sp>
        <p:nvSpPr>
          <p:cNvPr id="48" name="Rectangle 47">
            <a:extLst>
              <a:ext uri="{FF2B5EF4-FFF2-40B4-BE49-F238E27FC236}">
                <a16:creationId xmlns:a16="http://schemas.microsoft.com/office/drawing/2014/main" id="{69C111A0-D268-4038-BB20-D0DB1458A7B7}"/>
              </a:ext>
            </a:extLst>
          </p:cNvPr>
          <p:cNvSpPr/>
          <p:nvPr/>
        </p:nvSpPr>
        <p:spPr>
          <a:xfrm>
            <a:off x="980108" y="4298917"/>
            <a:ext cx="3518912" cy="261610"/>
          </a:xfrm>
          <a:prstGeom prst="rect">
            <a:avLst/>
          </a:prstGeom>
        </p:spPr>
        <p:txBody>
          <a:bodyPr wrap="none">
            <a:spAutoFit/>
          </a:bodyPr>
          <a:lstStyle/>
          <a:p>
            <a:pPr marL="180975"/>
            <a:r>
              <a:rPr lang="fr-FR" sz="1100" b="1" dirty="0">
                <a:solidFill>
                  <a:srgbClr val="000000"/>
                </a:solidFill>
                <a:latin typeface="Calibri" panose="020F0502020204030204" pitchFamily="34" charset="0"/>
                <a:cs typeface="Calibri" panose="020F0502020204030204" pitchFamily="34" charset="0"/>
              </a:rPr>
              <a:t>Mise en évidence des liens entre traitements et </a:t>
            </a:r>
            <a:r>
              <a:rPr lang="fr-FR" sz="1100" b="1" dirty="0" err="1">
                <a:solidFill>
                  <a:srgbClr val="000000"/>
                </a:solidFill>
                <a:latin typeface="Calibri" panose="020F0502020204030204" pitchFamily="34" charset="0"/>
                <a:cs typeface="Calibri" panose="020F0502020204030204" pitchFamily="34" charset="0"/>
              </a:rPr>
              <a:t>PIAs</a:t>
            </a:r>
            <a:endParaRPr lang="fr-FR" sz="1100" b="1" dirty="0">
              <a:solidFill>
                <a:srgbClr val="000000"/>
              </a:solidFill>
              <a:latin typeface="Calibri" panose="020F0502020204030204" pitchFamily="34" charset="0"/>
              <a:cs typeface="Calibri" panose="020F0502020204030204" pitchFamily="34" charset="0"/>
            </a:endParaRPr>
          </a:p>
        </p:txBody>
      </p:sp>
      <p:cxnSp>
        <p:nvCxnSpPr>
          <p:cNvPr id="49" name="Connecteur droit 48">
            <a:extLst>
              <a:ext uri="{FF2B5EF4-FFF2-40B4-BE49-F238E27FC236}">
                <a16:creationId xmlns:a16="http://schemas.microsoft.com/office/drawing/2014/main" id="{DAC3A82D-22A2-44E6-BCD9-708AE4725DDA}"/>
              </a:ext>
            </a:extLst>
          </p:cNvPr>
          <p:cNvCxnSpPr>
            <a:cxnSpLocks/>
          </p:cNvCxnSpPr>
          <p:nvPr/>
        </p:nvCxnSpPr>
        <p:spPr bwMode="auto">
          <a:xfrm>
            <a:off x="1080440" y="4560527"/>
            <a:ext cx="3034359" cy="0"/>
          </a:xfrm>
          <a:prstGeom prst="line">
            <a:avLst/>
          </a:prstGeom>
          <a:solidFill>
            <a:schemeClr val="bg2"/>
          </a:solidFill>
          <a:ln w="9525" cap="flat" cmpd="sng" algn="ctr">
            <a:solidFill>
              <a:srgbClr val="C8AAC3"/>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3" name="Groupe 12">
            <a:extLst>
              <a:ext uri="{FF2B5EF4-FFF2-40B4-BE49-F238E27FC236}">
                <a16:creationId xmlns:a16="http://schemas.microsoft.com/office/drawing/2014/main" id="{7CE966F9-FAED-4AF9-89A1-03F534C414BD}"/>
              </a:ext>
            </a:extLst>
          </p:cNvPr>
          <p:cNvGrpSpPr/>
          <p:nvPr/>
        </p:nvGrpSpPr>
        <p:grpSpPr>
          <a:xfrm>
            <a:off x="620333" y="4321241"/>
            <a:ext cx="463216" cy="463216"/>
            <a:chOff x="537079" y="3593747"/>
            <a:chExt cx="463216" cy="463216"/>
          </a:xfrm>
        </p:grpSpPr>
        <p:sp>
          <p:nvSpPr>
            <p:cNvPr id="11" name="Ellipse 10">
              <a:extLst>
                <a:ext uri="{FF2B5EF4-FFF2-40B4-BE49-F238E27FC236}">
                  <a16:creationId xmlns:a16="http://schemas.microsoft.com/office/drawing/2014/main" id="{2C513C07-1E52-45FD-8981-02812E8EBF06}"/>
                </a:ext>
              </a:extLst>
            </p:cNvPr>
            <p:cNvSpPr/>
            <p:nvPr/>
          </p:nvSpPr>
          <p:spPr bwMode="auto">
            <a:xfrm>
              <a:off x="537079" y="3593747"/>
              <a:ext cx="463216" cy="463216"/>
            </a:xfrm>
            <a:prstGeom prst="ellipse">
              <a:avLst/>
            </a:prstGeom>
            <a:solidFill>
              <a:schemeClr val="accent2"/>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10" name="Graphique 9">
              <a:extLst>
                <a:ext uri="{FF2B5EF4-FFF2-40B4-BE49-F238E27FC236}">
                  <a16:creationId xmlns:a16="http://schemas.microsoft.com/office/drawing/2014/main" id="{9F502578-0EF3-40D3-83F3-3C3A4E63B9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848" y="3670516"/>
              <a:ext cx="309678" cy="309678"/>
            </a:xfrm>
            <a:prstGeom prst="rect">
              <a:avLst/>
            </a:prstGeom>
          </p:spPr>
        </p:pic>
      </p:grpSp>
      <p:sp>
        <p:nvSpPr>
          <p:cNvPr id="55" name="Rectangle 54">
            <a:extLst>
              <a:ext uri="{FF2B5EF4-FFF2-40B4-BE49-F238E27FC236}">
                <a16:creationId xmlns:a16="http://schemas.microsoft.com/office/drawing/2014/main" id="{F60846E9-B522-4562-BB15-6B7D1F1C68FD}"/>
              </a:ext>
            </a:extLst>
          </p:cNvPr>
          <p:cNvSpPr/>
          <p:nvPr/>
        </p:nvSpPr>
        <p:spPr bwMode="auto">
          <a:xfrm>
            <a:off x="5009018" y="4568364"/>
            <a:ext cx="3935287" cy="859345"/>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56" name="ZoneTexte 55">
            <a:extLst>
              <a:ext uri="{FF2B5EF4-FFF2-40B4-BE49-F238E27FC236}">
                <a16:creationId xmlns:a16="http://schemas.microsoft.com/office/drawing/2014/main" id="{E5CADB81-EE38-4264-81E6-20C69DC6FCCC}"/>
              </a:ext>
            </a:extLst>
          </p:cNvPr>
          <p:cNvSpPr txBox="1"/>
          <p:nvPr/>
        </p:nvSpPr>
        <p:spPr>
          <a:xfrm>
            <a:off x="5527044" y="4699166"/>
            <a:ext cx="3528392" cy="553998"/>
          </a:xfrm>
          <a:prstGeom prst="rect">
            <a:avLst/>
          </a:prstGeom>
          <a:noFill/>
        </p:spPr>
        <p:txBody>
          <a:bodyPr wrap="square" rtlCol="0">
            <a:spAutoFit/>
          </a:bodyPr>
          <a:lstStyle/>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Création d’un fichier d’export des traitements</a:t>
            </a:r>
          </a:p>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Import d’un fichier de traitements</a:t>
            </a:r>
          </a:p>
          <a:p>
            <a:pPr marL="363537" algn="l"/>
            <a:endParaRPr lang="fr-FR" sz="1000" dirty="0">
              <a:solidFill>
                <a:srgbClr val="000000"/>
              </a:solidFill>
              <a:latin typeface="Calibri" panose="020F0502020204030204" pitchFamily="34" charset="0"/>
              <a:cs typeface="Calibri" panose="020F0502020204030204" pitchFamily="34" charset="0"/>
            </a:endParaRPr>
          </a:p>
        </p:txBody>
      </p:sp>
      <p:sp>
        <p:nvSpPr>
          <p:cNvPr id="58" name="Rectangle 57">
            <a:extLst>
              <a:ext uri="{FF2B5EF4-FFF2-40B4-BE49-F238E27FC236}">
                <a16:creationId xmlns:a16="http://schemas.microsoft.com/office/drawing/2014/main" id="{786BB7AF-DEFB-40A5-AEB5-BBEE19682012}"/>
              </a:ext>
            </a:extLst>
          </p:cNvPr>
          <p:cNvSpPr/>
          <p:nvPr/>
        </p:nvSpPr>
        <p:spPr>
          <a:xfrm>
            <a:off x="5803366" y="4322687"/>
            <a:ext cx="2757486" cy="261610"/>
          </a:xfrm>
          <a:prstGeom prst="rect">
            <a:avLst/>
          </a:prstGeom>
        </p:spPr>
        <p:txBody>
          <a:bodyPr wrap="none">
            <a:spAutoFit/>
          </a:bodyPr>
          <a:lstStyle/>
          <a:p>
            <a:pPr marL="180975"/>
            <a:r>
              <a:rPr lang="fr-FR" sz="1100" b="1" dirty="0">
                <a:solidFill>
                  <a:srgbClr val="000000"/>
                </a:solidFill>
                <a:latin typeface="Calibri" panose="020F0502020204030204" pitchFamily="34" charset="0"/>
                <a:cs typeface="Calibri" panose="020F0502020204030204" pitchFamily="34" charset="0"/>
              </a:rPr>
              <a:t>Comment gérer les traitements miroir?</a:t>
            </a:r>
          </a:p>
        </p:txBody>
      </p:sp>
      <p:cxnSp>
        <p:nvCxnSpPr>
          <p:cNvPr id="59" name="Connecteur droit 58">
            <a:extLst>
              <a:ext uri="{FF2B5EF4-FFF2-40B4-BE49-F238E27FC236}">
                <a16:creationId xmlns:a16="http://schemas.microsoft.com/office/drawing/2014/main" id="{D22D44C5-A663-4515-8109-D2328A6763FA}"/>
              </a:ext>
            </a:extLst>
          </p:cNvPr>
          <p:cNvCxnSpPr>
            <a:cxnSpLocks/>
          </p:cNvCxnSpPr>
          <p:nvPr/>
        </p:nvCxnSpPr>
        <p:spPr bwMode="auto">
          <a:xfrm>
            <a:off x="5903698" y="4569991"/>
            <a:ext cx="3034359" cy="0"/>
          </a:xfrm>
          <a:prstGeom prst="line">
            <a:avLst/>
          </a:prstGeom>
          <a:solidFill>
            <a:schemeClr val="bg2"/>
          </a:solidFill>
          <a:ln w="9525"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61" name="Groupe 60">
            <a:extLst>
              <a:ext uri="{FF2B5EF4-FFF2-40B4-BE49-F238E27FC236}">
                <a16:creationId xmlns:a16="http://schemas.microsoft.com/office/drawing/2014/main" id="{9EB5408D-AD16-44CE-B859-74988B847F61}"/>
              </a:ext>
            </a:extLst>
          </p:cNvPr>
          <p:cNvGrpSpPr/>
          <p:nvPr/>
        </p:nvGrpSpPr>
        <p:grpSpPr>
          <a:xfrm>
            <a:off x="5434848" y="4331442"/>
            <a:ext cx="467762" cy="467762"/>
            <a:chOff x="4902501" y="4248634"/>
            <a:chExt cx="360040" cy="360040"/>
          </a:xfrm>
        </p:grpSpPr>
        <p:sp>
          <p:nvSpPr>
            <p:cNvPr id="63" name="Ellipse 62">
              <a:extLst>
                <a:ext uri="{FF2B5EF4-FFF2-40B4-BE49-F238E27FC236}">
                  <a16:creationId xmlns:a16="http://schemas.microsoft.com/office/drawing/2014/main" id="{E26C8CF7-822F-424A-AB4D-53EA361BD553}"/>
                </a:ext>
              </a:extLst>
            </p:cNvPr>
            <p:cNvSpPr/>
            <p:nvPr/>
          </p:nvSpPr>
          <p:spPr bwMode="auto">
            <a:xfrm>
              <a:off x="4902501" y="4248634"/>
              <a:ext cx="360040" cy="360040"/>
            </a:xfrm>
            <a:prstGeom prst="ellipse">
              <a:avLst/>
            </a:prstGeom>
            <a:solidFill>
              <a:srgbClr val="FFC0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66" name="Graphique 65">
              <a:extLst>
                <a:ext uri="{FF2B5EF4-FFF2-40B4-BE49-F238E27FC236}">
                  <a16:creationId xmlns:a16="http://schemas.microsoft.com/office/drawing/2014/main" id="{7971CF68-D54F-439D-BA4B-93BF8213B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0436" y="4280487"/>
              <a:ext cx="313818" cy="296333"/>
            </a:xfrm>
            <a:prstGeom prst="rect">
              <a:avLst/>
            </a:prstGeom>
          </p:spPr>
        </p:pic>
      </p:grpSp>
      <p:sp>
        <p:nvSpPr>
          <p:cNvPr id="68" name="Rectangle 67">
            <a:extLst>
              <a:ext uri="{FF2B5EF4-FFF2-40B4-BE49-F238E27FC236}">
                <a16:creationId xmlns:a16="http://schemas.microsoft.com/office/drawing/2014/main" id="{2BDC8FA4-D1B6-4336-8B55-525E17F1A6E6}"/>
              </a:ext>
            </a:extLst>
          </p:cNvPr>
          <p:cNvSpPr/>
          <p:nvPr/>
        </p:nvSpPr>
        <p:spPr bwMode="auto">
          <a:xfrm>
            <a:off x="179513" y="1405071"/>
            <a:ext cx="8784974" cy="859345"/>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74" name="ZoneTexte 73">
            <a:extLst>
              <a:ext uri="{FF2B5EF4-FFF2-40B4-BE49-F238E27FC236}">
                <a16:creationId xmlns:a16="http://schemas.microsoft.com/office/drawing/2014/main" id="{51F5B211-8190-41B1-B3B6-61F23FF8F23A}"/>
              </a:ext>
            </a:extLst>
          </p:cNvPr>
          <p:cNvSpPr txBox="1"/>
          <p:nvPr/>
        </p:nvSpPr>
        <p:spPr>
          <a:xfrm>
            <a:off x="703339" y="1528434"/>
            <a:ext cx="3874169" cy="553998"/>
          </a:xfrm>
          <a:prstGeom prst="rect">
            <a:avLst/>
          </a:prstGeom>
          <a:noFill/>
        </p:spPr>
        <p:txBody>
          <a:bodyPr wrap="square" rtlCol="0">
            <a:spAutoFit/>
          </a:bodyPr>
          <a:lstStyle/>
          <a:p>
            <a:pPr marL="534988" indent="-171450" algn="l">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Description des fonctionnalités de la page d’accueil</a:t>
            </a:r>
          </a:p>
          <a:p>
            <a:pPr marL="534988" indent="-171450">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Description des fonctionnalités de la feuille de synthèse</a:t>
            </a:r>
          </a:p>
          <a:p>
            <a:pPr marL="534988" indent="-171450">
              <a:buFont typeface="Wingdings" panose="05000000000000000000" pitchFamily="2" charset="2"/>
              <a:buChar char="§"/>
            </a:pPr>
            <a:r>
              <a:rPr lang="fr-FR" sz="1000" dirty="0">
                <a:solidFill>
                  <a:srgbClr val="000000"/>
                </a:solidFill>
                <a:latin typeface="Calibri" panose="020F0502020204030204" pitchFamily="34" charset="0"/>
                <a:cs typeface="Calibri" panose="020F0502020204030204" pitchFamily="34" charset="0"/>
              </a:rPr>
              <a:t>Description des formulaires DPR &amp; PIA</a:t>
            </a:r>
          </a:p>
        </p:txBody>
      </p:sp>
      <p:sp>
        <p:nvSpPr>
          <p:cNvPr id="76" name="Rectangle 75">
            <a:extLst>
              <a:ext uri="{FF2B5EF4-FFF2-40B4-BE49-F238E27FC236}">
                <a16:creationId xmlns:a16="http://schemas.microsoft.com/office/drawing/2014/main" id="{29C14E3C-C5CD-4BE3-B4E2-F716CDC6C3E3}"/>
              </a:ext>
            </a:extLst>
          </p:cNvPr>
          <p:cNvSpPr/>
          <p:nvPr/>
        </p:nvSpPr>
        <p:spPr>
          <a:xfrm>
            <a:off x="915620" y="1151955"/>
            <a:ext cx="2515432" cy="261610"/>
          </a:xfrm>
          <a:prstGeom prst="rect">
            <a:avLst/>
          </a:prstGeom>
        </p:spPr>
        <p:txBody>
          <a:bodyPr wrap="none">
            <a:spAutoFit/>
          </a:bodyPr>
          <a:lstStyle/>
          <a:p>
            <a:pPr marL="180975"/>
            <a:r>
              <a:rPr lang="fr-FR" sz="1100" b="1" dirty="0">
                <a:solidFill>
                  <a:srgbClr val="000000"/>
                </a:solidFill>
                <a:latin typeface="Calibri" panose="020F0502020204030204" pitchFamily="34" charset="0"/>
                <a:cs typeface="Calibri" panose="020F0502020204030204" pitchFamily="34" charset="0"/>
              </a:rPr>
              <a:t>Présentation générale et ergonomie</a:t>
            </a:r>
          </a:p>
        </p:txBody>
      </p:sp>
      <p:cxnSp>
        <p:nvCxnSpPr>
          <p:cNvPr id="77" name="Connecteur droit 76">
            <a:extLst>
              <a:ext uri="{FF2B5EF4-FFF2-40B4-BE49-F238E27FC236}">
                <a16:creationId xmlns:a16="http://schemas.microsoft.com/office/drawing/2014/main" id="{D27C1FE3-6531-4E14-89A8-7D14E125FB14}"/>
              </a:ext>
            </a:extLst>
          </p:cNvPr>
          <p:cNvCxnSpPr>
            <a:cxnSpLocks/>
          </p:cNvCxnSpPr>
          <p:nvPr/>
        </p:nvCxnSpPr>
        <p:spPr bwMode="auto">
          <a:xfrm>
            <a:off x="1075908" y="1399259"/>
            <a:ext cx="7888579" cy="0"/>
          </a:xfrm>
          <a:prstGeom prst="line">
            <a:avLst/>
          </a:prstGeom>
          <a:solidFill>
            <a:schemeClr val="bg2"/>
          </a:solidFill>
          <a:ln w="9525" cap="flat" cmpd="sng" algn="ctr">
            <a:solidFill>
              <a:srgbClr val="D3C2D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8" name="Groupe 17">
            <a:extLst>
              <a:ext uri="{FF2B5EF4-FFF2-40B4-BE49-F238E27FC236}">
                <a16:creationId xmlns:a16="http://schemas.microsoft.com/office/drawing/2014/main" id="{DE2162CA-E85F-4994-B827-26B841F09DA1}"/>
              </a:ext>
            </a:extLst>
          </p:cNvPr>
          <p:cNvGrpSpPr/>
          <p:nvPr/>
        </p:nvGrpSpPr>
        <p:grpSpPr>
          <a:xfrm>
            <a:off x="627974" y="1185448"/>
            <a:ext cx="447934" cy="447934"/>
            <a:chOff x="1434133" y="1504592"/>
            <a:chExt cx="599430" cy="599430"/>
          </a:xfrm>
        </p:grpSpPr>
        <p:sp>
          <p:nvSpPr>
            <p:cNvPr id="17" name="Ellipse 16">
              <a:extLst>
                <a:ext uri="{FF2B5EF4-FFF2-40B4-BE49-F238E27FC236}">
                  <a16:creationId xmlns:a16="http://schemas.microsoft.com/office/drawing/2014/main" id="{D8719D6C-7C43-43F7-A9FC-499A8EFA1A9B}"/>
                </a:ext>
              </a:extLst>
            </p:cNvPr>
            <p:cNvSpPr/>
            <p:nvPr/>
          </p:nvSpPr>
          <p:spPr bwMode="auto">
            <a:xfrm>
              <a:off x="1434133" y="1504592"/>
              <a:ext cx="599430" cy="599430"/>
            </a:xfrm>
            <a:prstGeom prst="ellipse">
              <a:avLst/>
            </a:prstGeom>
            <a:solidFill>
              <a:srgbClr val="D3C2D0"/>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16" name="Graphique 15">
              <a:extLst>
                <a:ext uri="{FF2B5EF4-FFF2-40B4-BE49-F238E27FC236}">
                  <a16:creationId xmlns:a16="http://schemas.microsoft.com/office/drawing/2014/main" id="{EC979269-A99B-43C4-983D-D048FC51A23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43348" y="1613807"/>
              <a:ext cx="381000" cy="381000"/>
            </a:xfrm>
            <a:prstGeom prst="rect">
              <a:avLst/>
            </a:prstGeom>
          </p:spPr>
        </p:pic>
      </p:grpSp>
    </p:spTree>
    <p:extLst>
      <p:ext uri="{BB962C8B-B14F-4D97-AF65-F5344CB8AC3E}">
        <p14:creationId xmlns:p14="http://schemas.microsoft.com/office/powerpoint/2010/main" val="313246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custDataLst>
              <p:tags r:id="rId1"/>
            </p:custDataLst>
          </p:nvPr>
        </p:nvSpPr>
        <p:spPr bwMode="auto">
          <a:xfrm>
            <a:off x="0" y="881930"/>
            <a:ext cx="1784053" cy="5400000"/>
          </a:xfrm>
          <a:prstGeom prst="rect">
            <a:avLst/>
          </a:prstGeom>
          <a:solidFill>
            <a:srgbClr val="3A86AE"/>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dirty="0">
              <a:solidFill>
                <a:srgbClr val="000000"/>
              </a:solidFill>
              <a:ea typeface="ＭＳ Ｐゴシック" charset="0"/>
              <a:cs typeface="Arial" charset="0"/>
            </a:endParaRPr>
          </a:p>
        </p:txBody>
      </p:sp>
      <p:sp>
        <p:nvSpPr>
          <p:cNvPr id="12" name="Title 11"/>
          <p:cNvSpPr>
            <a:spLocks noGrp="1"/>
          </p:cNvSpPr>
          <p:nvPr>
            <p:ph type="title"/>
            <p:custDataLst>
              <p:tags r:id="rId2"/>
            </p:custDataLst>
          </p:nvPr>
        </p:nvSpPr>
        <p:spPr>
          <a:xfrm>
            <a:off x="179512" y="1196720"/>
            <a:ext cx="1584176" cy="4894514"/>
          </a:xfrm>
        </p:spPr>
        <p:txBody>
          <a:bodyPr>
            <a:noAutofit/>
          </a:bodyPr>
          <a:lstStyle/>
          <a:p>
            <a:pPr algn="l">
              <a:spcBef>
                <a:spcPts val="400"/>
              </a:spcBef>
              <a:spcAft>
                <a:spcPts val="400"/>
              </a:spcAft>
            </a:pPr>
            <a:r>
              <a:rPr lang="fr-FR" sz="1450" cap="small" dirty="0">
                <a:solidFill>
                  <a:schemeClr val="bg1"/>
                </a:solidFill>
              </a:rPr>
              <a:t>protéger les données n’est pas une nouveauté !</a:t>
            </a:r>
            <a:br/>
            <a:br/>
            <a:r>
              <a:rPr lang="fr-FR" sz="1450" cap="small" dirty="0">
                <a:solidFill>
                  <a:schemeClr val="bg1"/>
                </a:solidFill>
              </a:rPr>
              <a:t>Toutefois rgpd marque une évolution majeure en renforçant :</a:t>
            </a:r>
            <a:br/>
            <a:br/>
            <a:r>
              <a:rPr lang="fr-FR" sz="1450" cap="small" dirty="0">
                <a:solidFill>
                  <a:schemeClr val="bg1"/>
                </a:solidFill>
              </a:rPr>
              <a:t>- la responsabilité des entreprises</a:t>
            </a:r>
            <a:br/>
            <a:br/>
            <a:r>
              <a:rPr lang="fr-FR" sz="1450" cap="small" dirty="0">
                <a:solidFill>
                  <a:schemeClr val="bg1"/>
                </a:solidFill>
              </a:rPr>
              <a:t>- les droits de l’ensemble des individus qu’ils soient clients, salariés ou prospects</a:t>
            </a:r>
          </a:p>
        </p:txBody>
      </p:sp>
      <p:sp>
        <p:nvSpPr>
          <p:cNvPr id="66" name="Title 24"/>
          <p:cNvSpPr txBox="1">
            <a:spLocks/>
          </p:cNvSpPr>
          <p:nvPr>
            <p:custDataLst>
              <p:tags r:id="rId3"/>
            </p:custDataLst>
          </p:nvPr>
        </p:nvSpPr>
        <p:spPr>
          <a:xfrm>
            <a:off x="325438" y="75218"/>
            <a:ext cx="8497887" cy="545470"/>
          </a:xfrm>
          <a:prstGeom prst="rect">
            <a:avLst/>
          </a:prstGeom>
        </p:spPr>
        <p:txBody>
          <a:bodyPr vert="horz" lIns="0" tIns="0" rIns="72000" bIns="0" rtlCol="0" anchor="ctr">
            <a:normAutofit/>
          </a:bodyPr>
          <a:lstStyle/>
          <a:p>
            <a:pPr algn="ctr" fontAlgn="base">
              <a:spcBef>
                <a:spcPct val="0"/>
              </a:spcBef>
              <a:spcAft>
                <a:spcPct val="0"/>
              </a:spcAft>
              <a:defRPr/>
            </a:pPr>
            <a:r>
              <a:rPr lang="fr-FR" sz="1600" cap="all" dirty="0">
                <a:solidFill>
                  <a:srgbClr val="E60028"/>
                </a:solidFill>
              </a:rPr>
              <a:t>Le Règlement Général de Protection des Données (RGPD), une nouvelle étape majeure de la protection des données personnelles</a:t>
            </a:r>
          </a:p>
        </p:txBody>
      </p:sp>
      <p:pic>
        <p:nvPicPr>
          <p:cNvPr id="69" name="Picture 3" descr="C:\Users\X161790\AppData\Local\Microsoft\Windows\Temporary Internet Files\Content.IE5\OL075AFK\stopwatch.png"/>
          <p:cNvPicPr>
            <a:picLocks noChangeAspect="1" noChangeArrowheads="1"/>
          </p:cNvPicPr>
          <p:nvPr>
            <p:custDataLst>
              <p:tags r:id="rId4"/>
            </p:custDataLst>
          </p:nvPr>
        </p:nvPicPr>
        <p:blipFill>
          <a:blip r:embed="rId22" cstate="print"/>
          <a:srcRect/>
          <a:stretch>
            <a:fillRect/>
          </a:stretch>
        </p:blipFill>
        <p:spPr bwMode="auto">
          <a:xfrm>
            <a:off x="35528" y="908720"/>
            <a:ext cx="288000" cy="288000"/>
          </a:xfrm>
          <a:prstGeom prst="rect">
            <a:avLst/>
          </a:prstGeom>
          <a:noFill/>
        </p:spPr>
      </p:pic>
      <p:pic>
        <p:nvPicPr>
          <p:cNvPr id="24" name="Image 23">
            <a:extLst>
              <a:ext uri="{FF2B5EF4-FFF2-40B4-BE49-F238E27FC236}">
                <a16:creationId xmlns:a16="http://schemas.microsoft.com/office/drawing/2014/main" id="{F8F42595-D40F-4261-AD5B-CD818228A704}"/>
              </a:ext>
            </a:extLst>
          </p:cNvPr>
          <p:cNvPicPr>
            <a:picLocks noChangeAspect="1"/>
          </p:cNvPicPr>
          <p:nvPr>
            <p:custDataLst>
              <p:tags r:id="rId5"/>
            </p:custDataLst>
          </p:nvPr>
        </p:nvPicPr>
        <p:blipFill rotWithShape="1">
          <a:blip r:embed="rId23"/>
          <a:srcRect l="56676" t="73743" r="34082" b="14532"/>
          <a:stretch/>
        </p:blipFill>
        <p:spPr>
          <a:xfrm>
            <a:off x="5665341" y="4758405"/>
            <a:ext cx="510765" cy="576064"/>
          </a:xfrm>
          <a:prstGeom prst="rect">
            <a:avLst/>
          </a:prstGeom>
        </p:spPr>
      </p:pic>
      <p:sp>
        <p:nvSpPr>
          <p:cNvPr id="81" name="Rectangle 80">
            <a:extLst>
              <a:ext uri="{FF2B5EF4-FFF2-40B4-BE49-F238E27FC236}">
                <a16:creationId xmlns:a16="http://schemas.microsoft.com/office/drawing/2014/main" id="{042327EB-C590-45F0-97B4-8896C9AC0F76}"/>
              </a:ext>
            </a:extLst>
          </p:cNvPr>
          <p:cNvSpPr/>
          <p:nvPr>
            <p:custDataLst>
              <p:tags r:id="rId6"/>
            </p:custDataLst>
          </p:nvPr>
        </p:nvSpPr>
        <p:spPr>
          <a:xfrm>
            <a:off x="7648513" y="1133959"/>
            <a:ext cx="1174811" cy="2799098"/>
          </a:xfrm>
          <a:prstGeom prst="rect">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2" name="ZoneTexte 1">
            <a:extLst>
              <a:ext uri="{FF2B5EF4-FFF2-40B4-BE49-F238E27FC236}">
                <a16:creationId xmlns:a16="http://schemas.microsoft.com/office/drawing/2014/main" id="{8BB45956-77A5-469F-98CE-748B5E88610B}"/>
              </a:ext>
            </a:extLst>
          </p:cNvPr>
          <p:cNvSpPr txBox="1"/>
          <p:nvPr>
            <p:custDataLst>
              <p:tags r:id="rId7"/>
            </p:custDataLst>
          </p:nvPr>
        </p:nvSpPr>
        <p:spPr>
          <a:xfrm>
            <a:off x="1927561" y="4302234"/>
            <a:ext cx="5806037" cy="318924"/>
          </a:xfrm>
          <a:prstGeom prst="rect">
            <a:avLst/>
          </a:prstGeom>
          <a:noFill/>
        </p:spPr>
        <p:txBody>
          <a:bodyPr wrap="square" lIns="36000" tIns="36000" rIns="36000" bIns="36000" rtlCol="0">
            <a:spAutoFit/>
          </a:bodyPr>
          <a:lstStyle/>
          <a:p>
            <a:r>
              <a:rPr lang="fr-FR" sz="1600" b="1" cap="all" dirty="0">
                <a:solidFill>
                  <a:schemeClr val="accent6"/>
                </a:solidFill>
                <a:latin typeface="Arial" pitchFamily="34" charset="0"/>
              </a:rPr>
              <a:t>Pourquoi cette évolution des règles?</a:t>
            </a:r>
          </a:p>
        </p:txBody>
      </p:sp>
      <p:sp>
        <p:nvSpPr>
          <p:cNvPr id="3" name="ZoneTexte 2">
            <a:extLst>
              <a:ext uri="{FF2B5EF4-FFF2-40B4-BE49-F238E27FC236}">
                <a16:creationId xmlns:a16="http://schemas.microsoft.com/office/drawing/2014/main" id="{2A821EF5-D944-47A4-8582-1BE02FF04298}"/>
              </a:ext>
            </a:extLst>
          </p:cNvPr>
          <p:cNvSpPr txBox="1"/>
          <p:nvPr>
            <p:custDataLst>
              <p:tags r:id="rId8"/>
            </p:custDataLst>
          </p:nvPr>
        </p:nvSpPr>
        <p:spPr>
          <a:xfrm>
            <a:off x="2591780" y="4820510"/>
            <a:ext cx="2700300" cy="472813"/>
          </a:xfrm>
          <a:prstGeom prst="rect">
            <a:avLst/>
          </a:prstGeom>
          <a:noFill/>
        </p:spPr>
        <p:txBody>
          <a:bodyPr wrap="square" lIns="36000" tIns="36000" rIns="36000" bIns="36000" rtlCol="0">
            <a:spAutoFit/>
          </a:bodyPr>
          <a:lstStyle/>
          <a:p>
            <a:r>
              <a:rPr lang="fr-FR" sz="1300" dirty="0">
                <a:solidFill>
                  <a:schemeClr val="bg1">
                    <a:lumMod val="50000"/>
                  </a:schemeClr>
                </a:solidFill>
                <a:latin typeface="Arial" pitchFamily="34" charset="0"/>
              </a:rPr>
              <a:t>Répondre à une préoccupation croissante des individus</a:t>
            </a:r>
          </a:p>
        </p:txBody>
      </p:sp>
      <p:sp>
        <p:nvSpPr>
          <p:cNvPr id="15" name="ZoneTexte 14">
            <a:extLst>
              <a:ext uri="{FF2B5EF4-FFF2-40B4-BE49-F238E27FC236}">
                <a16:creationId xmlns:a16="http://schemas.microsoft.com/office/drawing/2014/main" id="{E3C0BDB7-1797-4770-BC77-331FE290090A}"/>
              </a:ext>
            </a:extLst>
          </p:cNvPr>
          <p:cNvSpPr txBox="1"/>
          <p:nvPr>
            <p:custDataLst>
              <p:tags r:id="rId9"/>
            </p:custDataLst>
          </p:nvPr>
        </p:nvSpPr>
        <p:spPr>
          <a:xfrm>
            <a:off x="2591780" y="5492660"/>
            <a:ext cx="2700300" cy="472813"/>
          </a:xfrm>
          <a:prstGeom prst="rect">
            <a:avLst/>
          </a:prstGeom>
          <a:noFill/>
        </p:spPr>
        <p:txBody>
          <a:bodyPr wrap="square" lIns="36000" tIns="36000" rIns="36000" bIns="36000" rtlCol="0">
            <a:spAutoFit/>
          </a:bodyPr>
          <a:lstStyle/>
          <a:p>
            <a:r>
              <a:rPr lang="fr-FR" sz="1300" dirty="0">
                <a:solidFill>
                  <a:schemeClr val="bg1">
                    <a:lumMod val="50000"/>
                  </a:schemeClr>
                </a:solidFill>
                <a:latin typeface="Arial" pitchFamily="34" charset="0"/>
              </a:rPr>
              <a:t>Harmoniser les règles dans l’Union Européenne</a:t>
            </a:r>
          </a:p>
        </p:txBody>
      </p:sp>
      <p:sp>
        <p:nvSpPr>
          <p:cNvPr id="16" name="ZoneTexte 15">
            <a:extLst>
              <a:ext uri="{FF2B5EF4-FFF2-40B4-BE49-F238E27FC236}">
                <a16:creationId xmlns:a16="http://schemas.microsoft.com/office/drawing/2014/main" id="{8E63FF77-40C1-4181-9C83-16437E79EF41}"/>
              </a:ext>
            </a:extLst>
          </p:cNvPr>
          <p:cNvSpPr txBox="1"/>
          <p:nvPr>
            <p:custDataLst>
              <p:tags r:id="rId10"/>
            </p:custDataLst>
          </p:nvPr>
        </p:nvSpPr>
        <p:spPr>
          <a:xfrm>
            <a:off x="6336196" y="4820510"/>
            <a:ext cx="2700300" cy="472813"/>
          </a:xfrm>
          <a:prstGeom prst="rect">
            <a:avLst/>
          </a:prstGeom>
          <a:noFill/>
        </p:spPr>
        <p:txBody>
          <a:bodyPr wrap="square" lIns="36000" tIns="36000" rIns="36000" bIns="36000" rtlCol="0">
            <a:spAutoFit/>
          </a:bodyPr>
          <a:lstStyle/>
          <a:p>
            <a:r>
              <a:rPr lang="fr-FR" sz="1300" dirty="0">
                <a:solidFill>
                  <a:schemeClr val="bg1">
                    <a:lumMod val="50000"/>
                  </a:schemeClr>
                </a:solidFill>
                <a:latin typeface="Arial" pitchFamily="34" charset="0"/>
              </a:rPr>
              <a:t>Créer des règles plus simples et équitables</a:t>
            </a:r>
          </a:p>
        </p:txBody>
      </p:sp>
      <p:sp>
        <p:nvSpPr>
          <p:cNvPr id="17" name="ZoneTexte 16">
            <a:extLst>
              <a:ext uri="{FF2B5EF4-FFF2-40B4-BE49-F238E27FC236}">
                <a16:creationId xmlns:a16="http://schemas.microsoft.com/office/drawing/2014/main" id="{E6F1CFB4-CF33-47AC-8E23-52819C1CE07E}"/>
              </a:ext>
            </a:extLst>
          </p:cNvPr>
          <p:cNvSpPr txBox="1"/>
          <p:nvPr>
            <p:custDataLst>
              <p:tags r:id="rId11"/>
            </p:custDataLst>
          </p:nvPr>
        </p:nvSpPr>
        <p:spPr>
          <a:xfrm>
            <a:off x="6336196" y="5491985"/>
            <a:ext cx="2700300" cy="472813"/>
          </a:xfrm>
          <a:prstGeom prst="rect">
            <a:avLst/>
          </a:prstGeom>
          <a:noFill/>
        </p:spPr>
        <p:txBody>
          <a:bodyPr wrap="square" lIns="36000" tIns="36000" rIns="36000" bIns="36000" rtlCol="0">
            <a:spAutoFit/>
          </a:bodyPr>
          <a:lstStyle/>
          <a:p>
            <a:r>
              <a:rPr lang="fr-FR" sz="1300" dirty="0">
                <a:solidFill>
                  <a:schemeClr val="bg1">
                    <a:lumMod val="50000"/>
                  </a:schemeClr>
                </a:solidFill>
                <a:latin typeface="Arial" pitchFamily="34" charset="0"/>
              </a:rPr>
              <a:t>Lever les freins de l’économie numérique</a:t>
            </a:r>
          </a:p>
        </p:txBody>
      </p:sp>
      <p:pic>
        <p:nvPicPr>
          <p:cNvPr id="18" name="Image 17">
            <a:extLst>
              <a:ext uri="{FF2B5EF4-FFF2-40B4-BE49-F238E27FC236}">
                <a16:creationId xmlns:a16="http://schemas.microsoft.com/office/drawing/2014/main" id="{3410B582-CB7C-4D4E-AEBE-070A0E585CD1}"/>
              </a:ext>
            </a:extLst>
          </p:cNvPr>
          <p:cNvPicPr>
            <a:picLocks noChangeAspect="1"/>
          </p:cNvPicPr>
          <p:nvPr>
            <p:custDataLst>
              <p:tags r:id="rId12"/>
            </p:custDataLst>
          </p:nvPr>
        </p:nvPicPr>
        <p:blipFill rotWithShape="1">
          <a:blip r:embed="rId23"/>
          <a:srcRect l="57178" t="88419" r="34670"/>
          <a:stretch/>
        </p:blipFill>
        <p:spPr>
          <a:xfrm>
            <a:off x="5695431" y="5443878"/>
            <a:ext cx="450583" cy="569026"/>
          </a:xfrm>
          <a:prstGeom prst="rect">
            <a:avLst/>
          </a:prstGeom>
        </p:spPr>
      </p:pic>
      <p:pic>
        <p:nvPicPr>
          <p:cNvPr id="19" name="Image 18">
            <a:extLst>
              <a:ext uri="{FF2B5EF4-FFF2-40B4-BE49-F238E27FC236}">
                <a16:creationId xmlns:a16="http://schemas.microsoft.com/office/drawing/2014/main" id="{4607EE9A-0B20-49D3-B64A-27899A52AC45}"/>
              </a:ext>
            </a:extLst>
          </p:cNvPr>
          <p:cNvPicPr>
            <a:picLocks noChangeAspect="1"/>
          </p:cNvPicPr>
          <p:nvPr>
            <p:custDataLst>
              <p:tags r:id="rId13"/>
            </p:custDataLst>
          </p:nvPr>
        </p:nvPicPr>
        <p:blipFill rotWithShape="1">
          <a:blip r:embed="rId23"/>
          <a:srcRect l="-269" t="72115" r="89846" b="14421"/>
          <a:stretch/>
        </p:blipFill>
        <p:spPr>
          <a:xfrm>
            <a:off x="1927561" y="4726113"/>
            <a:ext cx="576064" cy="661606"/>
          </a:xfrm>
          <a:prstGeom prst="rect">
            <a:avLst/>
          </a:prstGeom>
        </p:spPr>
      </p:pic>
      <p:pic>
        <p:nvPicPr>
          <p:cNvPr id="20" name="Image 19">
            <a:extLst>
              <a:ext uri="{FF2B5EF4-FFF2-40B4-BE49-F238E27FC236}">
                <a16:creationId xmlns:a16="http://schemas.microsoft.com/office/drawing/2014/main" id="{227754C9-FAFB-4A11-93CB-AB58B966115B}"/>
              </a:ext>
            </a:extLst>
          </p:cNvPr>
          <p:cNvPicPr>
            <a:picLocks noChangeAspect="1"/>
          </p:cNvPicPr>
          <p:nvPr>
            <p:custDataLst>
              <p:tags r:id="rId14"/>
            </p:custDataLst>
          </p:nvPr>
        </p:nvPicPr>
        <p:blipFill rotWithShape="1">
          <a:blip r:embed="rId23"/>
          <a:srcRect l="848" t="88078" r="90032"/>
          <a:stretch/>
        </p:blipFill>
        <p:spPr>
          <a:xfrm>
            <a:off x="1963565" y="5435494"/>
            <a:ext cx="504057" cy="585794"/>
          </a:xfrm>
          <a:prstGeom prst="rect">
            <a:avLst/>
          </a:prstGeom>
        </p:spPr>
      </p:pic>
      <p:sp>
        <p:nvSpPr>
          <p:cNvPr id="23" name="ZoneTexte 22">
            <a:extLst>
              <a:ext uri="{FF2B5EF4-FFF2-40B4-BE49-F238E27FC236}">
                <a16:creationId xmlns:a16="http://schemas.microsoft.com/office/drawing/2014/main" id="{7B0C5C7B-892D-40C0-9509-D849A4ACD4FA}"/>
              </a:ext>
            </a:extLst>
          </p:cNvPr>
          <p:cNvSpPr txBox="1"/>
          <p:nvPr>
            <p:custDataLst>
              <p:tags r:id="rId15"/>
            </p:custDataLst>
          </p:nvPr>
        </p:nvSpPr>
        <p:spPr>
          <a:xfrm>
            <a:off x="1939483" y="1333794"/>
            <a:ext cx="1695937" cy="1488475"/>
          </a:xfrm>
          <a:prstGeom prst="rect">
            <a:avLst/>
          </a:prstGeom>
          <a:noFill/>
        </p:spPr>
        <p:txBody>
          <a:bodyPr wrap="square" lIns="36000" tIns="36000" rIns="36000" bIns="36000" rtlCol="0">
            <a:spAutoFit/>
          </a:bodyPr>
          <a:lstStyle/>
          <a:p>
            <a:pPr algn="ctr">
              <a:spcAft>
                <a:spcPts val="300"/>
              </a:spcAft>
            </a:pPr>
            <a:r>
              <a:rPr lang="fr-FR" sz="1200" b="1" dirty="0">
                <a:solidFill>
                  <a:schemeClr val="accent6"/>
                </a:solidFill>
                <a:latin typeface="Arial" pitchFamily="34" charset="0"/>
              </a:rPr>
              <a:t>Lois nationales</a:t>
            </a:r>
          </a:p>
          <a:p>
            <a:pPr algn="ctr">
              <a:spcAft>
                <a:spcPts val="300"/>
              </a:spcAft>
            </a:pPr>
            <a:endParaRPr lang="fr-FR" sz="1200" b="1" dirty="0">
              <a:solidFill>
                <a:schemeClr val="tx1">
                  <a:lumMod val="50000"/>
                  <a:lumOff val="50000"/>
                </a:schemeClr>
              </a:solidFill>
              <a:latin typeface="Arial" pitchFamily="34" charset="0"/>
              <a:cs typeface="Arial" pitchFamily="34" charset="0"/>
            </a:endParaRPr>
          </a:p>
          <a:p>
            <a:pPr algn="ctr"/>
            <a:r>
              <a:rPr lang="fr-FR" sz="1050" dirty="0">
                <a:solidFill>
                  <a:schemeClr val="tx1">
                    <a:lumMod val="50000"/>
                    <a:lumOff val="50000"/>
                  </a:schemeClr>
                </a:solidFill>
                <a:latin typeface="Arial" pitchFamily="34" charset="0"/>
              </a:rPr>
              <a:t>Certains pays avaient déjà mis en place des lois sur la protection des données personnelles (à titre d’exemple, la France avec la « Loi Informatique, fichiers et libertés » - 1978)</a:t>
            </a:r>
          </a:p>
        </p:txBody>
      </p:sp>
      <p:sp>
        <p:nvSpPr>
          <p:cNvPr id="28" name="ZoneTexte 27">
            <a:extLst>
              <a:ext uri="{FF2B5EF4-FFF2-40B4-BE49-F238E27FC236}">
                <a16:creationId xmlns:a16="http://schemas.microsoft.com/office/drawing/2014/main" id="{8A289181-BECA-4D9C-8C6F-713D64D4086B}"/>
              </a:ext>
            </a:extLst>
          </p:cNvPr>
          <p:cNvSpPr txBox="1"/>
          <p:nvPr>
            <p:custDataLst>
              <p:tags r:id="rId16"/>
            </p:custDataLst>
          </p:nvPr>
        </p:nvSpPr>
        <p:spPr>
          <a:xfrm>
            <a:off x="3779912" y="1206480"/>
            <a:ext cx="2256688" cy="1811641"/>
          </a:xfrm>
          <a:prstGeom prst="rect">
            <a:avLst/>
          </a:prstGeom>
          <a:noFill/>
        </p:spPr>
        <p:txBody>
          <a:bodyPr wrap="square" lIns="36000" tIns="36000" rIns="36000" bIns="36000" rtlCol="0">
            <a:spAutoFit/>
          </a:bodyPr>
          <a:lstStyle/>
          <a:p>
            <a:pPr algn="ctr">
              <a:spcAft>
                <a:spcPts val="600"/>
              </a:spcAft>
            </a:pPr>
            <a:r>
              <a:rPr lang="fr-FR" sz="1200" b="1" dirty="0">
                <a:solidFill>
                  <a:schemeClr val="accent6"/>
                </a:solidFill>
                <a:latin typeface="Arial" pitchFamily="34" charset="0"/>
              </a:rPr>
              <a:t>Directive sur la Protection des Données (DPD)</a:t>
            </a:r>
          </a:p>
          <a:p>
            <a:pPr algn="ctr"/>
            <a:r>
              <a:rPr lang="fr-FR" sz="1050" dirty="0">
                <a:solidFill>
                  <a:schemeClr val="tx1">
                    <a:lumMod val="50000"/>
                    <a:lumOff val="50000"/>
                  </a:schemeClr>
                </a:solidFill>
                <a:latin typeface="Arial" pitchFamily="34" charset="0"/>
              </a:rPr>
              <a:t>La DPD a été promulguée pour corriger les carences et lisser les différences entre les lois nationales. En tant que Directive, la DPD a demandé aux États membres de l’UE de développer leurs propres lois en les alignant sur la base de normes définies au sein de l’UE.</a:t>
            </a:r>
          </a:p>
        </p:txBody>
      </p:sp>
      <p:sp>
        <p:nvSpPr>
          <p:cNvPr id="29" name="ZoneTexte 28">
            <a:extLst>
              <a:ext uri="{FF2B5EF4-FFF2-40B4-BE49-F238E27FC236}">
                <a16:creationId xmlns:a16="http://schemas.microsoft.com/office/drawing/2014/main" id="{74F88AD5-372A-4366-82FC-606A86CA8EBB}"/>
              </a:ext>
            </a:extLst>
          </p:cNvPr>
          <p:cNvSpPr txBox="1"/>
          <p:nvPr>
            <p:custDataLst>
              <p:tags r:id="rId17"/>
            </p:custDataLst>
          </p:nvPr>
        </p:nvSpPr>
        <p:spPr>
          <a:xfrm>
            <a:off x="7699440" y="1124744"/>
            <a:ext cx="1105551" cy="1626975"/>
          </a:xfrm>
          <a:prstGeom prst="rect">
            <a:avLst/>
          </a:prstGeom>
          <a:noFill/>
        </p:spPr>
        <p:txBody>
          <a:bodyPr wrap="square" lIns="36000" tIns="36000" rIns="36000" bIns="36000" rtlCol="0">
            <a:spAutoFit/>
          </a:bodyPr>
          <a:lstStyle/>
          <a:p>
            <a:pPr algn="ctr">
              <a:spcAft>
                <a:spcPts val="300"/>
              </a:spcAft>
            </a:pPr>
            <a:r>
              <a:rPr lang="fr-FR" sz="1200" b="1" dirty="0">
                <a:solidFill>
                  <a:schemeClr val="accent6"/>
                </a:solidFill>
                <a:latin typeface="Arial" pitchFamily="34" charset="0"/>
              </a:rPr>
              <a:t>Entrée en application de RGPD</a:t>
            </a:r>
          </a:p>
          <a:p>
            <a:pPr algn="ctr">
              <a:spcAft>
                <a:spcPts val="300"/>
              </a:spcAft>
            </a:pPr>
            <a:endParaRPr lang="fr-FR" sz="1200" b="1" dirty="0">
              <a:solidFill>
                <a:schemeClr val="tx1">
                  <a:lumMod val="50000"/>
                  <a:lumOff val="50000"/>
                </a:schemeClr>
              </a:solidFill>
              <a:latin typeface="Arial" pitchFamily="34" charset="0"/>
              <a:cs typeface="Arial" pitchFamily="34" charset="0"/>
            </a:endParaRPr>
          </a:p>
          <a:p>
            <a:pPr algn="ctr">
              <a:spcAft>
                <a:spcPts val="300"/>
              </a:spcAft>
            </a:pPr>
            <a:r>
              <a:rPr lang="fr-FR" sz="1200" dirty="0">
                <a:solidFill>
                  <a:schemeClr val="tx1">
                    <a:lumMod val="50000"/>
                    <a:lumOff val="50000"/>
                  </a:schemeClr>
                </a:solidFill>
                <a:latin typeface="Arial" pitchFamily="34" charset="0"/>
              </a:rPr>
              <a:t>Il s’agit cette fois d’un règlement européen</a:t>
            </a:r>
          </a:p>
        </p:txBody>
      </p:sp>
      <p:sp>
        <p:nvSpPr>
          <p:cNvPr id="26" name="ZoneTexte 25">
            <a:extLst>
              <a:ext uri="{FF2B5EF4-FFF2-40B4-BE49-F238E27FC236}">
                <a16:creationId xmlns:a16="http://schemas.microsoft.com/office/drawing/2014/main" id="{41E555BC-E39D-46F5-A4EA-A759DCC2B4AA}"/>
              </a:ext>
            </a:extLst>
          </p:cNvPr>
          <p:cNvSpPr txBox="1"/>
          <p:nvPr>
            <p:custDataLst>
              <p:tags r:id="rId18"/>
            </p:custDataLst>
          </p:nvPr>
        </p:nvSpPr>
        <p:spPr>
          <a:xfrm>
            <a:off x="6039474" y="1391146"/>
            <a:ext cx="1450050" cy="1626975"/>
          </a:xfrm>
          <a:prstGeom prst="rect">
            <a:avLst/>
          </a:prstGeom>
          <a:noFill/>
        </p:spPr>
        <p:txBody>
          <a:bodyPr wrap="square" lIns="36000" tIns="36000" rIns="36000" bIns="36000" rtlCol="0">
            <a:spAutoFit/>
          </a:bodyPr>
          <a:lstStyle/>
          <a:p>
            <a:pPr algn="ctr">
              <a:spcAft>
                <a:spcPts val="600"/>
              </a:spcAft>
            </a:pPr>
            <a:r>
              <a:rPr lang="fr-FR" sz="1200" b="1" dirty="0">
                <a:solidFill>
                  <a:schemeClr val="accent6"/>
                </a:solidFill>
                <a:latin typeface="Arial" pitchFamily="34" charset="0"/>
              </a:rPr>
              <a:t>Adoption de RGPD</a:t>
            </a:r>
          </a:p>
          <a:p>
            <a:pPr algn="ctr"/>
            <a:r>
              <a:rPr lang="fr-FR" sz="1050" dirty="0">
                <a:solidFill>
                  <a:schemeClr val="tx1">
                    <a:lumMod val="50000"/>
                    <a:lumOff val="50000"/>
                  </a:schemeClr>
                </a:solidFill>
                <a:latin typeface="Arial" pitchFamily="34" charset="0"/>
              </a:rPr>
              <a:t>Le Conseil de l’Europe et le Parlement Européen adoptent RGPD, un Règlement qui s’imposera aux Etats membres à compter du 25/05/2018</a:t>
            </a:r>
          </a:p>
          <a:p>
            <a:pPr algn="ctr"/>
            <a:endParaRPr lang="fr-FR" sz="1050" b="1" dirty="0">
              <a:solidFill>
                <a:schemeClr val="accent6"/>
              </a:solidFill>
              <a:latin typeface="Arial" pitchFamily="34" charset="0"/>
              <a:cs typeface="Arial" pitchFamily="34" charset="0"/>
            </a:endParaRPr>
          </a:p>
        </p:txBody>
      </p:sp>
      <p:pic>
        <p:nvPicPr>
          <p:cNvPr id="7" name="Image 6">
            <a:extLst>
              <a:ext uri="{FF2B5EF4-FFF2-40B4-BE49-F238E27FC236}">
                <a16:creationId xmlns:a16="http://schemas.microsoft.com/office/drawing/2014/main" id="{CDB90418-0AD4-472E-B3A5-287CFF07F068}"/>
              </a:ext>
            </a:extLst>
          </p:cNvPr>
          <p:cNvPicPr>
            <a:picLocks noChangeAspect="1"/>
          </p:cNvPicPr>
          <p:nvPr>
            <p:custDataLst>
              <p:tags r:id="rId19"/>
            </p:custDataLst>
          </p:nvPr>
        </p:nvPicPr>
        <p:blipFill>
          <a:blip r:embed="rId24"/>
          <a:stretch>
            <a:fillRect/>
          </a:stretch>
        </p:blipFill>
        <p:spPr>
          <a:xfrm>
            <a:off x="1891119" y="2902168"/>
            <a:ext cx="7181710" cy="1066892"/>
          </a:xfrm>
          <a:prstGeom prst="rect">
            <a:avLst/>
          </a:prstGeom>
        </p:spPr>
      </p:pic>
    </p:spTree>
    <p:extLst>
      <p:ext uri="{BB962C8B-B14F-4D97-AF65-F5344CB8AC3E}">
        <p14:creationId xmlns:p14="http://schemas.microsoft.com/office/powerpoint/2010/main" val="3642530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A19976-A8B0-476F-885A-61ADB68D9013}"/>
              </a:ext>
            </a:extLst>
          </p:cNvPr>
          <p:cNvSpPr/>
          <p:nvPr/>
        </p:nvSpPr>
        <p:spPr bwMode="auto">
          <a:xfrm>
            <a:off x="179513" y="1999835"/>
            <a:ext cx="4121776" cy="1260000"/>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a:p>
            <a:pPr marL="90488" marR="0"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a:p>
            <a:pPr marL="90488" marR="0"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a:p>
            <a:pPr marL="90488" marR="0" defTabSz="914400" rtl="0" eaLnBrk="1" fontAlgn="base" latinLnBrk="0" hangingPunct="1">
              <a:lnSpc>
                <a:spcPct val="100000"/>
              </a:lnSpc>
              <a:spcBef>
                <a:spcPct val="0"/>
              </a:spcBef>
              <a:spcAft>
                <a:spcPct val="0"/>
              </a:spcAft>
              <a:buClrTx/>
              <a:buSzTx/>
              <a:buFontTx/>
              <a:buNone/>
              <a:tabLst/>
            </a:pP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Les instructions sur le registre de traitement et le process</a:t>
            </a:r>
          </a:p>
          <a:p>
            <a:pPr marL="90488" marR="0" defTabSz="914400" rtl="0" eaLnBrk="1" fontAlgn="base" latinLnBrk="0" hangingPunct="1">
              <a:lnSpc>
                <a:spcPct val="100000"/>
              </a:lnSpc>
              <a:spcBef>
                <a:spcPct val="0"/>
              </a:spcBef>
              <a:spcAft>
                <a:spcPct val="0"/>
              </a:spcAft>
              <a:buClrTx/>
              <a:buSzTx/>
              <a:buFontTx/>
              <a:buNone/>
              <a:tabLst/>
            </a:pP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 </a:t>
            </a:r>
            <a:r>
              <a:rPr kumimoji="0" lang="fr-FR" sz="1100" b="0" i="1" u="none" strike="noStrike" cap="none" normalizeH="0" baseline="0" dirty="0" err="1">
                <a:ln>
                  <a:noFill/>
                </a:ln>
                <a:solidFill>
                  <a:srgbClr val="000000"/>
                </a:solidFill>
                <a:effectLst/>
                <a:latin typeface="Calibri" panose="020F0502020204030204" pitchFamily="34" charset="0"/>
                <a:ea typeface="ＭＳ Ｐゴシック" charset="0"/>
                <a:cs typeface="Calibri" panose="020F0502020204030204" pitchFamily="34" charset="0"/>
              </a:rPr>
              <a:t>Privacy</a:t>
            </a: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 Impact </a:t>
            </a:r>
            <a:r>
              <a:rPr kumimoji="0" lang="fr-FR" sz="1100" b="0" i="1" u="none" strike="noStrike" cap="none" normalizeH="0" baseline="0" dirty="0" err="1">
                <a:ln>
                  <a:noFill/>
                </a:ln>
                <a:solidFill>
                  <a:srgbClr val="000000"/>
                </a:solidFill>
                <a:effectLst/>
                <a:latin typeface="Calibri" panose="020F0502020204030204" pitchFamily="34" charset="0"/>
                <a:ea typeface="ＭＳ Ｐゴシック" charset="0"/>
                <a:cs typeface="Calibri" panose="020F0502020204030204" pitchFamily="34" charset="0"/>
              </a:rPr>
              <a:t>Assessment</a:t>
            </a: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 », les rôles &amp; responsabilités,</a:t>
            </a:r>
          </a:p>
          <a:p>
            <a:pPr marL="90488" marR="0" defTabSz="914400" rtl="0" eaLnBrk="1" fontAlgn="base" latinLnBrk="0" hangingPunct="1">
              <a:lnSpc>
                <a:spcPct val="100000"/>
              </a:lnSpc>
              <a:spcBef>
                <a:spcPct val="0"/>
              </a:spcBef>
              <a:spcAft>
                <a:spcPct val="0"/>
              </a:spcAft>
              <a:buClrTx/>
              <a:buSzTx/>
              <a:buFontTx/>
              <a:buNone/>
              <a:tabLst/>
            </a:pPr>
            <a:r>
              <a:rPr lang="fr-FR" sz="1100" i="1" dirty="0">
                <a:solidFill>
                  <a:srgbClr val="000000"/>
                </a:solidFill>
                <a:latin typeface="Calibri" panose="020F0502020204030204" pitchFamily="34" charset="0"/>
                <a:ea typeface="ＭＳ Ｐゴシック" charset="0"/>
                <a:cs typeface="Calibri" panose="020F0502020204030204" pitchFamily="34" charset="0"/>
              </a:rPr>
              <a:t>La description des critères d’éligibilité au </a:t>
            </a: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PIA sont disponibles</a:t>
            </a:r>
          </a:p>
          <a:p>
            <a:pPr marL="90488" marR="0" defTabSz="914400" rtl="0" eaLnBrk="1" fontAlgn="base" latinLnBrk="0" hangingPunct="1">
              <a:lnSpc>
                <a:spcPct val="100000"/>
              </a:lnSpc>
              <a:spcBef>
                <a:spcPct val="0"/>
              </a:spcBef>
              <a:spcAft>
                <a:spcPct val="0"/>
              </a:spcAft>
              <a:buClrTx/>
              <a:buSzTx/>
              <a:buFontTx/>
              <a:buNone/>
              <a:tabLst/>
            </a:pPr>
            <a:r>
              <a:rPr lang="fr-FR" sz="1100" i="1" dirty="0">
                <a:solidFill>
                  <a:srgbClr val="000000"/>
                </a:solidFill>
                <a:latin typeface="Calibri" panose="020F0502020204030204" pitchFamily="34" charset="0"/>
                <a:ea typeface="ＭＳ Ｐゴシック" charset="0"/>
                <a:cs typeface="Calibri" panose="020F0502020204030204" pitchFamily="34" charset="0"/>
              </a:rPr>
              <a:t>sur </a:t>
            </a: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SBC (</a:t>
            </a:r>
            <a:r>
              <a:rPr kumimoji="0" lang="fr-FR" sz="1100" b="0" i="1" u="none" strike="noStrike" cap="none" normalizeH="0" baseline="0" dirty="0" err="1">
                <a:ln>
                  <a:noFill/>
                </a:ln>
                <a:solidFill>
                  <a:srgbClr val="000000"/>
                </a:solidFill>
                <a:effectLst/>
                <a:latin typeface="Calibri" panose="020F0502020204030204" pitchFamily="34" charset="0"/>
                <a:ea typeface="ＭＳ Ｐゴシック" charset="0"/>
                <a:cs typeface="Calibri" panose="020F0502020204030204" pitchFamily="34" charset="0"/>
              </a:rPr>
              <a:t>jive</a:t>
            </a:r>
            <a:r>
              <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 à l’adresse suivante :</a:t>
            </a:r>
          </a:p>
          <a:p>
            <a:pPr marL="90488" algn="ctr" fontAlgn="base">
              <a:spcBef>
                <a:spcPct val="0"/>
              </a:spcBef>
              <a:spcAft>
                <a:spcPct val="0"/>
              </a:spcAft>
            </a:pPr>
            <a:r>
              <a:rPr lang="en-US" sz="1100" b="1" i="1" dirty="0">
                <a:solidFill>
                  <a:srgbClr val="6E6E87"/>
                </a:solidFill>
                <a:latin typeface="Calibri" panose="020F0502020204030204" pitchFamily="34" charset="0"/>
                <a:cs typeface="Calibri" panose="020F0502020204030204" pitchFamily="34" charset="0"/>
              </a:rPr>
              <a:t> </a:t>
            </a:r>
          </a:p>
          <a:p>
            <a:pPr marL="90488" algn="ctr" fontAlgn="base">
              <a:spcBef>
                <a:spcPct val="0"/>
              </a:spcBef>
              <a:spcAft>
                <a:spcPct val="0"/>
              </a:spcAft>
            </a:pPr>
            <a:r>
              <a:rPr lang="en-US" sz="1100" b="1" i="1" dirty="0">
                <a:solidFill>
                  <a:srgbClr val="6E6E87"/>
                </a:solidFill>
                <a:latin typeface="Calibri" panose="020F0502020204030204" pitchFamily="34" charset="0"/>
                <a:cs typeface="Calibri" panose="020F0502020204030204" pitchFamily="34" charset="0"/>
              </a:rPr>
              <a:t>https://sbc.safe.socgen/docs/DOC-364520</a:t>
            </a:r>
          </a:p>
          <a:p>
            <a:pPr marL="90488" fontAlgn="base">
              <a:spcBef>
                <a:spcPct val="0"/>
              </a:spcBef>
              <a:spcAft>
                <a:spcPct val="0"/>
              </a:spcAf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p:txBody>
      </p:sp>
      <p:sp>
        <p:nvSpPr>
          <p:cNvPr id="25" name="Espace réservé du numéro de diapositive 24"/>
          <p:cNvSpPr>
            <a:spLocks noGrp="1"/>
          </p:cNvSpPr>
          <p:nvPr>
            <p:ph type="sldNum" sz="quarter" idx="11"/>
          </p:nvPr>
        </p:nvSpPr>
        <p:spPr/>
        <p:txBody>
          <a:bodyPr/>
          <a:lstStyle/>
          <a:p>
            <a:pPr>
              <a:defRPr/>
            </a:pPr>
            <a:r>
              <a:rPr lang="fr-FR" dirty="0">
                <a:solidFill>
                  <a:srgbClr val="000000"/>
                </a:solidFill>
                <a:latin typeface="Calibri" pitchFamily="34" charset="0"/>
                <a:cs typeface="Calibri" pitchFamily="34" charset="0"/>
              </a:rPr>
              <a:t>P.</a:t>
            </a:r>
            <a:fld id="{B7965094-D6AC-49FA-BD50-6B5772686C55}" type="slidenum">
              <a:rPr lang="fr-FR" smtClean="0">
                <a:solidFill>
                  <a:srgbClr val="000000"/>
                </a:solidFill>
                <a:latin typeface="Calibri" pitchFamily="34" charset="0"/>
                <a:cs typeface="Calibri" pitchFamily="34" charset="0"/>
              </a:rPr>
              <a:pPr>
                <a:defRPr/>
              </a:pPr>
              <a:t>50</a:t>
            </a:fld>
            <a:endParaRPr lang="fr-FR" dirty="0">
              <a:solidFill>
                <a:srgbClr val="000000"/>
              </a:solidFill>
              <a:latin typeface="Calibri" pitchFamily="34" charset="0"/>
              <a:cs typeface="Calibri" pitchFamily="34" charset="0"/>
            </a:endParaRPr>
          </a:p>
        </p:txBody>
      </p:sp>
      <p:sp>
        <p:nvSpPr>
          <p:cNvPr id="2" name="Espace réservé de la date 1">
            <a:extLst>
              <a:ext uri="{FF2B5EF4-FFF2-40B4-BE49-F238E27FC236}">
                <a16:creationId xmlns:a16="http://schemas.microsoft.com/office/drawing/2014/main" id="{6168531A-AE76-4412-B618-9A1DAB9E0826}"/>
              </a:ext>
            </a:extLst>
          </p:cNvPr>
          <p:cNvSpPr>
            <a:spLocks noGrp="1"/>
          </p:cNvSpPr>
          <p:nvPr>
            <p:ph type="dt" sz="half" idx="10"/>
          </p:nvPr>
        </p:nvSpPr>
        <p:spPr/>
        <p:txBody>
          <a:bodyPr/>
          <a:lstStyle/>
          <a:p>
            <a:pPr>
              <a:defRPr/>
            </a:pPr>
            <a:endParaRPr lang="fr-FR" dirty="0">
              <a:solidFill>
                <a:srgbClr val="000000"/>
              </a:solidFill>
            </a:endParaRPr>
          </a:p>
        </p:txBody>
      </p:sp>
      <p:sp>
        <p:nvSpPr>
          <p:cNvPr id="42" name="TextBox 27">
            <a:extLst>
              <a:ext uri="{FF2B5EF4-FFF2-40B4-BE49-F238E27FC236}">
                <a16:creationId xmlns:a16="http://schemas.microsoft.com/office/drawing/2014/main" id="{85215959-0C1A-45EC-B712-6ACF44DCC998}"/>
              </a:ext>
            </a:extLst>
          </p:cNvPr>
          <p:cNvSpPr txBox="1"/>
          <p:nvPr/>
        </p:nvSpPr>
        <p:spPr>
          <a:xfrm>
            <a:off x="1907704" y="164731"/>
            <a:ext cx="5688632" cy="307777"/>
          </a:xfrm>
          <a:prstGeom prst="rect">
            <a:avLst/>
          </a:prstGeom>
          <a:noFill/>
        </p:spPr>
        <p:txBody>
          <a:bodyPr wrap="square" rtlCol="0">
            <a:spAutoFit/>
          </a:bodyPr>
          <a:lstStyle/>
          <a:p>
            <a:pPr algn="ctr"/>
            <a:r>
              <a:rPr lang="en-US" sz="1400" cap="all" dirty="0">
                <a:solidFill>
                  <a:srgbClr val="E60028"/>
                </a:solidFill>
                <a:ea typeface="+mj-ea"/>
                <a:cs typeface="Arial" pitchFamily="34" charset="0"/>
              </a:rPr>
              <a:t>COMMENT TROUVER LE MATERIEL DISPONIBLE ?</a:t>
            </a:r>
          </a:p>
        </p:txBody>
      </p:sp>
      <p:pic>
        <p:nvPicPr>
          <p:cNvPr id="51" name="Image 50">
            <a:extLst>
              <a:ext uri="{FF2B5EF4-FFF2-40B4-BE49-F238E27FC236}">
                <a16:creationId xmlns:a16="http://schemas.microsoft.com/office/drawing/2014/main" id="{45B3CEE4-7424-4A3D-875B-AEFF347662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441" y="1721246"/>
            <a:ext cx="455157" cy="455157"/>
          </a:xfrm>
          <a:prstGeom prst="rect">
            <a:avLst/>
          </a:prstGeom>
        </p:spPr>
      </p:pic>
      <p:sp>
        <p:nvSpPr>
          <p:cNvPr id="30" name="Rectangle 29">
            <a:extLst>
              <a:ext uri="{FF2B5EF4-FFF2-40B4-BE49-F238E27FC236}">
                <a16:creationId xmlns:a16="http://schemas.microsoft.com/office/drawing/2014/main" id="{7C51E225-91C7-40E8-BCD1-FA7D4058D555}"/>
              </a:ext>
            </a:extLst>
          </p:cNvPr>
          <p:cNvSpPr/>
          <p:nvPr/>
        </p:nvSpPr>
        <p:spPr bwMode="auto">
          <a:xfrm>
            <a:off x="4842712" y="1999835"/>
            <a:ext cx="4121776" cy="1260000"/>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90488" fontAlgn="base">
              <a:spcBef>
                <a:spcPct val="0"/>
              </a:spcBef>
              <a:spcAft>
                <a:spcPct val="0"/>
              </a:spcAft>
            </a:pPr>
            <a:endParaRPr lang="fr-FR" sz="1200" dirty="0">
              <a:solidFill>
                <a:srgbClr val="000000"/>
              </a:solidFill>
              <a:latin typeface="Arial" charset="0"/>
              <a:ea typeface="ＭＳ Ｐゴシック" charset="0"/>
              <a:cs typeface="Arial" charset="0"/>
            </a:endParaRP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Guide utilisateur reprenant les principales fonctionnalités de l’outil</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 tactique comme les formulaires DPR &amp; PIA, le processus de validation</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est disponible sur SBC (</a:t>
            </a:r>
            <a:r>
              <a:rPr lang="fr-FR" sz="1100" i="1" dirty="0" err="1">
                <a:solidFill>
                  <a:srgbClr val="000000"/>
                </a:solidFill>
                <a:latin typeface="Calibri" panose="020F0502020204030204" pitchFamily="34" charset="0"/>
                <a:ea typeface="ＭＳ Ｐゴシック" charset="0"/>
                <a:cs typeface="Calibri" panose="020F0502020204030204" pitchFamily="34" charset="0"/>
              </a:rPr>
              <a:t>jive</a:t>
            </a:r>
            <a:r>
              <a:rPr lang="fr-FR" sz="1100" i="1" dirty="0">
                <a:solidFill>
                  <a:srgbClr val="000000"/>
                </a:solidFill>
                <a:latin typeface="Calibri" panose="020F0502020204030204" pitchFamily="34" charset="0"/>
                <a:ea typeface="ＭＳ Ｐゴシック" charset="0"/>
                <a:cs typeface="Calibri" panose="020F0502020204030204" pitchFamily="34" charset="0"/>
              </a:rPr>
              <a:t>) à l’adresse suivante :</a:t>
            </a:r>
          </a:p>
          <a:p>
            <a:pPr marL="90488"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algn="ctr" fontAlgn="base">
              <a:spcBef>
                <a:spcPct val="0"/>
              </a:spcBef>
              <a:spcAft>
                <a:spcPct val="0"/>
              </a:spcAft>
            </a:pPr>
            <a:r>
              <a:rPr lang="en-US" sz="1100" b="1" i="1" dirty="0">
                <a:solidFill>
                  <a:srgbClr val="6E6E87"/>
                </a:solidFill>
                <a:latin typeface="Calibri" panose="020F0502020204030204" pitchFamily="34" charset="0"/>
                <a:cs typeface="Calibri" panose="020F0502020204030204" pitchFamily="34" charset="0"/>
              </a:rPr>
              <a:t>https://sbc.safe.socgen/docs/DOC-403898</a:t>
            </a:r>
            <a:endParaRPr lang="fr-FR" sz="1200" dirty="0">
              <a:solidFill>
                <a:srgbClr val="000000"/>
              </a:solidFill>
              <a:latin typeface="Arial" charset="0"/>
              <a:ea typeface="ＭＳ Ｐゴシック" charset="0"/>
              <a:cs typeface="Arial" charset="0"/>
            </a:endParaRPr>
          </a:p>
        </p:txBody>
      </p:sp>
      <p:sp>
        <p:nvSpPr>
          <p:cNvPr id="32" name="Rectangle 31">
            <a:extLst>
              <a:ext uri="{FF2B5EF4-FFF2-40B4-BE49-F238E27FC236}">
                <a16:creationId xmlns:a16="http://schemas.microsoft.com/office/drawing/2014/main" id="{402FB296-061B-4752-AB0F-21ECE20A3849}"/>
              </a:ext>
            </a:extLst>
          </p:cNvPr>
          <p:cNvSpPr/>
          <p:nvPr/>
        </p:nvSpPr>
        <p:spPr bwMode="auto">
          <a:xfrm>
            <a:off x="179512" y="3890430"/>
            <a:ext cx="4121778" cy="1260000"/>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Les instructions sur la configuration et l’utilisation de </a:t>
            </a:r>
            <a:r>
              <a:rPr lang="fr-FR" sz="1100" i="1" dirty="0" err="1">
                <a:solidFill>
                  <a:srgbClr val="000000"/>
                </a:solidFill>
                <a:latin typeface="Calibri" panose="020F0502020204030204" pitchFamily="34" charset="0"/>
                <a:ea typeface="ＭＳ Ｐゴシック" charset="0"/>
                <a:cs typeface="Calibri" panose="020F0502020204030204" pitchFamily="34" charset="0"/>
              </a:rPr>
              <a:t>SecureDoc</a:t>
            </a:r>
            <a:r>
              <a:rPr lang="fr-FR" sz="1100" i="1" dirty="0">
                <a:solidFill>
                  <a:srgbClr val="000000"/>
                </a:solidFill>
                <a:latin typeface="Calibri" panose="020F0502020204030204" pitchFamily="34" charset="0"/>
                <a:ea typeface="ＭＳ Ｐゴシック" charset="0"/>
                <a:cs typeface="Calibri" panose="020F0502020204030204" pitchFamily="34" charset="0"/>
              </a:rPr>
              <a:t> pour</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sécuriser l’outil tactique et les dossiers associés sont </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disponibles sur </a:t>
            </a:r>
            <a:r>
              <a:rPr lang="fr-FR" sz="1100" i="1" dirty="0" err="1">
                <a:solidFill>
                  <a:srgbClr val="000000"/>
                </a:solidFill>
                <a:latin typeface="Calibri" panose="020F0502020204030204" pitchFamily="34" charset="0"/>
                <a:ea typeface="ＭＳ Ｐゴシック" charset="0"/>
                <a:cs typeface="Calibri" panose="020F0502020204030204" pitchFamily="34" charset="0"/>
              </a:rPr>
              <a:t>jive</a:t>
            </a:r>
            <a:r>
              <a:rPr lang="fr-FR" sz="1100" i="1" dirty="0">
                <a:solidFill>
                  <a:srgbClr val="000000"/>
                </a:solidFill>
                <a:latin typeface="Calibri" panose="020F0502020204030204" pitchFamily="34" charset="0"/>
                <a:ea typeface="ＭＳ Ｐゴシック" charset="0"/>
                <a:cs typeface="Calibri" panose="020F0502020204030204" pitchFamily="34" charset="0"/>
              </a:rPr>
              <a:t>:</a:t>
            </a:r>
          </a:p>
          <a:p>
            <a:pPr marL="90488"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algn="ctr" fontAlgn="base">
              <a:spcBef>
                <a:spcPct val="0"/>
              </a:spcBef>
              <a:spcAft>
                <a:spcPct val="0"/>
              </a:spcAft>
            </a:pPr>
            <a:endParaRPr lang="en-US" sz="1100" b="1" i="1" dirty="0">
              <a:solidFill>
                <a:srgbClr val="6E6E87"/>
              </a:solidFill>
              <a:latin typeface="Calibri" panose="020F0502020204030204" pitchFamily="34" charset="0"/>
              <a:cs typeface="Calibri" panose="020F0502020204030204" pitchFamily="34" charset="0"/>
            </a:endParaRPr>
          </a:p>
          <a:p>
            <a:pPr marL="90488" algn="ctr" fontAlgn="base">
              <a:spcBef>
                <a:spcPct val="0"/>
              </a:spcBef>
              <a:spcAft>
                <a:spcPct val="0"/>
              </a:spcAft>
            </a:pPr>
            <a:r>
              <a:rPr lang="en-US" sz="1100" b="1" i="1" dirty="0">
                <a:solidFill>
                  <a:srgbClr val="6E6E87"/>
                </a:solidFill>
                <a:latin typeface="Calibri" panose="020F0502020204030204" pitchFamily="34" charset="0"/>
                <a:cs typeface="Calibri" panose="020F0502020204030204" pitchFamily="34" charset="0"/>
              </a:rPr>
              <a:t>https://sbc.safe.socgen/docs/DOC-398157</a:t>
            </a: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p:txBody>
      </p:sp>
      <p:sp>
        <p:nvSpPr>
          <p:cNvPr id="3" name="ZoneTexte 2">
            <a:extLst>
              <a:ext uri="{FF2B5EF4-FFF2-40B4-BE49-F238E27FC236}">
                <a16:creationId xmlns:a16="http://schemas.microsoft.com/office/drawing/2014/main" id="{9A9E0802-9676-47E2-8559-CFCC8FDCB971}"/>
              </a:ext>
            </a:extLst>
          </p:cNvPr>
          <p:cNvSpPr txBox="1"/>
          <p:nvPr/>
        </p:nvSpPr>
        <p:spPr>
          <a:xfrm>
            <a:off x="1979712" y="1729778"/>
            <a:ext cx="1874567" cy="208491"/>
          </a:xfrm>
          <a:prstGeom prst="rect">
            <a:avLst/>
          </a:prstGeom>
          <a:noFill/>
        </p:spPr>
        <p:txBody>
          <a:bodyPr wrap="none" rtlCol="0">
            <a:noAutofit/>
          </a:bodyPr>
          <a:lstStyle/>
          <a:p>
            <a:pPr algn="ctr"/>
            <a:r>
              <a:rPr lang="fr-FR" sz="1200" b="1" i="1" dirty="0">
                <a:solidFill>
                  <a:srgbClr val="4ABC96"/>
                </a:solidFill>
                <a:latin typeface="Calibri" panose="020F0502020204030204" pitchFamily="34" charset="0"/>
              </a:rPr>
              <a:t>Instructions générales sur le DPR &amp; le PIA</a:t>
            </a:r>
          </a:p>
        </p:txBody>
      </p:sp>
      <p:cxnSp>
        <p:nvCxnSpPr>
          <p:cNvPr id="6" name="Connecteur droit 5">
            <a:extLst>
              <a:ext uri="{FF2B5EF4-FFF2-40B4-BE49-F238E27FC236}">
                <a16:creationId xmlns:a16="http://schemas.microsoft.com/office/drawing/2014/main" id="{FF125113-F723-43CD-B2D2-8BD6A8AD5074}"/>
              </a:ext>
            </a:extLst>
          </p:cNvPr>
          <p:cNvCxnSpPr/>
          <p:nvPr/>
        </p:nvCxnSpPr>
        <p:spPr bwMode="auto">
          <a:xfrm>
            <a:off x="1529580" y="1999836"/>
            <a:ext cx="2772000" cy="0"/>
          </a:xfrm>
          <a:prstGeom prst="line">
            <a:avLst/>
          </a:prstGeom>
          <a:ln>
            <a:solidFill>
              <a:srgbClr val="4ABC96"/>
            </a:solidFill>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9" name="ZoneTexte 38">
            <a:extLst>
              <a:ext uri="{FF2B5EF4-FFF2-40B4-BE49-F238E27FC236}">
                <a16:creationId xmlns:a16="http://schemas.microsoft.com/office/drawing/2014/main" id="{ABDA73A7-3046-42D3-9D16-A2968EDEAFB5}"/>
              </a:ext>
            </a:extLst>
          </p:cNvPr>
          <p:cNvSpPr txBox="1"/>
          <p:nvPr/>
        </p:nvSpPr>
        <p:spPr>
          <a:xfrm>
            <a:off x="6559736" y="1729778"/>
            <a:ext cx="1504652" cy="208491"/>
          </a:xfrm>
          <a:prstGeom prst="rect">
            <a:avLst/>
          </a:prstGeom>
          <a:noFill/>
        </p:spPr>
        <p:txBody>
          <a:bodyPr wrap="none" rtlCol="0">
            <a:noAutofit/>
          </a:bodyPr>
          <a:lstStyle/>
          <a:p>
            <a:pPr algn="ctr"/>
            <a:r>
              <a:rPr lang="fr-FR" sz="1200" b="1" i="1" dirty="0">
                <a:solidFill>
                  <a:srgbClr val="FFCA4F"/>
                </a:solidFill>
                <a:latin typeface="Calibri" panose="020F0502020204030204" pitchFamily="34" charset="0"/>
              </a:rPr>
              <a:t>Guide utilisateur de l’outil tactique</a:t>
            </a:r>
          </a:p>
        </p:txBody>
      </p:sp>
      <p:cxnSp>
        <p:nvCxnSpPr>
          <p:cNvPr id="44" name="Connecteur droit 43">
            <a:extLst>
              <a:ext uri="{FF2B5EF4-FFF2-40B4-BE49-F238E27FC236}">
                <a16:creationId xmlns:a16="http://schemas.microsoft.com/office/drawing/2014/main" id="{CD69B82C-E35C-4DA1-A8FB-FD0C87C0F9C1}"/>
              </a:ext>
            </a:extLst>
          </p:cNvPr>
          <p:cNvCxnSpPr>
            <a:cxnSpLocks/>
          </p:cNvCxnSpPr>
          <p:nvPr/>
        </p:nvCxnSpPr>
        <p:spPr bwMode="auto">
          <a:xfrm>
            <a:off x="6198796" y="1999836"/>
            <a:ext cx="2765691" cy="0"/>
          </a:xfrm>
          <a:prstGeom prst="line">
            <a:avLst/>
          </a:prstGeom>
          <a:ln>
            <a:solidFill>
              <a:srgbClr val="FFCA4F"/>
            </a:solidFill>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5" name="ZoneTexte 44">
            <a:extLst>
              <a:ext uri="{FF2B5EF4-FFF2-40B4-BE49-F238E27FC236}">
                <a16:creationId xmlns:a16="http://schemas.microsoft.com/office/drawing/2014/main" id="{7C2CB392-4E5F-436B-87D4-6D734696EFA8}"/>
              </a:ext>
            </a:extLst>
          </p:cNvPr>
          <p:cNvSpPr txBox="1"/>
          <p:nvPr/>
        </p:nvSpPr>
        <p:spPr>
          <a:xfrm>
            <a:off x="1155378" y="3611841"/>
            <a:ext cx="1504652" cy="208491"/>
          </a:xfrm>
          <a:prstGeom prst="rect">
            <a:avLst/>
          </a:prstGeom>
          <a:noFill/>
        </p:spPr>
        <p:txBody>
          <a:bodyPr wrap="none" rtlCol="0">
            <a:noAutofit/>
          </a:bodyPr>
          <a:lstStyle/>
          <a:p>
            <a:pPr algn="ctr"/>
            <a:r>
              <a:rPr lang="fr-FR" sz="1200" b="1" i="1" dirty="0" err="1">
                <a:solidFill>
                  <a:srgbClr val="916A8A"/>
                </a:solidFill>
                <a:latin typeface="Calibri" panose="020F0502020204030204" pitchFamily="34" charset="0"/>
              </a:rPr>
              <a:t>SecureDoc</a:t>
            </a:r>
            <a:endParaRPr lang="fr-FR" sz="1200" b="1" i="1" dirty="0">
              <a:solidFill>
                <a:srgbClr val="916A8A"/>
              </a:solidFill>
              <a:latin typeface="Calibri" panose="020F0502020204030204" pitchFamily="34" charset="0"/>
            </a:endParaRPr>
          </a:p>
        </p:txBody>
      </p:sp>
      <p:pic>
        <p:nvPicPr>
          <p:cNvPr id="9" name="Image 8">
            <a:extLst>
              <a:ext uri="{FF2B5EF4-FFF2-40B4-BE49-F238E27FC236}">
                <a16:creationId xmlns:a16="http://schemas.microsoft.com/office/drawing/2014/main" id="{73DA272B-6DC5-479F-87DB-4959EAD118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3931" y="1769534"/>
            <a:ext cx="455083" cy="455083"/>
          </a:xfrm>
          <a:prstGeom prst="rect">
            <a:avLst/>
          </a:prstGeom>
        </p:spPr>
      </p:pic>
      <p:grpSp>
        <p:nvGrpSpPr>
          <p:cNvPr id="17" name="Groupe 16">
            <a:extLst>
              <a:ext uri="{FF2B5EF4-FFF2-40B4-BE49-F238E27FC236}">
                <a16:creationId xmlns:a16="http://schemas.microsoft.com/office/drawing/2014/main" id="{BE2B648A-0B0A-43A6-BEED-C2B55A036F51}"/>
              </a:ext>
            </a:extLst>
          </p:cNvPr>
          <p:cNvGrpSpPr/>
          <p:nvPr/>
        </p:nvGrpSpPr>
        <p:grpSpPr>
          <a:xfrm>
            <a:off x="1067737" y="3627097"/>
            <a:ext cx="455157" cy="455157"/>
            <a:chOff x="1018732" y="2997753"/>
            <a:chExt cx="455157" cy="455157"/>
          </a:xfrm>
        </p:grpSpPr>
        <p:sp>
          <p:nvSpPr>
            <p:cNvPr id="16" name="Ellipse 15">
              <a:extLst>
                <a:ext uri="{FF2B5EF4-FFF2-40B4-BE49-F238E27FC236}">
                  <a16:creationId xmlns:a16="http://schemas.microsoft.com/office/drawing/2014/main" id="{AFFBFD81-1050-417F-A2A4-4DDAA0C60F0C}"/>
                </a:ext>
              </a:extLst>
            </p:cNvPr>
            <p:cNvSpPr/>
            <p:nvPr/>
          </p:nvSpPr>
          <p:spPr bwMode="auto">
            <a:xfrm>
              <a:off x="1018732" y="2997753"/>
              <a:ext cx="455157" cy="455157"/>
            </a:xfrm>
            <a:prstGeom prst="ellipse">
              <a:avLst/>
            </a:prstGeom>
            <a:solidFill>
              <a:schemeClr val="accent6">
                <a:lumMod val="7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15" name="Image 14">
              <a:extLst>
                <a:ext uri="{FF2B5EF4-FFF2-40B4-BE49-F238E27FC236}">
                  <a16:creationId xmlns:a16="http://schemas.microsoft.com/office/drawing/2014/main" id="{F61F2375-1097-4A01-AD86-5831F9638D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0441" y="3071473"/>
              <a:ext cx="331741" cy="331741"/>
            </a:xfrm>
            <a:prstGeom prst="rect">
              <a:avLst/>
            </a:prstGeom>
          </p:spPr>
        </p:pic>
      </p:grpSp>
      <p:cxnSp>
        <p:nvCxnSpPr>
          <p:cNvPr id="49" name="Connecteur droit 48">
            <a:extLst>
              <a:ext uri="{FF2B5EF4-FFF2-40B4-BE49-F238E27FC236}">
                <a16:creationId xmlns:a16="http://schemas.microsoft.com/office/drawing/2014/main" id="{29294CD2-A901-46C7-A50B-715D1DA5FF18}"/>
              </a:ext>
            </a:extLst>
          </p:cNvPr>
          <p:cNvCxnSpPr>
            <a:cxnSpLocks/>
          </p:cNvCxnSpPr>
          <p:nvPr/>
        </p:nvCxnSpPr>
        <p:spPr bwMode="auto">
          <a:xfrm>
            <a:off x="1526091" y="3890430"/>
            <a:ext cx="2775198" cy="0"/>
          </a:xfrm>
          <a:prstGeom prst="line">
            <a:avLst/>
          </a:prstGeom>
          <a:ln>
            <a:solidFill>
              <a:srgbClr val="916A8A"/>
            </a:solidFill>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4481B79D-4055-4D7F-ADB1-8245959E790B}"/>
              </a:ext>
            </a:extLst>
          </p:cNvPr>
          <p:cNvSpPr/>
          <p:nvPr/>
        </p:nvSpPr>
        <p:spPr bwMode="auto">
          <a:xfrm>
            <a:off x="4842709" y="3890430"/>
            <a:ext cx="4121778" cy="1260000"/>
          </a:xfrm>
          <a:prstGeom prst="rect">
            <a:avLst/>
          </a:prstGeom>
          <a:solidFill>
            <a:schemeClr val="bg1">
              <a:lumMod val="95000"/>
            </a:schemeClr>
          </a:solidFill>
          <a:ln w="3175" cap="flat" cmpd="thickThin"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Une note sur l’usage et la sécurisation de l’outil tactique, contenant</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des données sensibles sur la manière dont les traitements SG et les</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données sont gérés et sécurisés, est disponible sur SBC (</a:t>
            </a:r>
            <a:r>
              <a:rPr lang="fr-FR" sz="1100" i="1" dirty="0" err="1">
                <a:solidFill>
                  <a:srgbClr val="000000"/>
                </a:solidFill>
                <a:latin typeface="Calibri" panose="020F0502020204030204" pitchFamily="34" charset="0"/>
                <a:ea typeface="ＭＳ Ｐゴシック" charset="0"/>
                <a:cs typeface="Calibri" panose="020F0502020204030204" pitchFamily="34" charset="0"/>
              </a:rPr>
              <a:t>jive</a:t>
            </a:r>
            <a:r>
              <a:rPr lang="fr-FR" sz="1100" i="1" dirty="0">
                <a:solidFill>
                  <a:srgbClr val="000000"/>
                </a:solidFill>
                <a:latin typeface="Calibri" panose="020F0502020204030204" pitchFamily="34" charset="0"/>
                <a:ea typeface="ＭＳ Ｐゴシック" charset="0"/>
                <a:cs typeface="Calibri" panose="020F0502020204030204" pitchFamily="34" charset="0"/>
              </a:rPr>
              <a:t>) </a:t>
            </a:r>
          </a:p>
          <a:p>
            <a:pPr marL="90488" fontAlgn="base">
              <a:spcBef>
                <a:spcPct val="0"/>
              </a:spcBef>
              <a:spcAft>
                <a:spcPct val="0"/>
              </a:spcAft>
            </a:pPr>
            <a:r>
              <a:rPr lang="fr-FR" sz="1100" i="1" dirty="0">
                <a:solidFill>
                  <a:srgbClr val="000000"/>
                </a:solidFill>
                <a:latin typeface="Calibri" panose="020F0502020204030204" pitchFamily="34" charset="0"/>
                <a:ea typeface="ＭＳ Ｐゴシック" charset="0"/>
                <a:cs typeface="Calibri" panose="020F0502020204030204" pitchFamily="34" charset="0"/>
              </a:rPr>
              <a:t>à l’adresse suivante : </a:t>
            </a:r>
          </a:p>
          <a:p>
            <a:pPr marL="90488"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90488" algn="ctr" fontAlgn="base">
              <a:spcBef>
                <a:spcPct val="0"/>
              </a:spcBef>
              <a:spcAft>
                <a:spcPct val="0"/>
              </a:spcAft>
            </a:pPr>
            <a:r>
              <a:rPr lang="en-US" sz="1100" b="1" i="1" dirty="0">
                <a:solidFill>
                  <a:srgbClr val="6E6E87"/>
                </a:solidFill>
                <a:latin typeface="Calibri" panose="020F0502020204030204" pitchFamily="34" charset="0"/>
                <a:cs typeface="Calibri" panose="020F0502020204030204" pitchFamily="34" charset="0"/>
              </a:rPr>
              <a:t>https://sbc.safe.socgen/docs/DOC-398159</a:t>
            </a: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algn="ctr" fontAlgn="base">
              <a:spcBef>
                <a:spcPct val="0"/>
              </a:spcBef>
              <a:spcAft>
                <a:spcPct val="0"/>
              </a:spcAft>
            </a:pPr>
            <a:endParaRPr lang="fr-FR" sz="1100" i="1" dirty="0">
              <a:solidFill>
                <a:srgbClr val="000000"/>
              </a:solidFill>
              <a:latin typeface="Calibri" panose="020F0502020204030204" pitchFamily="34" charset="0"/>
              <a:ea typeface="ＭＳ Ｐゴシック" charset="0"/>
              <a:cs typeface="Calibri" panose="020F050202020403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1"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endParaRPr>
          </a:p>
        </p:txBody>
      </p:sp>
      <p:sp>
        <p:nvSpPr>
          <p:cNvPr id="52" name="ZoneTexte 51">
            <a:extLst>
              <a:ext uri="{FF2B5EF4-FFF2-40B4-BE49-F238E27FC236}">
                <a16:creationId xmlns:a16="http://schemas.microsoft.com/office/drawing/2014/main" id="{40D8D9F4-2ADB-43E7-921A-8CC08AA8F504}"/>
              </a:ext>
            </a:extLst>
          </p:cNvPr>
          <p:cNvSpPr txBox="1"/>
          <p:nvPr/>
        </p:nvSpPr>
        <p:spPr>
          <a:xfrm>
            <a:off x="6070637" y="3611841"/>
            <a:ext cx="1504652" cy="208491"/>
          </a:xfrm>
          <a:prstGeom prst="rect">
            <a:avLst/>
          </a:prstGeom>
          <a:noFill/>
        </p:spPr>
        <p:txBody>
          <a:bodyPr wrap="none" rtlCol="0">
            <a:noAutofit/>
          </a:bodyPr>
          <a:lstStyle/>
          <a:p>
            <a:pPr algn="ctr"/>
            <a:r>
              <a:rPr lang="fr-FR" sz="1200" b="1" i="1" dirty="0">
                <a:solidFill>
                  <a:srgbClr val="FF5774"/>
                </a:solidFill>
                <a:latin typeface="Calibri" panose="020F0502020204030204" pitchFamily="34" charset="0"/>
              </a:rPr>
              <a:t>Slide on </a:t>
            </a:r>
            <a:r>
              <a:rPr lang="fr-FR" sz="1200" b="1" i="1" dirty="0" err="1">
                <a:solidFill>
                  <a:srgbClr val="FF5774"/>
                </a:solidFill>
                <a:latin typeface="Calibri" panose="020F0502020204030204" pitchFamily="34" charset="0"/>
              </a:rPr>
              <a:t>security</a:t>
            </a:r>
            <a:endParaRPr lang="fr-FR" sz="1200" b="1" i="1" dirty="0">
              <a:solidFill>
                <a:srgbClr val="FF5774"/>
              </a:solidFill>
              <a:latin typeface="Calibri" panose="020F0502020204030204" pitchFamily="34" charset="0"/>
            </a:endParaRPr>
          </a:p>
        </p:txBody>
      </p:sp>
      <p:cxnSp>
        <p:nvCxnSpPr>
          <p:cNvPr id="56" name="Connecteur droit 55">
            <a:extLst>
              <a:ext uri="{FF2B5EF4-FFF2-40B4-BE49-F238E27FC236}">
                <a16:creationId xmlns:a16="http://schemas.microsoft.com/office/drawing/2014/main" id="{C00BE310-A9F4-4950-A355-42E5F563095B}"/>
              </a:ext>
            </a:extLst>
          </p:cNvPr>
          <p:cNvCxnSpPr>
            <a:cxnSpLocks/>
          </p:cNvCxnSpPr>
          <p:nvPr/>
        </p:nvCxnSpPr>
        <p:spPr bwMode="auto">
          <a:xfrm>
            <a:off x="6189288" y="3890430"/>
            <a:ext cx="2775198" cy="0"/>
          </a:xfrm>
          <a:prstGeom prst="line">
            <a:avLst/>
          </a:prstGeom>
          <a:ln>
            <a:solidFill>
              <a:srgbClr val="FF5774"/>
            </a:solidFill>
            <a:headEnd type="none" w="med" len="med"/>
            <a:tailEnd type="none" w="med" len="med"/>
          </a:ln>
          <a:extLst>
            <a:ext uri="{AF507438-7753-43E0-B8FC-AC1667EBCBE1}">
              <a14:hiddenEffects xmlns:a14="http://schemas.microsoft.com/office/drawing/2010/main">
                <a:effectLst>
                  <a:outerShdw blurRad="63500"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pic>
        <p:nvPicPr>
          <p:cNvPr id="10" name="Graphique 9">
            <a:extLst>
              <a:ext uri="{FF2B5EF4-FFF2-40B4-BE49-F238E27FC236}">
                <a16:creationId xmlns:a16="http://schemas.microsoft.com/office/drawing/2014/main" id="{53A5BCE6-831D-4BB6-A272-6E17EB9C473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2956" y="3073498"/>
            <a:ext cx="144000" cy="144000"/>
          </a:xfrm>
          <a:prstGeom prst="rect">
            <a:avLst/>
          </a:prstGeom>
        </p:spPr>
      </p:pic>
      <p:pic>
        <p:nvPicPr>
          <p:cNvPr id="57" name="Graphique 56">
            <a:extLst>
              <a:ext uri="{FF2B5EF4-FFF2-40B4-BE49-F238E27FC236}">
                <a16:creationId xmlns:a16="http://schemas.microsoft.com/office/drawing/2014/main" id="{70FDCB00-883D-4167-BD92-A571568FB6C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6058" y="3073498"/>
            <a:ext cx="144000" cy="144000"/>
          </a:xfrm>
          <a:prstGeom prst="rect">
            <a:avLst/>
          </a:prstGeom>
        </p:spPr>
      </p:pic>
      <p:pic>
        <p:nvPicPr>
          <p:cNvPr id="58" name="Graphique 57">
            <a:extLst>
              <a:ext uri="{FF2B5EF4-FFF2-40B4-BE49-F238E27FC236}">
                <a16:creationId xmlns:a16="http://schemas.microsoft.com/office/drawing/2014/main" id="{CBD42860-173A-45D0-A987-219574C711D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2956" y="4853630"/>
            <a:ext cx="144000" cy="144000"/>
          </a:xfrm>
          <a:prstGeom prst="rect">
            <a:avLst/>
          </a:prstGeom>
        </p:spPr>
      </p:pic>
      <p:pic>
        <p:nvPicPr>
          <p:cNvPr id="60" name="Graphique 59">
            <a:extLst>
              <a:ext uri="{FF2B5EF4-FFF2-40B4-BE49-F238E27FC236}">
                <a16:creationId xmlns:a16="http://schemas.microsoft.com/office/drawing/2014/main" id="{F3803D98-AB31-4A2B-BBDE-E1E5C6D52E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6058" y="4853630"/>
            <a:ext cx="144000" cy="144000"/>
          </a:xfrm>
          <a:prstGeom prst="rect">
            <a:avLst/>
          </a:prstGeom>
        </p:spPr>
      </p:pic>
      <p:grpSp>
        <p:nvGrpSpPr>
          <p:cNvPr id="14" name="Groupe 13">
            <a:extLst>
              <a:ext uri="{FF2B5EF4-FFF2-40B4-BE49-F238E27FC236}">
                <a16:creationId xmlns:a16="http://schemas.microsoft.com/office/drawing/2014/main" id="{3FA1B4DE-13BE-4A72-95D1-A2F0DBD192DE}"/>
              </a:ext>
            </a:extLst>
          </p:cNvPr>
          <p:cNvGrpSpPr/>
          <p:nvPr/>
        </p:nvGrpSpPr>
        <p:grpSpPr>
          <a:xfrm>
            <a:off x="5723668" y="3660075"/>
            <a:ext cx="460711" cy="460711"/>
            <a:chOff x="3868153" y="3336846"/>
            <a:chExt cx="1139905" cy="1139905"/>
          </a:xfrm>
        </p:grpSpPr>
        <p:sp>
          <p:nvSpPr>
            <p:cNvPr id="13" name="Ellipse 12">
              <a:extLst>
                <a:ext uri="{FF2B5EF4-FFF2-40B4-BE49-F238E27FC236}">
                  <a16:creationId xmlns:a16="http://schemas.microsoft.com/office/drawing/2014/main" id="{BFBF71BB-45AA-4E61-A2EC-D89E7FCEFA00}"/>
                </a:ext>
              </a:extLst>
            </p:cNvPr>
            <p:cNvSpPr/>
            <p:nvPr/>
          </p:nvSpPr>
          <p:spPr bwMode="auto">
            <a:xfrm>
              <a:off x="3868153" y="3336846"/>
              <a:ext cx="1139905" cy="1139905"/>
            </a:xfrm>
            <a:prstGeom prst="ellipse">
              <a:avLst/>
            </a:prstGeom>
            <a:solidFill>
              <a:schemeClr val="tx1">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pic>
          <p:nvPicPr>
            <p:cNvPr id="12" name="Graphique 11">
              <a:extLst>
                <a:ext uri="{FF2B5EF4-FFF2-40B4-BE49-F238E27FC236}">
                  <a16:creationId xmlns:a16="http://schemas.microsoft.com/office/drawing/2014/main" id="{A9ED3F85-9B0E-430E-9C59-F1E1E5436E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7117" y="3526318"/>
              <a:ext cx="734738" cy="734738"/>
            </a:xfrm>
            <a:prstGeom prst="rect">
              <a:avLst/>
            </a:prstGeom>
          </p:spPr>
        </p:pic>
      </p:grpSp>
    </p:spTree>
    <p:extLst>
      <p:ext uri="{BB962C8B-B14F-4D97-AF65-F5344CB8AC3E}">
        <p14:creationId xmlns:p14="http://schemas.microsoft.com/office/powerpoint/2010/main" val="4121321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2D86E66-B316-485F-9545-C2D066653F5C}"/>
              </a:ext>
            </a:extLst>
          </p:cNvPr>
          <p:cNvSpPr/>
          <p:nvPr/>
        </p:nvSpPr>
        <p:spPr bwMode="auto">
          <a:xfrm>
            <a:off x="3132000" y="1989000"/>
            <a:ext cx="2880000" cy="2880000"/>
          </a:xfrm>
          <a:prstGeom prst="rect">
            <a:avLst/>
          </a:prstGeom>
          <a:solidFill>
            <a:srgbClr val="E60028"/>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Arial"/>
              <a:ea typeface="+mn-ea"/>
              <a:cs typeface="+mn-cs"/>
            </a:endParaRPr>
          </a:p>
        </p:txBody>
      </p:sp>
      <p:sp>
        <p:nvSpPr>
          <p:cNvPr id="2" name="TextBox 1">
            <a:extLst>
              <a:ext uri="{FF2B5EF4-FFF2-40B4-BE49-F238E27FC236}">
                <a16:creationId xmlns:a16="http://schemas.microsoft.com/office/drawing/2014/main" id="{E32492B6-CD2F-4AF8-837C-35575688CC7A}"/>
              </a:ext>
            </a:extLst>
          </p:cNvPr>
          <p:cNvSpPr txBox="1"/>
          <p:nvPr/>
        </p:nvSpPr>
        <p:spPr>
          <a:xfrm>
            <a:off x="3563888" y="2716353"/>
            <a:ext cx="2016224" cy="1180699"/>
          </a:xfrm>
          <a:prstGeom prst="rect">
            <a:avLst/>
          </a:prstGeom>
          <a:noFill/>
        </p:spPr>
        <p:txBody>
          <a:bodyPr wrap="square" lIns="36000" tIns="36000" rIns="36000" bIns="36000" rtlCol="0">
            <a:spAutoFit/>
          </a:bodyPr>
          <a:lstStyle/>
          <a:p>
            <a:pPr marL="180000" indent="-180000" algn="ctr">
              <a:spcBef>
                <a:spcPts val="1200"/>
              </a:spcBef>
              <a:buClr>
                <a:schemeClr val="tx2">
                  <a:lumMod val="50000"/>
                </a:schemeClr>
              </a:buClr>
              <a:buSzPct val="90000"/>
            </a:pPr>
            <a:r>
              <a:rPr lang="fr-FR" sz="2400" b="1" dirty="0">
                <a:solidFill>
                  <a:schemeClr val="bg1"/>
                </a:solidFill>
              </a:rPr>
              <a:t>Démarche de priorisation des PIA</a:t>
            </a:r>
          </a:p>
        </p:txBody>
      </p:sp>
    </p:spTree>
    <p:extLst>
      <p:ext uri="{BB962C8B-B14F-4D97-AF65-F5344CB8AC3E}">
        <p14:creationId xmlns:p14="http://schemas.microsoft.com/office/powerpoint/2010/main" val="3480955355"/>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2FBD606E-A04F-453C-94E5-9D216BD5F548}"/>
              </a:ext>
            </a:extLst>
          </p:cNvPr>
          <p:cNvSpPr/>
          <p:nvPr/>
        </p:nvSpPr>
        <p:spPr bwMode="auto">
          <a:xfrm>
            <a:off x="4572000" y="3560398"/>
            <a:ext cx="4427984" cy="216000"/>
          </a:xfrm>
          <a:prstGeom prst="rect">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39" name="Rectangle 138">
            <a:extLst>
              <a:ext uri="{FF2B5EF4-FFF2-40B4-BE49-F238E27FC236}">
                <a16:creationId xmlns:a16="http://schemas.microsoft.com/office/drawing/2014/main" id="{CA0E37D6-BC8E-4EC3-8EEB-E6B3EBE60F2F}"/>
              </a:ext>
            </a:extLst>
          </p:cNvPr>
          <p:cNvSpPr/>
          <p:nvPr/>
        </p:nvSpPr>
        <p:spPr bwMode="auto">
          <a:xfrm>
            <a:off x="4572000" y="3293511"/>
            <a:ext cx="4427984" cy="216000"/>
          </a:xfrm>
          <a:prstGeom prst="rect">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38" name="Rectangle 137">
            <a:extLst>
              <a:ext uri="{FF2B5EF4-FFF2-40B4-BE49-F238E27FC236}">
                <a16:creationId xmlns:a16="http://schemas.microsoft.com/office/drawing/2014/main" id="{700C7CE1-7949-4750-8B24-3059111E2D76}"/>
              </a:ext>
            </a:extLst>
          </p:cNvPr>
          <p:cNvSpPr/>
          <p:nvPr/>
        </p:nvSpPr>
        <p:spPr bwMode="auto">
          <a:xfrm>
            <a:off x="4572000" y="3020706"/>
            <a:ext cx="4427984" cy="216000"/>
          </a:xfrm>
          <a:prstGeom prst="rect">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25" name="Rectangle 124">
            <a:extLst>
              <a:ext uri="{FF2B5EF4-FFF2-40B4-BE49-F238E27FC236}">
                <a16:creationId xmlns:a16="http://schemas.microsoft.com/office/drawing/2014/main" id="{6313F661-DCD8-4C27-862F-7AC48441752F}"/>
              </a:ext>
            </a:extLst>
          </p:cNvPr>
          <p:cNvSpPr/>
          <p:nvPr/>
        </p:nvSpPr>
        <p:spPr bwMode="auto">
          <a:xfrm>
            <a:off x="4572000" y="2764636"/>
            <a:ext cx="4427984" cy="216000"/>
          </a:xfrm>
          <a:prstGeom prst="rect">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8" name="TextBox 17"/>
          <p:cNvSpPr txBox="1"/>
          <p:nvPr/>
        </p:nvSpPr>
        <p:spPr>
          <a:xfrm>
            <a:off x="158546" y="73180"/>
            <a:ext cx="9219096" cy="523220"/>
          </a:xfrm>
          <a:prstGeom prst="rect">
            <a:avLst/>
          </a:prstGeom>
          <a:noFill/>
        </p:spPr>
        <p:txBody>
          <a:bodyPr wrap="square" rtlCol="0">
            <a:spAutoFit/>
          </a:bodyPr>
          <a:lstStyle/>
          <a:p>
            <a:pPr lvl="0" fontAlgn="base">
              <a:spcBef>
                <a:spcPct val="0"/>
              </a:spcBef>
              <a:spcAft>
                <a:spcPct val="0"/>
              </a:spcAft>
              <a:defRPr/>
            </a:pPr>
            <a:r>
              <a:rPr lang="en-US" sz="1400" cap="all" dirty="0">
                <a:solidFill>
                  <a:srgbClr val="E60028"/>
                </a:solidFill>
                <a:cs typeface="Arial" pitchFamily="34" charset="0"/>
              </a:rPr>
              <a:t>Le </a:t>
            </a:r>
            <a:r>
              <a:rPr lang="en-US" sz="1400" cap="all" dirty="0" err="1">
                <a:solidFill>
                  <a:srgbClr val="E60028"/>
                </a:solidFill>
                <a:cs typeface="Arial" pitchFamily="34" charset="0"/>
              </a:rPr>
              <a:t>programme</a:t>
            </a:r>
            <a:r>
              <a:rPr lang="en-US" sz="1400" cap="all" dirty="0">
                <a:solidFill>
                  <a:srgbClr val="E60028"/>
                </a:solidFill>
                <a:cs typeface="Arial" pitchFamily="34" charset="0"/>
              </a:rPr>
              <a:t> Groupe GDPR, le DPO et les </a:t>
            </a:r>
            <a:r>
              <a:rPr lang="en-US" sz="1400" cap="all" dirty="0" err="1">
                <a:solidFill>
                  <a:srgbClr val="E60028"/>
                </a:solidFill>
                <a:cs typeface="Arial" pitchFamily="34" charset="0"/>
              </a:rPr>
              <a:t>équipes</a:t>
            </a:r>
            <a:r>
              <a:rPr lang="en-US" sz="1400" cap="all" dirty="0">
                <a:solidFill>
                  <a:srgbClr val="E60028"/>
                </a:solidFill>
                <a:cs typeface="Arial" pitchFamily="34" charset="0"/>
              </a:rPr>
              <a:t> JUR </a:t>
            </a:r>
            <a:r>
              <a:rPr lang="fr-FR" sz="1400" cap="all" dirty="0">
                <a:solidFill>
                  <a:srgbClr val="E60028"/>
                </a:solidFill>
                <a:cs typeface="Arial" pitchFamily="34" charset="0"/>
              </a:rPr>
              <a:t>suggèrent une approche pour prioriser l'instruction des PIA concernant les traitements existants (1/2)</a:t>
            </a:r>
            <a:endParaRPr lang="en-US" sz="1400" cap="all" dirty="0">
              <a:solidFill>
                <a:srgbClr val="E60028"/>
              </a:solidFill>
              <a:cs typeface="Arial" pitchFamily="34" charset="0"/>
            </a:endParaRPr>
          </a:p>
        </p:txBody>
      </p:sp>
      <p:sp>
        <p:nvSpPr>
          <p:cNvPr id="141" name="Rectangle 140">
            <a:extLst>
              <a:ext uri="{FF2B5EF4-FFF2-40B4-BE49-F238E27FC236}">
                <a16:creationId xmlns:a16="http://schemas.microsoft.com/office/drawing/2014/main" id="{C32A1A27-3219-4B04-BE40-9FBE549F2267}"/>
              </a:ext>
            </a:extLst>
          </p:cNvPr>
          <p:cNvSpPr/>
          <p:nvPr/>
        </p:nvSpPr>
        <p:spPr bwMode="auto">
          <a:xfrm>
            <a:off x="158546" y="1340768"/>
            <a:ext cx="8811578" cy="450684"/>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0" tIns="0" rIns="396000" bIns="0" numCol="1" rtlCol="0" anchor="ctr" anchorCtr="0" compatLnSpc="1">
            <a:prstTxWarp prst="textNoShape">
              <a:avLst/>
            </a:prstTxWarp>
          </a:bodyPr>
          <a:lstStyle/>
          <a:p>
            <a:pPr lvl="0" algn="ctr">
              <a:defRPr/>
            </a:pPr>
            <a:r>
              <a:rPr lang="fr-FR" sz="1100" b="1" i="1" dirty="0">
                <a:solidFill>
                  <a:srgbClr val="6E6E87"/>
                </a:solidFill>
                <a:latin typeface="Calibri" panose="020F0502020204030204" pitchFamily="34" charset="0"/>
              </a:rPr>
              <a:t>   Suite à la demande de CPLE au cours du Comité Stratégique GPDR,  de prioriser les PIA pour les traitements existants, nous proposons de scinder les traitements existants en 4 lots avec des délais différents en fonction de leur pertinence et de leur importance et en suivant les règles proposées ci-dessous:</a:t>
            </a:r>
          </a:p>
        </p:txBody>
      </p:sp>
      <p:grpSp>
        <p:nvGrpSpPr>
          <p:cNvPr id="30" name="Group 14">
            <a:extLst>
              <a:ext uri="{FF2B5EF4-FFF2-40B4-BE49-F238E27FC236}">
                <a16:creationId xmlns:a16="http://schemas.microsoft.com/office/drawing/2014/main" id="{4BF29DD6-BAD9-4F8D-9C90-32821D89327E}"/>
              </a:ext>
            </a:extLst>
          </p:cNvPr>
          <p:cNvGrpSpPr/>
          <p:nvPr/>
        </p:nvGrpSpPr>
        <p:grpSpPr>
          <a:xfrm>
            <a:off x="149665" y="1324271"/>
            <a:ext cx="252000" cy="252000"/>
            <a:chOff x="179512" y="5373216"/>
            <a:chExt cx="252000" cy="252000"/>
          </a:xfrm>
        </p:grpSpPr>
        <p:cxnSp>
          <p:nvCxnSpPr>
            <p:cNvPr id="32" name="Straight Connector 15">
              <a:extLst>
                <a:ext uri="{FF2B5EF4-FFF2-40B4-BE49-F238E27FC236}">
                  <a16:creationId xmlns:a16="http://schemas.microsoft.com/office/drawing/2014/main" id="{DCF4C3C4-9402-4B67-AFF0-6176D06BDF8B}"/>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Straight Connector 16">
              <a:extLst>
                <a:ext uri="{FF2B5EF4-FFF2-40B4-BE49-F238E27FC236}">
                  <a16:creationId xmlns:a16="http://schemas.microsoft.com/office/drawing/2014/main" id="{C313076B-17B1-44D6-B089-C98291779A19}"/>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0" name="Group 17">
            <a:extLst>
              <a:ext uri="{FF2B5EF4-FFF2-40B4-BE49-F238E27FC236}">
                <a16:creationId xmlns:a16="http://schemas.microsoft.com/office/drawing/2014/main" id="{1D5361F5-5B2D-4915-824C-CD7E0D4BCFFD}"/>
              </a:ext>
            </a:extLst>
          </p:cNvPr>
          <p:cNvGrpSpPr/>
          <p:nvPr/>
        </p:nvGrpSpPr>
        <p:grpSpPr>
          <a:xfrm rot="10800000">
            <a:off x="8712488" y="1539451"/>
            <a:ext cx="252000" cy="252000"/>
            <a:chOff x="179512" y="5373216"/>
            <a:chExt cx="252000" cy="252000"/>
          </a:xfrm>
        </p:grpSpPr>
        <p:cxnSp>
          <p:nvCxnSpPr>
            <p:cNvPr id="42" name="Straight Connector 18">
              <a:extLst>
                <a:ext uri="{FF2B5EF4-FFF2-40B4-BE49-F238E27FC236}">
                  <a16:creationId xmlns:a16="http://schemas.microsoft.com/office/drawing/2014/main" id="{1698356A-E73D-4808-8D33-83671494F828}"/>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Straight Connector 19">
              <a:extLst>
                <a:ext uri="{FF2B5EF4-FFF2-40B4-BE49-F238E27FC236}">
                  <a16:creationId xmlns:a16="http://schemas.microsoft.com/office/drawing/2014/main" id="{84A54B5C-B2A1-4702-85D6-7FAC319BE6BF}"/>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50" name="ZoneTexte 49">
            <a:extLst>
              <a:ext uri="{FF2B5EF4-FFF2-40B4-BE49-F238E27FC236}">
                <a16:creationId xmlns:a16="http://schemas.microsoft.com/office/drawing/2014/main" id="{F0839B27-6BA9-48AD-9CEF-C0861901D88F}"/>
              </a:ext>
            </a:extLst>
          </p:cNvPr>
          <p:cNvSpPr txBox="1"/>
          <p:nvPr/>
        </p:nvSpPr>
        <p:spPr>
          <a:xfrm>
            <a:off x="179017" y="2377474"/>
            <a:ext cx="4032943" cy="3643814"/>
          </a:xfrm>
          <a:prstGeom prst="rect">
            <a:avLst/>
          </a:prstGeom>
          <a:solidFill>
            <a:schemeClr val="bg1">
              <a:lumMod val="95000"/>
            </a:schemeClr>
          </a:solidFill>
        </p:spPr>
        <p:txBody>
          <a:bodyPr wrap="square" rtlCol="0">
            <a:noAutofit/>
          </a:bodyPr>
          <a:lstStyle/>
          <a:p>
            <a:pPr algn="ctr"/>
            <a:r>
              <a:rPr lang="fr-FR" sz="950" b="1" i="1" dirty="0">
                <a:solidFill>
                  <a:srgbClr val="000000"/>
                </a:solidFill>
                <a:latin typeface="Calibri" panose="020F0502020204030204" pitchFamily="34" charset="0"/>
                <a:cs typeface="Calibri" panose="020F0502020204030204" pitchFamily="34" charset="0"/>
              </a:rPr>
              <a:t>Les instructions PIA sont réparties en quatre lots </a:t>
            </a:r>
            <a:r>
              <a:rPr lang="fr-FR" sz="950" i="1" dirty="0">
                <a:solidFill>
                  <a:srgbClr val="000000"/>
                </a:solidFill>
                <a:latin typeface="Calibri" panose="020F0502020204030204" pitchFamily="34" charset="0"/>
                <a:cs typeface="Calibri" panose="020F0502020204030204" pitchFamily="34" charset="0"/>
              </a:rPr>
              <a:t>selon les pourcentages présentés dans la page suivante. La proposition de hiérarchisation est basée sur les règles suivantes:</a:t>
            </a:r>
          </a:p>
        </p:txBody>
      </p:sp>
      <p:grpSp>
        <p:nvGrpSpPr>
          <p:cNvPr id="7" name="Groupe 6">
            <a:extLst>
              <a:ext uri="{FF2B5EF4-FFF2-40B4-BE49-F238E27FC236}">
                <a16:creationId xmlns:a16="http://schemas.microsoft.com/office/drawing/2014/main" id="{A3999691-8451-4802-B754-0244B80199D4}"/>
              </a:ext>
            </a:extLst>
          </p:cNvPr>
          <p:cNvGrpSpPr/>
          <p:nvPr/>
        </p:nvGrpSpPr>
        <p:grpSpPr>
          <a:xfrm>
            <a:off x="4648762" y="2766120"/>
            <a:ext cx="5899902" cy="369332"/>
            <a:chOff x="4648762" y="2760369"/>
            <a:chExt cx="5899902" cy="369332"/>
          </a:xfrm>
        </p:grpSpPr>
        <p:pic>
          <p:nvPicPr>
            <p:cNvPr id="53" name="Image 52">
              <a:extLst>
                <a:ext uri="{FF2B5EF4-FFF2-40B4-BE49-F238E27FC236}">
                  <a16:creationId xmlns:a16="http://schemas.microsoft.com/office/drawing/2014/main" id="{361283BF-A901-4081-891C-FAC45F66A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762" y="2786966"/>
              <a:ext cx="180000" cy="180000"/>
            </a:xfrm>
            <a:prstGeom prst="rect">
              <a:avLst/>
            </a:prstGeom>
          </p:spPr>
        </p:pic>
        <p:sp>
          <p:nvSpPr>
            <p:cNvPr id="54" name="Rectangle 53">
              <a:extLst>
                <a:ext uri="{FF2B5EF4-FFF2-40B4-BE49-F238E27FC236}">
                  <a16:creationId xmlns:a16="http://schemas.microsoft.com/office/drawing/2014/main" id="{269F30CB-11AC-4804-84B0-776B51239808}"/>
                </a:ext>
              </a:extLst>
            </p:cNvPr>
            <p:cNvSpPr/>
            <p:nvPr/>
          </p:nvSpPr>
          <p:spPr>
            <a:xfrm>
              <a:off x="4788664" y="2760369"/>
              <a:ext cx="5760000" cy="3693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#1: </a:t>
              </a:r>
              <a:r>
                <a:rPr lang="fr-FR" sz="900" b="1" dirty="0">
                  <a:solidFill>
                    <a:srgbClr val="000000"/>
                  </a:solidFill>
                  <a:latin typeface="Calibri" pitchFamily="34" charset="0"/>
                  <a:cs typeface="Calibri" pitchFamily="34" charset="0"/>
                </a:rPr>
                <a:t>Évaluation ou </a:t>
              </a:r>
              <a:r>
                <a:rPr lang="fr-FR" sz="900" b="1" dirty="0" err="1">
                  <a:solidFill>
                    <a:srgbClr val="000000"/>
                  </a:solidFill>
                  <a:latin typeface="Calibri" pitchFamily="34" charset="0"/>
                  <a:cs typeface="Calibri" pitchFamily="34" charset="0"/>
                </a:rPr>
                <a:t>scoring</a:t>
              </a:r>
              <a:r>
                <a:rPr lang="fr-FR" sz="900" b="1" dirty="0">
                  <a:solidFill>
                    <a:srgbClr val="000000"/>
                  </a:solidFill>
                  <a:latin typeface="Calibri" pitchFamily="34" charset="0"/>
                  <a:cs typeface="Calibri" pitchFamily="34" charset="0"/>
                </a:rPr>
                <a:t>, </a:t>
              </a:r>
              <a:r>
                <a:rPr lang="fr-FR" sz="900" b="1" dirty="0" err="1">
                  <a:solidFill>
                    <a:srgbClr val="000000"/>
                  </a:solidFill>
                  <a:latin typeface="Calibri" pitchFamily="34" charset="0"/>
                  <a:cs typeface="Calibri" pitchFamily="34" charset="0"/>
                </a:rPr>
                <a:t>yc</a:t>
              </a:r>
              <a:r>
                <a:rPr lang="fr-FR" sz="900" b="1" dirty="0">
                  <a:solidFill>
                    <a:srgbClr val="000000"/>
                  </a:solidFill>
                  <a:latin typeface="Calibri" pitchFamily="34" charset="0"/>
                  <a:cs typeface="Calibri" pitchFamily="34" charset="0"/>
                </a:rPr>
                <a:t>. profilage et analyse prédictive</a:t>
              </a:r>
            </a:p>
            <a:p>
              <a:pPr fontAlgn="base">
                <a:spcBef>
                  <a:spcPct val="0"/>
                </a:spcBef>
                <a:spcAft>
                  <a:spcPct val="0"/>
                </a:spcAft>
              </a:pPr>
              <a:endParaRPr lang="en-US" sz="900" dirty="0">
                <a:solidFill>
                  <a:srgbClr val="000000"/>
                </a:solidFill>
                <a:latin typeface="Arial" charset="0"/>
                <a:ea typeface="ＭＳ Ｐゴシック" charset="0"/>
                <a:cs typeface="Arial" charset="0"/>
              </a:endParaRPr>
            </a:p>
          </p:txBody>
        </p:sp>
      </p:grpSp>
      <p:grpSp>
        <p:nvGrpSpPr>
          <p:cNvPr id="8" name="Groupe 7">
            <a:extLst>
              <a:ext uri="{FF2B5EF4-FFF2-40B4-BE49-F238E27FC236}">
                <a16:creationId xmlns:a16="http://schemas.microsoft.com/office/drawing/2014/main" id="{5416F661-A13F-4B82-96DB-4A511B34DB92}"/>
              </a:ext>
            </a:extLst>
          </p:cNvPr>
          <p:cNvGrpSpPr/>
          <p:nvPr/>
        </p:nvGrpSpPr>
        <p:grpSpPr>
          <a:xfrm>
            <a:off x="4648762" y="3028528"/>
            <a:ext cx="5899902" cy="369332"/>
            <a:chOff x="4648762" y="3036970"/>
            <a:chExt cx="5899902" cy="369332"/>
          </a:xfrm>
        </p:grpSpPr>
        <p:pic>
          <p:nvPicPr>
            <p:cNvPr id="56" name="Image 55">
              <a:extLst>
                <a:ext uri="{FF2B5EF4-FFF2-40B4-BE49-F238E27FC236}">
                  <a16:creationId xmlns:a16="http://schemas.microsoft.com/office/drawing/2014/main" id="{8A9A0D1C-E513-4FFF-BF50-B33FF22DD2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762" y="3065492"/>
              <a:ext cx="180000" cy="180000"/>
            </a:xfrm>
            <a:prstGeom prst="rect">
              <a:avLst/>
            </a:prstGeom>
          </p:spPr>
        </p:pic>
        <p:sp>
          <p:nvSpPr>
            <p:cNvPr id="57" name="Rectangle 56">
              <a:extLst>
                <a:ext uri="{FF2B5EF4-FFF2-40B4-BE49-F238E27FC236}">
                  <a16:creationId xmlns:a16="http://schemas.microsoft.com/office/drawing/2014/main" id="{9F3A156E-7AF5-44BC-BBD2-2F899E41885A}"/>
                </a:ext>
              </a:extLst>
            </p:cNvPr>
            <p:cNvSpPr/>
            <p:nvPr/>
          </p:nvSpPr>
          <p:spPr>
            <a:xfrm>
              <a:off x="4788664" y="3036970"/>
              <a:ext cx="5760000" cy="3693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#2: </a:t>
              </a:r>
              <a:r>
                <a:rPr lang="fr-FR" sz="900" b="1" dirty="0">
                  <a:solidFill>
                    <a:srgbClr val="000000"/>
                  </a:solidFill>
                  <a:latin typeface="Calibri" pitchFamily="34" charset="0"/>
                  <a:cs typeface="Calibri" pitchFamily="34" charset="0"/>
                </a:rPr>
                <a:t>Décision automatique avec effet légal ou similaire</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grpSp>
        <p:nvGrpSpPr>
          <p:cNvPr id="11" name="Groupe 10">
            <a:extLst>
              <a:ext uri="{FF2B5EF4-FFF2-40B4-BE49-F238E27FC236}">
                <a16:creationId xmlns:a16="http://schemas.microsoft.com/office/drawing/2014/main" id="{EBCC9708-DF5D-4C31-A16E-946DA6B5A680}"/>
              </a:ext>
            </a:extLst>
          </p:cNvPr>
          <p:cNvGrpSpPr/>
          <p:nvPr/>
        </p:nvGrpSpPr>
        <p:grpSpPr>
          <a:xfrm>
            <a:off x="4648762" y="3815752"/>
            <a:ext cx="5899902" cy="369332"/>
            <a:chOff x="4648762" y="3791272"/>
            <a:chExt cx="5899902" cy="369332"/>
          </a:xfrm>
        </p:grpSpPr>
        <p:pic>
          <p:nvPicPr>
            <p:cNvPr id="59" name="Image 58">
              <a:extLst>
                <a:ext uri="{FF2B5EF4-FFF2-40B4-BE49-F238E27FC236}">
                  <a16:creationId xmlns:a16="http://schemas.microsoft.com/office/drawing/2014/main" id="{17447B78-9F8F-4A62-B55E-100D92B771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762" y="3821240"/>
              <a:ext cx="180000" cy="180000"/>
            </a:xfrm>
            <a:prstGeom prst="rect">
              <a:avLst/>
            </a:prstGeom>
          </p:spPr>
        </p:pic>
        <p:sp>
          <p:nvSpPr>
            <p:cNvPr id="60" name="Rectangle 59">
              <a:extLst>
                <a:ext uri="{FF2B5EF4-FFF2-40B4-BE49-F238E27FC236}">
                  <a16:creationId xmlns:a16="http://schemas.microsoft.com/office/drawing/2014/main" id="{76E61A66-8D1D-4FA0-A929-91EE6D7F057D}"/>
                </a:ext>
              </a:extLst>
            </p:cNvPr>
            <p:cNvSpPr/>
            <p:nvPr/>
          </p:nvSpPr>
          <p:spPr>
            <a:xfrm>
              <a:off x="4788664" y="3791272"/>
              <a:ext cx="5760000" cy="3693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#3: Surveillance </a:t>
              </a:r>
              <a:r>
                <a:rPr lang="en-US" sz="900" b="1" dirty="0" err="1">
                  <a:solidFill>
                    <a:srgbClr val="000000"/>
                  </a:solidFill>
                  <a:latin typeface="Calibri" pitchFamily="34" charset="0"/>
                  <a:cs typeface="Calibri" pitchFamily="34" charset="0"/>
                </a:rPr>
                <a:t>systématique</a:t>
              </a:r>
              <a:endParaRPr lang="en-US" sz="900" b="1" dirty="0">
                <a:solidFill>
                  <a:srgbClr val="000000"/>
                </a:solidFill>
                <a:latin typeface="Calibri" pitchFamily="34" charset="0"/>
                <a:cs typeface="Calibri" pitchFamily="34" charset="0"/>
              </a:endParaRP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grpSp>
        <p:nvGrpSpPr>
          <p:cNvPr id="9" name="Groupe 8">
            <a:extLst>
              <a:ext uri="{FF2B5EF4-FFF2-40B4-BE49-F238E27FC236}">
                <a16:creationId xmlns:a16="http://schemas.microsoft.com/office/drawing/2014/main" id="{5247A719-C705-4C47-8191-4F102F3F1ED4}"/>
              </a:ext>
            </a:extLst>
          </p:cNvPr>
          <p:cNvGrpSpPr/>
          <p:nvPr/>
        </p:nvGrpSpPr>
        <p:grpSpPr>
          <a:xfrm>
            <a:off x="4648762" y="3285256"/>
            <a:ext cx="5899902" cy="230832"/>
            <a:chOff x="4648762" y="3356992"/>
            <a:chExt cx="5899902" cy="230832"/>
          </a:xfrm>
        </p:grpSpPr>
        <p:pic>
          <p:nvPicPr>
            <p:cNvPr id="62" name="Image 61">
              <a:extLst>
                <a:ext uri="{FF2B5EF4-FFF2-40B4-BE49-F238E27FC236}">
                  <a16:creationId xmlns:a16="http://schemas.microsoft.com/office/drawing/2014/main" id="{5A67A64B-B184-4866-9BAF-BF34EB1283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762" y="3392274"/>
              <a:ext cx="180000" cy="180000"/>
            </a:xfrm>
            <a:prstGeom prst="rect">
              <a:avLst/>
            </a:prstGeom>
          </p:spPr>
        </p:pic>
        <p:sp>
          <p:nvSpPr>
            <p:cNvPr id="63" name="Rectangle 62">
              <a:extLst>
                <a:ext uri="{FF2B5EF4-FFF2-40B4-BE49-F238E27FC236}">
                  <a16:creationId xmlns:a16="http://schemas.microsoft.com/office/drawing/2014/main" id="{28E8AC57-A335-4022-A89C-AD1E26381A77}"/>
                </a:ext>
              </a:extLst>
            </p:cNvPr>
            <p:cNvSpPr/>
            <p:nvPr/>
          </p:nvSpPr>
          <p:spPr>
            <a:xfrm>
              <a:off x="4788664" y="3356992"/>
              <a:ext cx="5760000" cy="2308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#4: </a:t>
              </a:r>
              <a:r>
                <a:rPr lang="fr-FR" sz="900" b="1" dirty="0">
                  <a:solidFill>
                    <a:srgbClr val="000000"/>
                  </a:solidFill>
                  <a:latin typeface="Calibri" pitchFamily="34" charset="0"/>
                  <a:cs typeface="Calibri" pitchFamily="34" charset="0"/>
                </a:rPr>
                <a:t>Collecte de données sensibles ou de nature très personnelle</a:t>
              </a:r>
            </a:p>
          </p:txBody>
        </p:sp>
      </p:grpSp>
      <p:grpSp>
        <p:nvGrpSpPr>
          <p:cNvPr id="13" name="Groupe 12">
            <a:extLst>
              <a:ext uri="{FF2B5EF4-FFF2-40B4-BE49-F238E27FC236}">
                <a16:creationId xmlns:a16="http://schemas.microsoft.com/office/drawing/2014/main" id="{152B2933-6726-41FC-B65F-376154465738}"/>
              </a:ext>
            </a:extLst>
          </p:cNvPr>
          <p:cNvGrpSpPr/>
          <p:nvPr/>
        </p:nvGrpSpPr>
        <p:grpSpPr>
          <a:xfrm>
            <a:off x="4648762" y="4479068"/>
            <a:ext cx="5899902" cy="369332"/>
            <a:chOff x="4648762" y="4422304"/>
            <a:chExt cx="5899902" cy="369332"/>
          </a:xfrm>
        </p:grpSpPr>
        <p:pic>
          <p:nvPicPr>
            <p:cNvPr id="65" name="Image 64">
              <a:extLst>
                <a:ext uri="{FF2B5EF4-FFF2-40B4-BE49-F238E27FC236}">
                  <a16:creationId xmlns:a16="http://schemas.microsoft.com/office/drawing/2014/main" id="{64E670AD-34BA-4AA7-9B6C-2FE032335F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8762" y="4450416"/>
              <a:ext cx="180000" cy="180000"/>
            </a:xfrm>
            <a:prstGeom prst="rect">
              <a:avLst/>
            </a:prstGeom>
          </p:spPr>
        </p:pic>
        <p:sp>
          <p:nvSpPr>
            <p:cNvPr id="66" name="Rectangle 65">
              <a:extLst>
                <a:ext uri="{FF2B5EF4-FFF2-40B4-BE49-F238E27FC236}">
                  <a16:creationId xmlns:a16="http://schemas.microsoft.com/office/drawing/2014/main" id="{18BB69A1-8FBC-484E-B6D3-CAB65AA85AFC}"/>
                </a:ext>
              </a:extLst>
            </p:cNvPr>
            <p:cNvSpPr/>
            <p:nvPr/>
          </p:nvSpPr>
          <p:spPr>
            <a:xfrm>
              <a:off x="4788664" y="4422304"/>
              <a:ext cx="5760000" cy="369332"/>
            </a:xfrm>
            <a:prstGeom prst="rect">
              <a:avLst/>
            </a:prstGeom>
          </p:spPr>
          <p:txBody>
            <a:bodyPr>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#5: </a:t>
              </a:r>
              <a:r>
                <a:rPr lang="fr-FR" sz="900" b="1" dirty="0">
                  <a:solidFill>
                    <a:srgbClr val="000000"/>
                  </a:solidFill>
                  <a:latin typeface="Calibri" pitchFamily="34" charset="0"/>
                  <a:cs typeface="Calibri" pitchFamily="34" charset="0"/>
                </a:rPr>
                <a:t>Collecte de données à large échelle</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grpSp>
        <p:nvGrpSpPr>
          <p:cNvPr id="14" name="Groupe 13">
            <a:extLst>
              <a:ext uri="{FF2B5EF4-FFF2-40B4-BE49-F238E27FC236}">
                <a16:creationId xmlns:a16="http://schemas.microsoft.com/office/drawing/2014/main" id="{0FAAA0B5-8121-436E-A46B-7DF4DA7645C4}"/>
              </a:ext>
            </a:extLst>
          </p:cNvPr>
          <p:cNvGrpSpPr/>
          <p:nvPr/>
        </p:nvGrpSpPr>
        <p:grpSpPr>
          <a:xfrm>
            <a:off x="4648762" y="4741476"/>
            <a:ext cx="3574046" cy="369332"/>
            <a:chOff x="4648762" y="4719464"/>
            <a:chExt cx="3574046" cy="369332"/>
          </a:xfrm>
        </p:grpSpPr>
        <p:pic>
          <p:nvPicPr>
            <p:cNvPr id="68" name="Image 67">
              <a:extLst>
                <a:ext uri="{FF2B5EF4-FFF2-40B4-BE49-F238E27FC236}">
                  <a16:creationId xmlns:a16="http://schemas.microsoft.com/office/drawing/2014/main" id="{1D3D95FA-355D-4B9D-904B-945D19C47F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8762" y="4750560"/>
              <a:ext cx="180000" cy="180000"/>
            </a:xfrm>
            <a:prstGeom prst="rect">
              <a:avLst/>
            </a:prstGeom>
          </p:spPr>
        </p:pic>
        <p:sp>
          <p:nvSpPr>
            <p:cNvPr id="69" name="Rectangle 68">
              <a:extLst>
                <a:ext uri="{FF2B5EF4-FFF2-40B4-BE49-F238E27FC236}">
                  <a16:creationId xmlns:a16="http://schemas.microsoft.com/office/drawing/2014/main" id="{415D5132-1BF0-4BC1-92B0-D5393EF5A384}"/>
                </a:ext>
              </a:extLst>
            </p:cNvPr>
            <p:cNvSpPr/>
            <p:nvPr/>
          </p:nvSpPr>
          <p:spPr>
            <a:xfrm>
              <a:off x="4788664" y="4719464"/>
              <a:ext cx="3434144" cy="3693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#6: </a:t>
              </a:r>
              <a:r>
                <a:rPr lang="fr-FR" sz="900" b="1" dirty="0">
                  <a:solidFill>
                    <a:srgbClr val="000000"/>
                  </a:solidFill>
                  <a:latin typeface="Calibri" pitchFamily="34" charset="0"/>
                  <a:cs typeface="Calibri" pitchFamily="34" charset="0"/>
                </a:rPr>
                <a:t>Correspondance ou croisement d’ensemble de données</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grpSp>
        <p:nvGrpSpPr>
          <p:cNvPr id="17" name="Groupe 16">
            <a:extLst>
              <a:ext uri="{FF2B5EF4-FFF2-40B4-BE49-F238E27FC236}">
                <a16:creationId xmlns:a16="http://schemas.microsoft.com/office/drawing/2014/main" id="{F9A89123-8EC6-44C8-BC1A-495DDEB521C8}"/>
              </a:ext>
            </a:extLst>
          </p:cNvPr>
          <p:cNvGrpSpPr/>
          <p:nvPr/>
        </p:nvGrpSpPr>
        <p:grpSpPr>
          <a:xfrm>
            <a:off x="4648762" y="5003884"/>
            <a:ext cx="3846897" cy="507831"/>
            <a:chOff x="4648762" y="5003884"/>
            <a:chExt cx="3846897" cy="507831"/>
          </a:xfrm>
        </p:grpSpPr>
        <p:pic>
          <p:nvPicPr>
            <p:cNvPr id="71" name="Image 70">
              <a:extLst>
                <a:ext uri="{FF2B5EF4-FFF2-40B4-BE49-F238E27FC236}">
                  <a16:creationId xmlns:a16="http://schemas.microsoft.com/office/drawing/2014/main" id="{476BB694-9C44-4EC6-8868-EF052E355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8762" y="5090700"/>
              <a:ext cx="180000" cy="180000"/>
            </a:xfrm>
            <a:prstGeom prst="rect">
              <a:avLst/>
            </a:prstGeom>
          </p:spPr>
        </p:pic>
        <p:sp>
          <p:nvSpPr>
            <p:cNvPr id="72" name="Rectangle 71">
              <a:extLst>
                <a:ext uri="{FF2B5EF4-FFF2-40B4-BE49-F238E27FC236}">
                  <a16:creationId xmlns:a16="http://schemas.microsoft.com/office/drawing/2014/main" id="{CE3DB787-AEFA-4281-B7BD-6825BBC352D2}"/>
                </a:ext>
              </a:extLst>
            </p:cNvPr>
            <p:cNvSpPr/>
            <p:nvPr/>
          </p:nvSpPr>
          <p:spPr>
            <a:xfrm>
              <a:off x="4788395" y="5003884"/>
              <a:ext cx="3707264" cy="507831"/>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#8: </a:t>
              </a:r>
              <a:r>
                <a:rPr lang="fr-FR" sz="900" b="1" dirty="0">
                  <a:solidFill>
                    <a:srgbClr val="000000"/>
                  </a:solidFill>
                  <a:latin typeface="Calibri" pitchFamily="34" charset="0"/>
                  <a:cs typeface="Calibri" pitchFamily="34" charset="0"/>
                </a:rPr>
                <a:t>Usage innovant ou application de nouvelles solutions technologiques ou organisationnelles</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grpSp>
        <p:nvGrpSpPr>
          <p:cNvPr id="12" name="Groupe 11">
            <a:extLst>
              <a:ext uri="{FF2B5EF4-FFF2-40B4-BE49-F238E27FC236}">
                <a16:creationId xmlns:a16="http://schemas.microsoft.com/office/drawing/2014/main" id="{826EAAF5-E7B9-4412-A84A-83C69C235B34}"/>
              </a:ext>
            </a:extLst>
          </p:cNvPr>
          <p:cNvGrpSpPr/>
          <p:nvPr/>
        </p:nvGrpSpPr>
        <p:grpSpPr>
          <a:xfrm>
            <a:off x="4648762" y="4078160"/>
            <a:ext cx="3883677" cy="507831"/>
            <a:chOff x="4648762" y="4027784"/>
            <a:chExt cx="3883677" cy="507831"/>
          </a:xfrm>
        </p:grpSpPr>
        <p:pic>
          <p:nvPicPr>
            <p:cNvPr id="74" name="Image 73">
              <a:extLst>
                <a:ext uri="{FF2B5EF4-FFF2-40B4-BE49-F238E27FC236}">
                  <a16:creationId xmlns:a16="http://schemas.microsoft.com/office/drawing/2014/main" id="{C50FB7DF-0959-4E96-92EF-7EE22327EC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48762" y="4113096"/>
              <a:ext cx="180000" cy="180000"/>
            </a:xfrm>
            <a:prstGeom prst="rect">
              <a:avLst/>
            </a:prstGeom>
          </p:spPr>
        </p:pic>
        <p:sp>
          <p:nvSpPr>
            <p:cNvPr id="75" name="Rectangle 74">
              <a:extLst>
                <a:ext uri="{FF2B5EF4-FFF2-40B4-BE49-F238E27FC236}">
                  <a16:creationId xmlns:a16="http://schemas.microsoft.com/office/drawing/2014/main" id="{DBA077BA-3C12-4ECB-BEB6-48E2571ADDBF}"/>
                </a:ext>
              </a:extLst>
            </p:cNvPr>
            <p:cNvSpPr/>
            <p:nvPr/>
          </p:nvSpPr>
          <p:spPr>
            <a:xfrm>
              <a:off x="4788395" y="4027784"/>
              <a:ext cx="3744044" cy="507831"/>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#9: </a:t>
              </a:r>
              <a:r>
                <a:rPr lang="fr-FR" sz="900" b="1" dirty="0">
                  <a:solidFill>
                    <a:srgbClr val="000000"/>
                  </a:solidFill>
                  <a:latin typeface="Calibri" pitchFamily="34" charset="0"/>
                  <a:cs typeface="Calibri" pitchFamily="34" charset="0"/>
                </a:rPr>
                <a:t>Le traitement en lui-même « empêche les personnes concernées d’exercer un droit »</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cxnSp>
        <p:nvCxnSpPr>
          <p:cNvPr id="76" name="Connecteur droit 75">
            <a:extLst>
              <a:ext uri="{FF2B5EF4-FFF2-40B4-BE49-F238E27FC236}">
                <a16:creationId xmlns:a16="http://schemas.microsoft.com/office/drawing/2014/main" id="{70E52F26-3649-45C0-ADF6-AEA9172949C3}"/>
              </a:ext>
            </a:extLst>
          </p:cNvPr>
          <p:cNvCxnSpPr>
            <a:cxnSpLocks/>
          </p:cNvCxnSpPr>
          <p:nvPr/>
        </p:nvCxnSpPr>
        <p:spPr bwMode="auto">
          <a:xfrm>
            <a:off x="4572000" y="2646987"/>
            <a:ext cx="3376664" cy="0"/>
          </a:xfrm>
          <a:prstGeom prst="line">
            <a:avLst/>
          </a:prstGeom>
          <a:solidFill>
            <a:schemeClr val="bg2"/>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Connecteur droit 76">
            <a:extLst>
              <a:ext uri="{FF2B5EF4-FFF2-40B4-BE49-F238E27FC236}">
                <a16:creationId xmlns:a16="http://schemas.microsoft.com/office/drawing/2014/main" id="{423F6CAF-86CA-42EA-A7C7-0EDD5A74B0C9}"/>
              </a:ext>
            </a:extLst>
          </p:cNvPr>
          <p:cNvCxnSpPr>
            <a:cxnSpLocks/>
          </p:cNvCxnSpPr>
          <p:nvPr/>
        </p:nvCxnSpPr>
        <p:spPr bwMode="auto">
          <a:xfrm>
            <a:off x="8341622" y="2646987"/>
            <a:ext cx="645193" cy="0"/>
          </a:xfrm>
          <a:prstGeom prst="line">
            <a:avLst/>
          </a:prstGeom>
          <a:solidFill>
            <a:schemeClr val="bg2"/>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8" name="ZoneTexte 77">
            <a:extLst>
              <a:ext uri="{FF2B5EF4-FFF2-40B4-BE49-F238E27FC236}">
                <a16:creationId xmlns:a16="http://schemas.microsoft.com/office/drawing/2014/main" id="{CB08D075-2B44-457B-9FA5-5644A03E1F7E}"/>
              </a:ext>
            </a:extLst>
          </p:cNvPr>
          <p:cNvSpPr txBox="1"/>
          <p:nvPr/>
        </p:nvSpPr>
        <p:spPr>
          <a:xfrm>
            <a:off x="4709088" y="2420888"/>
            <a:ext cx="2952000" cy="216024"/>
          </a:xfrm>
          <a:prstGeom prst="rect">
            <a:avLst/>
          </a:prstGeom>
          <a:solidFill>
            <a:schemeClr val="bg1"/>
          </a:solidFill>
        </p:spPr>
        <p:txBody>
          <a:bodyPr wrap="square" rtlCol="0">
            <a:noAutofit/>
          </a:bodyPr>
          <a:lstStyle/>
          <a:p>
            <a:pPr algn="ctr"/>
            <a:r>
              <a:rPr lang="fr-FR" sz="1000" b="1" i="1" dirty="0">
                <a:solidFill>
                  <a:srgbClr val="6E6E87"/>
                </a:solidFill>
                <a:latin typeface="Calibri" panose="020F0502020204030204" pitchFamily="34" charset="0"/>
              </a:rPr>
              <a:t>Nom du critère</a:t>
            </a:r>
          </a:p>
        </p:txBody>
      </p:sp>
      <p:sp>
        <p:nvSpPr>
          <p:cNvPr id="79" name="ZoneTexte 78">
            <a:extLst>
              <a:ext uri="{FF2B5EF4-FFF2-40B4-BE49-F238E27FC236}">
                <a16:creationId xmlns:a16="http://schemas.microsoft.com/office/drawing/2014/main" id="{4FC40A71-7B0D-4514-A448-C647CEC6C669}"/>
              </a:ext>
            </a:extLst>
          </p:cNvPr>
          <p:cNvSpPr txBox="1"/>
          <p:nvPr/>
        </p:nvSpPr>
        <p:spPr>
          <a:xfrm>
            <a:off x="8376186" y="2420888"/>
            <a:ext cx="576064" cy="216024"/>
          </a:xfrm>
          <a:prstGeom prst="rect">
            <a:avLst/>
          </a:prstGeom>
          <a:solidFill>
            <a:schemeClr val="bg1"/>
          </a:solidFill>
        </p:spPr>
        <p:txBody>
          <a:bodyPr wrap="square" rtlCol="0">
            <a:noAutofit/>
          </a:bodyPr>
          <a:lstStyle/>
          <a:p>
            <a:pPr algn="ctr"/>
            <a:r>
              <a:rPr lang="fr-FR" sz="1000" b="1" i="1" dirty="0">
                <a:solidFill>
                  <a:srgbClr val="6E6E87"/>
                </a:solidFill>
                <a:latin typeface="Calibri" panose="020F0502020204030204" pitchFamily="34" charset="0"/>
              </a:rPr>
              <a:t>Niveau</a:t>
            </a:r>
          </a:p>
        </p:txBody>
      </p:sp>
      <p:sp>
        <p:nvSpPr>
          <p:cNvPr id="80" name="ZoneTexte 79">
            <a:extLst>
              <a:ext uri="{FF2B5EF4-FFF2-40B4-BE49-F238E27FC236}">
                <a16:creationId xmlns:a16="http://schemas.microsoft.com/office/drawing/2014/main" id="{30F91084-FF3A-41BB-A5AC-AE48F8DC257F}"/>
              </a:ext>
            </a:extLst>
          </p:cNvPr>
          <p:cNvSpPr txBox="1"/>
          <p:nvPr/>
        </p:nvSpPr>
        <p:spPr>
          <a:xfrm>
            <a:off x="8272023" y="2769568"/>
            <a:ext cx="64807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5</a:t>
            </a:r>
          </a:p>
        </p:txBody>
      </p:sp>
      <p:cxnSp>
        <p:nvCxnSpPr>
          <p:cNvPr id="81" name="Connecteur droit 80">
            <a:extLst>
              <a:ext uri="{FF2B5EF4-FFF2-40B4-BE49-F238E27FC236}">
                <a16:creationId xmlns:a16="http://schemas.microsoft.com/office/drawing/2014/main" id="{C5EAACFD-1CB7-48E7-96E5-CF9CA1B8A8E4}"/>
              </a:ext>
            </a:extLst>
          </p:cNvPr>
          <p:cNvCxnSpPr/>
          <p:nvPr/>
        </p:nvCxnSpPr>
        <p:spPr bwMode="auto">
          <a:xfrm>
            <a:off x="181671" y="2323925"/>
            <a:ext cx="4032000" cy="0"/>
          </a:xfrm>
          <a:prstGeom prst="line">
            <a:avLst/>
          </a:prstGeom>
          <a:solidFill>
            <a:schemeClr val="bg2"/>
          </a:solidFill>
          <a:ln w="9525"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2" name="Ellipse 81">
            <a:extLst>
              <a:ext uri="{FF2B5EF4-FFF2-40B4-BE49-F238E27FC236}">
                <a16:creationId xmlns:a16="http://schemas.microsoft.com/office/drawing/2014/main" id="{344D763B-D4AF-4744-BC69-3D4ED5255F00}"/>
              </a:ext>
            </a:extLst>
          </p:cNvPr>
          <p:cNvSpPr/>
          <p:nvPr/>
        </p:nvSpPr>
        <p:spPr bwMode="auto">
          <a:xfrm>
            <a:off x="158546" y="2145920"/>
            <a:ext cx="144016" cy="144016"/>
          </a:xfrm>
          <a:prstGeom prst="ellipse">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900" b="1" i="0" u="none" strike="noStrike" cap="none" normalizeH="0" baseline="0" dirty="0">
                <a:ln>
                  <a:noFill/>
                </a:ln>
                <a:solidFill>
                  <a:schemeClr val="bg1"/>
                </a:solidFill>
                <a:effectLst/>
                <a:latin typeface="Calibri" panose="020F0502020204030204" pitchFamily="34" charset="0"/>
                <a:ea typeface="ＭＳ Ｐゴシック" charset="0"/>
                <a:cs typeface="Calibri" panose="020F0502020204030204" pitchFamily="34" charset="0"/>
              </a:rPr>
              <a:t>1</a:t>
            </a:r>
          </a:p>
        </p:txBody>
      </p:sp>
      <p:sp>
        <p:nvSpPr>
          <p:cNvPr id="83" name="Ellipse 82">
            <a:extLst>
              <a:ext uri="{FF2B5EF4-FFF2-40B4-BE49-F238E27FC236}">
                <a16:creationId xmlns:a16="http://schemas.microsoft.com/office/drawing/2014/main" id="{3B7C575B-9CFE-4BB7-8C67-7F1D184B014E}"/>
              </a:ext>
            </a:extLst>
          </p:cNvPr>
          <p:cNvSpPr/>
          <p:nvPr/>
        </p:nvSpPr>
        <p:spPr bwMode="auto">
          <a:xfrm>
            <a:off x="4614036" y="2145920"/>
            <a:ext cx="144016" cy="144016"/>
          </a:xfrm>
          <a:prstGeom prst="ellipse">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900" b="1" dirty="0">
                <a:solidFill>
                  <a:schemeClr val="bg1"/>
                </a:solidFill>
                <a:latin typeface="Calibri" panose="020F0502020204030204" pitchFamily="34" charset="0"/>
                <a:ea typeface="ＭＳ Ｐゴシック" charset="0"/>
                <a:cs typeface="Calibri" panose="020F0502020204030204" pitchFamily="34" charset="0"/>
              </a:rPr>
              <a:t>2</a:t>
            </a:r>
          </a:p>
        </p:txBody>
      </p:sp>
      <p:cxnSp>
        <p:nvCxnSpPr>
          <p:cNvPr id="84" name="Connecteur droit 83">
            <a:extLst>
              <a:ext uri="{FF2B5EF4-FFF2-40B4-BE49-F238E27FC236}">
                <a16:creationId xmlns:a16="http://schemas.microsoft.com/office/drawing/2014/main" id="{28FF1FAC-0789-4FB6-A851-402F2F4FDA99}"/>
              </a:ext>
            </a:extLst>
          </p:cNvPr>
          <p:cNvCxnSpPr>
            <a:cxnSpLocks/>
          </p:cNvCxnSpPr>
          <p:nvPr/>
        </p:nvCxnSpPr>
        <p:spPr bwMode="auto">
          <a:xfrm>
            <a:off x="4579391" y="2323925"/>
            <a:ext cx="4407424" cy="0"/>
          </a:xfrm>
          <a:prstGeom prst="line">
            <a:avLst/>
          </a:prstGeom>
          <a:solidFill>
            <a:schemeClr val="bg2"/>
          </a:solidFill>
          <a:ln w="9525" cap="flat" cmpd="sng" algn="ctr">
            <a:solidFill>
              <a:srgbClr val="000000"/>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5" name="ZoneTexte 84">
            <a:extLst>
              <a:ext uri="{FF2B5EF4-FFF2-40B4-BE49-F238E27FC236}">
                <a16:creationId xmlns:a16="http://schemas.microsoft.com/office/drawing/2014/main" id="{4F83E6AF-2D9C-4D91-B42E-D54C21AD8070}"/>
              </a:ext>
            </a:extLst>
          </p:cNvPr>
          <p:cNvSpPr txBox="1"/>
          <p:nvPr/>
        </p:nvSpPr>
        <p:spPr>
          <a:xfrm>
            <a:off x="8222808" y="3811760"/>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3</a:t>
            </a:r>
          </a:p>
        </p:txBody>
      </p:sp>
      <p:sp>
        <p:nvSpPr>
          <p:cNvPr id="86" name="ZoneTexte 85">
            <a:extLst>
              <a:ext uri="{FF2B5EF4-FFF2-40B4-BE49-F238E27FC236}">
                <a16:creationId xmlns:a16="http://schemas.microsoft.com/office/drawing/2014/main" id="{79626AF9-D85D-4D08-AF12-18BD52D66A62}"/>
              </a:ext>
            </a:extLst>
          </p:cNvPr>
          <p:cNvSpPr txBox="1"/>
          <p:nvPr/>
        </p:nvSpPr>
        <p:spPr>
          <a:xfrm>
            <a:off x="8272023" y="3307704"/>
            <a:ext cx="64807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5</a:t>
            </a:r>
          </a:p>
        </p:txBody>
      </p:sp>
      <p:sp>
        <p:nvSpPr>
          <p:cNvPr id="87" name="ZoneTexte 86">
            <a:extLst>
              <a:ext uri="{FF2B5EF4-FFF2-40B4-BE49-F238E27FC236}">
                <a16:creationId xmlns:a16="http://schemas.microsoft.com/office/drawing/2014/main" id="{83466078-8213-478F-963F-A7A74BA19D94}"/>
              </a:ext>
            </a:extLst>
          </p:cNvPr>
          <p:cNvSpPr txBox="1"/>
          <p:nvPr/>
        </p:nvSpPr>
        <p:spPr>
          <a:xfrm>
            <a:off x="8222808" y="4509120"/>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1</a:t>
            </a:r>
          </a:p>
        </p:txBody>
      </p:sp>
      <p:sp>
        <p:nvSpPr>
          <p:cNvPr id="88" name="ZoneTexte 87">
            <a:extLst>
              <a:ext uri="{FF2B5EF4-FFF2-40B4-BE49-F238E27FC236}">
                <a16:creationId xmlns:a16="http://schemas.microsoft.com/office/drawing/2014/main" id="{0472EA38-77A8-4842-906E-9D5B36785064}"/>
              </a:ext>
            </a:extLst>
          </p:cNvPr>
          <p:cNvSpPr txBox="1"/>
          <p:nvPr/>
        </p:nvSpPr>
        <p:spPr>
          <a:xfrm>
            <a:off x="8222808" y="4725144"/>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1</a:t>
            </a:r>
          </a:p>
        </p:txBody>
      </p:sp>
      <p:sp>
        <p:nvSpPr>
          <p:cNvPr id="89" name="ZoneTexte 88">
            <a:extLst>
              <a:ext uri="{FF2B5EF4-FFF2-40B4-BE49-F238E27FC236}">
                <a16:creationId xmlns:a16="http://schemas.microsoft.com/office/drawing/2014/main" id="{53FB42ED-85E3-42AF-9D30-18E825E881D5}"/>
              </a:ext>
            </a:extLst>
          </p:cNvPr>
          <p:cNvSpPr txBox="1"/>
          <p:nvPr/>
        </p:nvSpPr>
        <p:spPr>
          <a:xfrm>
            <a:off x="8222808" y="5013176"/>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1</a:t>
            </a:r>
          </a:p>
        </p:txBody>
      </p:sp>
      <p:sp>
        <p:nvSpPr>
          <p:cNvPr id="90" name="ZoneTexte 89">
            <a:extLst>
              <a:ext uri="{FF2B5EF4-FFF2-40B4-BE49-F238E27FC236}">
                <a16:creationId xmlns:a16="http://schemas.microsoft.com/office/drawing/2014/main" id="{4112EB0C-9131-450E-A245-39E01DDCA2D1}"/>
              </a:ext>
            </a:extLst>
          </p:cNvPr>
          <p:cNvSpPr txBox="1"/>
          <p:nvPr/>
        </p:nvSpPr>
        <p:spPr>
          <a:xfrm>
            <a:off x="8222808" y="4077072"/>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3</a:t>
            </a:r>
          </a:p>
        </p:txBody>
      </p:sp>
      <p:grpSp>
        <p:nvGrpSpPr>
          <p:cNvPr id="10" name="Groupe 9">
            <a:extLst>
              <a:ext uri="{FF2B5EF4-FFF2-40B4-BE49-F238E27FC236}">
                <a16:creationId xmlns:a16="http://schemas.microsoft.com/office/drawing/2014/main" id="{A63840F3-BEAB-4A74-9FCE-382B7787DF87}"/>
              </a:ext>
            </a:extLst>
          </p:cNvPr>
          <p:cNvGrpSpPr/>
          <p:nvPr/>
        </p:nvGrpSpPr>
        <p:grpSpPr>
          <a:xfrm>
            <a:off x="4648762" y="3553344"/>
            <a:ext cx="3883677" cy="369332"/>
            <a:chOff x="4648762" y="3601745"/>
            <a:chExt cx="3883677" cy="369332"/>
          </a:xfrm>
        </p:grpSpPr>
        <p:pic>
          <p:nvPicPr>
            <p:cNvPr id="92" name="Image 91">
              <a:extLst>
                <a:ext uri="{FF2B5EF4-FFF2-40B4-BE49-F238E27FC236}">
                  <a16:creationId xmlns:a16="http://schemas.microsoft.com/office/drawing/2014/main" id="{3199A24E-6FD8-4439-9782-684F24829CF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48762" y="3632721"/>
              <a:ext cx="180000" cy="180000"/>
            </a:xfrm>
            <a:prstGeom prst="rect">
              <a:avLst/>
            </a:prstGeom>
          </p:spPr>
        </p:pic>
        <p:sp>
          <p:nvSpPr>
            <p:cNvPr id="93" name="Rectangle 92">
              <a:extLst>
                <a:ext uri="{FF2B5EF4-FFF2-40B4-BE49-F238E27FC236}">
                  <a16:creationId xmlns:a16="http://schemas.microsoft.com/office/drawing/2014/main" id="{6C622E29-1E63-46BE-BA14-F052AD505880}"/>
                </a:ext>
              </a:extLst>
            </p:cNvPr>
            <p:cNvSpPr/>
            <p:nvPr/>
          </p:nvSpPr>
          <p:spPr>
            <a:xfrm>
              <a:off x="4788394" y="3601745"/>
              <a:ext cx="3744045" cy="369332"/>
            </a:xfrm>
            <a:prstGeom prst="rect">
              <a:avLst/>
            </a:prstGeom>
          </p:spPr>
          <p:txBody>
            <a:bodyPr wrap="square">
              <a:spAutoFit/>
            </a:bodyPr>
            <a:lstStyle/>
            <a:p>
              <a:pPr fontAlgn="base">
                <a:spcBef>
                  <a:spcPct val="0"/>
                </a:spcBef>
                <a:spcAft>
                  <a:spcPct val="0"/>
                </a:spcAft>
              </a:pPr>
              <a:r>
                <a:rPr lang="en-US" sz="900" b="1" dirty="0" err="1">
                  <a:solidFill>
                    <a:srgbClr val="000000"/>
                  </a:solidFill>
                  <a:latin typeface="Calibri" pitchFamily="34" charset="0"/>
                  <a:cs typeface="Calibri" pitchFamily="34" charset="0"/>
                </a:rPr>
                <a:t>Critère</a:t>
              </a:r>
              <a:r>
                <a:rPr lang="en-US" sz="900" b="1" dirty="0">
                  <a:solidFill>
                    <a:srgbClr val="000000"/>
                  </a:solidFill>
                  <a:latin typeface="Calibri" pitchFamily="34" charset="0"/>
                  <a:cs typeface="Calibri" pitchFamily="34" charset="0"/>
                </a:rPr>
                <a:t> #7: </a:t>
              </a:r>
              <a:r>
                <a:rPr lang="fr-FR" sz="900" b="1" dirty="0">
                  <a:solidFill>
                    <a:srgbClr val="000000"/>
                  </a:solidFill>
                  <a:latin typeface="Calibri" pitchFamily="34" charset="0"/>
                  <a:cs typeface="Calibri" pitchFamily="34" charset="0"/>
                </a:rPr>
                <a:t>Données relatives à des personnes vulnérables</a:t>
              </a:r>
            </a:p>
            <a:p>
              <a:pPr fontAlgn="base">
                <a:spcBef>
                  <a:spcPct val="0"/>
                </a:spcBef>
                <a:spcAft>
                  <a:spcPct val="0"/>
                </a:spcAft>
              </a:pPr>
              <a:endParaRPr lang="en-US" sz="900" b="1" dirty="0">
                <a:solidFill>
                  <a:srgbClr val="000000"/>
                </a:solidFill>
                <a:latin typeface="Calibri" pitchFamily="34" charset="0"/>
                <a:cs typeface="Calibri" pitchFamily="34" charset="0"/>
              </a:endParaRPr>
            </a:p>
          </p:txBody>
        </p:sp>
      </p:grpSp>
      <p:sp>
        <p:nvSpPr>
          <p:cNvPr id="94" name="ZoneTexte 93">
            <a:extLst>
              <a:ext uri="{FF2B5EF4-FFF2-40B4-BE49-F238E27FC236}">
                <a16:creationId xmlns:a16="http://schemas.microsoft.com/office/drawing/2014/main" id="{014CF2EA-22BA-4A4C-8CAE-D03935814385}"/>
              </a:ext>
            </a:extLst>
          </p:cNvPr>
          <p:cNvSpPr txBox="1"/>
          <p:nvPr/>
        </p:nvSpPr>
        <p:spPr>
          <a:xfrm>
            <a:off x="8222808" y="3573016"/>
            <a:ext cx="74650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5</a:t>
            </a:r>
          </a:p>
        </p:txBody>
      </p:sp>
      <p:sp>
        <p:nvSpPr>
          <p:cNvPr id="95" name="ZoneTexte 94">
            <a:extLst>
              <a:ext uri="{FF2B5EF4-FFF2-40B4-BE49-F238E27FC236}">
                <a16:creationId xmlns:a16="http://schemas.microsoft.com/office/drawing/2014/main" id="{13A426D5-3D81-424F-B783-2D3011DBEEE9}"/>
              </a:ext>
            </a:extLst>
          </p:cNvPr>
          <p:cNvSpPr txBox="1"/>
          <p:nvPr/>
        </p:nvSpPr>
        <p:spPr>
          <a:xfrm>
            <a:off x="207566" y="2085269"/>
            <a:ext cx="3140298" cy="261328"/>
          </a:xfrm>
          <a:prstGeom prst="rect">
            <a:avLst/>
          </a:prstGeom>
          <a:noFill/>
        </p:spPr>
        <p:txBody>
          <a:bodyPr wrap="square" rtlCol="0">
            <a:noAutofit/>
          </a:bodyPr>
          <a:lstStyle/>
          <a:p>
            <a:pPr algn="ctr"/>
            <a:r>
              <a:rPr lang="fr-FR" sz="1100" b="1" dirty="0">
                <a:solidFill>
                  <a:srgbClr val="6E6E87"/>
                </a:solidFill>
                <a:latin typeface="Calibri" panose="020F0502020204030204" pitchFamily="34" charset="0"/>
              </a:rPr>
              <a:t>Règles de distribution dans les différents lots</a:t>
            </a:r>
          </a:p>
        </p:txBody>
      </p:sp>
      <p:sp>
        <p:nvSpPr>
          <p:cNvPr id="96" name="ZoneTexte 95">
            <a:extLst>
              <a:ext uri="{FF2B5EF4-FFF2-40B4-BE49-F238E27FC236}">
                <a16:creationId xmlns:a16="http://schemas.microsoft.com/office/drawing/2014/main" id="{CCB8FC4B-AC52-4ECC-8F8D-B4B0246C14FC}"/>
              </a:ext>
            </a:extLst>
          </p:cNvPr>
          <p:cNvSpPr txBox="1"/>
          <p:nvPr/>
        </p:nvSpPr>
        <p:spPr>
          <a:xfrm>
            <a:off x="4891845" y="2085717"/>
            <a:ext cx="4000635" cy="207247"/>
          </a:xfrm>
          <a:prstGeom prst="rect">
            <a:avLst/>
          </a:prstGeom>
          <a:noFill/>
        </p:spPr>
        <p:txBody>
          <a:bodyPr wrap="square" rtlCol="0">
            <a:noAutofit/>
          </a:bodyPr>
          <a:lstStyle/>
          <a:p>
            <a:r>
              <a:rPr lang="fr-FR" sz="1100" b="1" dirty="0">
                <a:solidFill>
                  <a:srgbClr val="6E6E87"/>
                </a:solidFill>
                <a:latin typeface="Calibri" panose="020F0502020204030204" pitchFamily="34" charset="0"/>
              </a:rPr>
              <a:t>Poids de chaque critère pour prioriser</a:t>
            </a:r>
          </a:p>
        </p:txBody>
      </p:sp>
      <p:cxnSp>
        <p:nvCxnSpPr>
          <p:cNvPr id="97" name="Connecteur droit 96">
            <a:extLst>
              <a:ext uri="{FF2B5EF4-FFF2-40B4-BE49-F238E27FC236}">
                <a16:creationId xmlns:a16="http://schemas.microsoft.com/office/drawing/2014/main" id="{40A9E64D-BBA2-4D07-9B24-A2DD363BA48F}"/>
              </a:ext>
            </a:extLst>
          </p:cNvPr>
          <p:cNvCxnSpPr>
            <a:cxnSpLocks/>
          </p:cNvCxnSpPr>
          <p:nvPr/>
        </p:nvCxnSpPr>
        <p:spPr bwMode="auto">
          <a:xfrm>
            <a:off x="4572000" y="2996952"/>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8" name="ZoneTexte 97">
            <a:extLst>
              <a:ext uri="{FF2B5EF4-FFF2-40B4-BE49-F238E27FC236}">
                <a16:creationId xmlns:a16="http://schemas.microsoft.com/office/drawing/2014/main" id="{6CD141F3-67B5-4A98-8711-F3030EAFF298}"/>
              </a:ext>
            </a:extLst>
          </p:cNvPr>
          <p:cNvSpPr txBox="1"/>
          <p:nvPr/>
        </p:nvSpPr>
        <p:spPr>
          <a:xfrm>
            <a:off x="1331640" y="3346289"/>
            <a:ext cx="2840108" cy="356191"/>
          </a:xfrm>
          <a:prstGeom prst="rect">
            <a:avLst/>
          </a:prstGeom>
          <a:noFill/>
        </p:spPr>
        <p:txBody>
          <a:bodyPr wrap="square" rtlCol="0">
            <a:noAutofit/>
          </a:bodyPr>
          <a:lstStyle/>
          <a:p>
            <a:r>
              <a:rPr lang="fr-FR" sz="900" i="1" dirty="0">
                <a:solidFill>
                  <a:srgbClr val="000000"/>
                </a:solidFill>
                <a:latin typeface="Calibri" panose="020F0502020204030204" pitchFamily="34" charset="0"/>
              </a:rPr>
              <a:t>Tous les traitements qui contiennent au moins un critère avec un niveau de 5 (critères surlignés sur la droite)</a:t>
            </a:r>
            <a:endParaRPr lang="fr-FR" sz="900" b="1" i="1" dirty="0">
              <a:solidFill>
                <a:srgbClr val="000000"/>
              </a:solidFill>
              <a:latin typeface="Calibri" panose="020F0502020204030204" pitchFamily="34" charset="0"/>
            </a:endParaRPr>
          </a:p>
        </p:txBody>
      </p:sp>
      <p:sp>
        <p:nvSpPr>
          <p:cNvPr id="99" name="ZoneTexte 98">
            <a:extLst>
              <a:ext uri="{FF2B5EF4-FFF2-40B4-BE49-F238E27FC236}">
                <a16:creationId xmlns:a16="http://schemas.microsoft.com/office/drawing/2014/main" id="{997C3C8D-304F-4CB8-A747-B0B7821902B1}"/>
              </a:ext>
            </a:extLst>
          </p:cNvPr>
          <p:cNvSpPr txBox="1"/>
          <p:nvPr/>
        </p:nvSpPr>
        <p:spPr>
          <a:xfrm>
            <a:off x="365455" y="2924944"/>
            <a:ext cx="462129" cy="201600"/>
          </a:xfrm>
          <a:prstGeom prst="rect">
            <a:avLst/>
          </a:prstGeom>
          <a:noFill/>
        </p:spPr>
        <p:txBody>
          <a:bodyPr wrap="square" rtlCol="0">
            <a:noAutofit/>
          </a:bodyPr>
          <a:lstStyle/>
          <a:p>
            <a:pPr algn="ctr"/>
            <a:r>
              <a:rPr lang="fr-FR" sz="900" dirty="0">
                <a:solidFill>
                  <a:srgbClr val="000000"/>
                </a:solidFill>
                <a:latin typeface="Calibri" panose="020F0502020204030204" pitchFamily="34" charset="0"/>
              </a:rPr>
              <a:t>Lots</a:t>
            </a:r>
            <a:endParaRPr lang="fr-FR" sz="800" dirty="0">
              <a:solidFill>
                <a:srgbClr val="000000"/>
              </a:solidFill>
              <a:latin typeface="Calibri" panose="020F0502020204030204" pitchFamily="34" charset="0"/>
            </a:endParaRPr>
          </a:p>
        </p:txBody>
      </p:sp>
      <p:cxnSp>
        <p:nvCxnSpPr>
          <p:cNvPr id="100" name="Connecteur droit 99">
            <a:extLst>
              <a:ext uri="{FF2B5EF4-FFF2-40B4-BE49-F238E27FC236}">
                <a16:creationId xmlns:a16="http://schemas.microsoft.com/office/drawing/2014/main" id="{B30BD846-3D87-4EE8-9559-1553B5FCB770}"/>
              </a:ext>
            </a:extLst>
          </p:cNvPr>
          <p:cNvCxnSpPr>
            <a:cxnSpLocks/>
          </p:cNvCxnSpPr>
          <p:nvPr/>
        </p:nvCxnSpPr>
        <p:spPr bwMode="auto">
          <a:xfrm flipV="1">
            <a:off x="291284" y="3131303"/>
            <a:ext cx="896340" cy="2020"/>
          </a:xfrm>
          <a:prstGeom prst="line">
            <a:avLst/>
          </a:prstGeom>
          <a:solidFill>
            <a:schemeClr val="bg2"/>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1" name="ZoneTexte 100">
            <a:extLst>
              <a:ext uri="{FF2B5EF4-FFF2-40B4-BE49-F238E27FC236}">
                <a16:creationId xmlns:a16="http://schemas.microsoft.com/office/drawing/2014/main" id="{24FF73D5-2713-4733-A9B7-0C912CC12087}"/>
              </a:ext>
            </a:extLst>
          </p:cNvPr>
          <p:cNvSpPr txBox="1"/>
          <p:nvPr/>
        </p:nvSpPr>
        <p:spPr>
          <a:xfrm>
            <a:off x="1331640" y="3967929"/>
            <a:ext cx="2840108" cy="470496"/>
          </a:xfrm>
          <a:prstGeom prst="rect">
            <a:avLst/>
          </a:prstGeom>
          <a:noFill/>
        </p:spPr>
        <p:txBody>
          <a:bodyPr wrap="square" rtlCol="0">
            <a:noAutofit/>
          </a:bodyPr>
          <a:lstStyle/>
          <a:p>
            <a:r>
              <a:rPr lang="fr-FR" sz="900" i="1" dirty="0">
                <a:solidFill>
                  <a:srgbClr val="000000"/>
                </a:solidFill>
                <a:latin typeface="Calibri" panose="020F0502020204030204" pitchFamily="34" charset="0"/>
              </a:rPr>
              <a:t>Priorisation en fonction du nombre de critères et du score de chaque traitement en fonction du niveau attribué à chaque critère (défini à droite) </a:t>
            </a:r>
          </a:p>
        </p:txBody>
      </p:sp>
      <p:sp>
        <p:nvSpPr>
          <p:cNvPr id="102" name="ZoneTexte 101">
            <a:extLst>
              <a:ext uri="{FF2B5EF4-FFF2-40B4-BE49-F238E27FC236}">
                <a16:creationId xmlns:a16="http://schemas.microsoft.com/office/drawing/2014/main" id="{9A9FE2FB-7060-47EA-AA1A-C598965ACD49}"/>
              </a:ext>
            </a:extLst>
          </p:cNvPr>
          <p:cNvSpPr txBox="1"/>
          <p:nvPr/>
        </p:nvSpPr>
        <p:spPr>
          <a:xfrm>
            <a:off x="1331640" y="4651875"/>
            <a:ext cx="2840108" cy="1225397"/>
          </a:xfrm>
          <a:prstGeom prst="rect">
            <a:avLst/>
          </a:prstGeom>
          <a:noFill/>
        </p:spPr>
        <p:txBody>
          <a:bodyPr wrap="square" rtlCol="0">
            <a:noAutofit/>
          </a:bodyPr>
          <a:lstStyle/>
          <a:p>
            <a:pPr marL="228600" indent="-228600">
              <a:buFont typeface="Wingdings" panose="05000000000000000000" pitchFamily="2" charset="2"/>
              <a:buChar char="§"/>
            </a:pPr>
            <a:r>
              <a:rPr lang="fr-FR" sz="900" i="1" dirty="0">
                <a:solidFill>
                  <a:srgbClr val="000000"/>
                </a:solidFill>
                <a:latin typeface="Calibri" panose="020F0502020204030204" pitchFamily="34" charset="0"/>
                <a:ea typeface="ＭＳ Ｐゴシック" charset="0"/>
                <a:cs typeface="Calibri" panose="020F0502020204030204" pitchFamily="34" charset="0"/>
              </a:rPr>
              <a:t>Les traitements légalement soumis à une </a:t>
            </a:r>
            <a:r>
              <a:rPr lang="fr-FR" sz="900" b="1" i="1" dirty="0">
                <a:solidFill>
                  <a:srgbClr val="000000"/>
                </a:solidFill>
                <a:latin typeface="Calibri" panose="020F0502020204030204" pitchFamily="34" charset="0"/>
                <a:ea typeface="ＭＳ Ｐゴシック" charset="0"/>
                <a:cs typeface="Calibri" panose="020F0502020204030204" pitchFamily="34" charset="0"/>
              </a:rPr>
              <a:t>formalité de la CNIL </a:t>
            </a:r>
            <a:r>
              <a:rPr lang="fr-FR" sz="900" i="1" dirty="0">
                <a:solidFill>
                  <a:srgbClr val="000000"/>
                </a:solidFill>
                <a:latin typeface="Calibri" panose="020F0502020204030204" pitchFamily="34" charset="0"/>
                <a:ea typeface="ＭＳ Ｐゴシック" charset="0"/>
                <a:cs typeface="Calibri" panose="020F0502020204030204" pitchFamily="34" charset="0"/>
              </a:rPr>
              <a:t>avant </a:t>
            </a:r>
            <a:r>
              <a:rPr lang="fr-FR" sz="900" b="1" i="1" dirty="0">
                <a:solidFill>
                  <a:srgbClr val="000000"/>
                </a:solidFill>
                <a:latin typeface="Calibri" panose="020F0502020204030204" pitchFamily="34" charset="0"/>
                <a:ea typeface="ＭＳ Ｐゴシック" charset="0"/>
                <a:cs typeface="Calibri" panose="020F0502020204030204" pitchFamily="34" charset="0"/>
              </a:rPr>
              <a:t>le 25 mai 2018</a:t>
            </a:r>
            <a:endParaRPr lang="fr-FR" sz="900" i="1" dirty="0">
              <a:solidFill>
                <a:srgbClr val="000000"/>
              </a:solidFill>
              <a:latin typeface="Calibri" panose="020F0502020204030204" pitchFamily="34" charset="0"/>
              <a:ea typeface="ＭＳ Ｐゴシック" charset="0"/>
              <a:cs typeface="Calibri" panose="020F0502020204030204" pitchFamily="34" charset="0"/>
            </a:endParaRPr>
          </a:p>
          <a:p>
            <a:pPr marL="228600" indent="-228600">
              <a:buFont typeface="Wingdings" panose="05000000000000000000" pitchFamily="2" charset="2"/>
              <a:buChar char="§"/>
            </a:pPr>
            <a:r>
              <a:rPr lang="fr-FR" sz="900" i="1" dirty="0">
                <a:solidFill>
                  <a:srgbClr val="000000"/>
                </a:solidFill>
                <a:latin typeface="Calibri" panose="020F0502020204030204" pitchFamily="34" charset="0"/>
                <a:ea typeface="ＭＳ Ｐゴシック" charset="0"/>
                <a:cs typeface="Calibri" panose="020F0502020204030204" pitchFamily="34" charset="0"/>
              </a:rPr>
              <a:t>Le traitement </a:t>
            </a:r>
            <a:r>
              <a:rPr lang="fr-FR" sz="900" b="1" i="1" dirty="0">
                <a:solidFill>
                  <a:srgbClr val="000000"/>
                </a:solidFill>
                <a:latin typeface="Calibri" panose="020F0502020204030204" pitchFamily="34" charset="0"/>
                <a:ea typeface="ＭＳ Ｐゴシック" charset="0"/>
                <a:cs typeface="Calibri" panose="020F0502020204030204" pitchFamily="34" charset="0"/>
              </a:rPr>
              <a:t>n'a pas subi </a:t>
            </a:r>
            <a:r>
              <a:rPr lang="fr-FR" sz="900" i="1" dirty="0">
                <a:solidFill>
                  <a:srgbClr val="000000"/>
                </a:solidFill>
                <a:latin typeface="Calibri" panose="020F0502020204030204" pitchFamily="34" charset="0"/>
                <a:ea typeface="ＭＳ Ｐゴシック" charset="0"/>
                <a:cs typeface="Calibri" panose="020F0502020204030204" pitchFamily="34" charset="0"/>
              </a:rPr>
              <a:t>de modification matérielle depuis la formalité CNIL</a:t>
            </a:r>
          </a:p>
          <a:p>
            <a:pPr marL="228600" indent="-228600">
              <a:buFont typeface="Wingdings" panose="05000000000000000000" pitchFamily="2" charset="2"/>
              <a:buChar char="§"/>
            </a:pPr>
            <a:r>
              <a:rPr lang="fr-FR" sz="900" i="1" dirty="0">
                <a:solidFill>
                  <a:srgbClr val="000000"/>
                </a:solidFill>
                <a:latin typeface="Calibri" panose="020F0502020204030204" pitchFamily="34" charset="0"/>
                <a:ea typeface="ＭＳ Ｐゴシック" charset="0"/>
                <a:cs typeface="Calibri" panose="020F0502020204030204" pitchFamily="34" charset="0"/>
              </a:rPr>
              <a:t>La formalité doit avoir été refusée au traitement conformément à la déclaration initiale à la CNIL et toutes les actions qui ont dû être accomplies doivent avoir été menées</a:t>
            </a:r>
            <a:endParaRPr lang="en-US" sz="900" i="1" dirty="0">
              <a:solidFill>
                <a:srgbClr val="000000"/>
              </a:solidFill>
              <a:latin typeface="Calibri" panose="020F0502020204030204" pitchFamily="34" charset="0"/>
              <a:ea typeface="ＭＳ Ｐゴシック" charset="0"/>
              <a:cs typeface="Calibri" panose="020F0502020204030204" pitchFamily="34" charset="0"/>
            </a:endParaRPr>
          </a:p>
          <a:p>
            <a:pPr marL="228600" indent="-228600">
              <a:buFont typeface="Wingdings" panose="05000000000000000000" pitchFamily="2" charset="2"/>
              <a:buChar char="§"/>
            </a:pPr>
            <a:endParaRPr lang="en-US" sz="900" dirty="0">
              <a:solidFill>
                <a:srgbClr val="000000"/>
              </a:solidFill>
              <a:latin typeface="Calibri" panose="020F0502020204030204" pitchFamily="34" charset="0"/>
              <a:ea typeface="ＭＳ Ｐゴシック" charset="0"/>
              <a:cs typeface="Calibri" panose="020F0502020204030204" pitchFamily="34" charset="0"/>
            </a:endParaRPr>
          </a:p>
          <a:p>
            <a:pPr marL="228600" indent="-228600">
              <a:buFont typeface="Wingdings" panose="05000000000000000000" pitchFamily="2" charset="2"/>
              <a:buChar char="§"/>
            </a:pPr>
            <a:endParaRPr lang="en-US" sz="900" dirty="0">
              <a:solidFill>
                <a:srgbClr val="000000"/>
              </a:solidFill>
              <a:latin typeface="Calibri" panose="020F0502020204030204" pitchFamily="34" charset="0"/>
              <a:ea typeface="ＭＳ Ｐゴシック" charset="0"/>
              <a:cs typeface="Calibri" panose="020F0502020204030204" pitchFamily="34" charset="0"/>
            </a:endParaRPr>
          </a:p>
          <a:p>
            <a:endParaRPr lang="en-US" sz="900" dirty="0">
              <a:solidFill>
                <a:srgbClr val="000000"/>
              </a:solidFill>
              <a:latin typeface="Calibri" panose="020F0502020204030204" pitchFamily="34" charset="0"/>
              <a:ea typeface="ＭＳ Ｐゴシック" charset="0"/>
              <a:cs typeface="Calibri" panose="020F0502020204030204" pitchFamily="34" charset="0"/>
            </a:endParaRPr>
          </a:p>
          <a:p>
            <a:endParaRPr lang="en-US" sz="900" dirty="0">
              <a:solidFill>
                <a:srgbClr val="000000"/>
              </a:solidFill>
              <a:latin typeface="Calibri" panose="020F0502020204030204" pitchFamily="34" charset="0"/>
              <a:ea typeface="ＭＳ Ｐゴシック" charset="0"/>
              <a:cs typeface="Calibri" panose="020F0502020204030204" pitchFamily="34" charset="0"/>
            </a:endParaRPr>
          </a:p>
          <a:p>
            <a:endParaRPr lang="fr-FR" sz="900" i="1" dirty="0">
              <a:solidFill>
                <a:srgbClr val="000000"/>
              </a:solidFill>
              <a:latin typeface="Calibri" panose="020F0502020204030204" pitchFamily="34" charset="0"/>
            </a:endParaRPr>
          </a:p>
          <a:p>
            <a:endParaRPr lang="fr-FR" sz="900" i="1" dirty="0">
              <a:solidFill>
                <a:srgbClr val="000000"/>
              </a:solidFill>
              <a:latin typeface="Calibri" panose="020F0502020204030204" pitchFamily="34" charset="0"/>
            </a:endParaRPr>
          </a:p>
        </p:txBody>
      </p:sp>
      <p:sp>
        <p:nvSpPr>
          <p:cNvPr id="103" name="ZoneTexte 102">
            <a:extLst>
              <a:ext uri="{FF2B5EF4-FFF2-40B4-BE49-F238E27FC236}">
                <a16:creationId xmlns:a16="http://schemas.microsoft.com/office/drawing/2014/main" id="{6B44BB1C-0DA7-4CFF-AADA-0BA2D1F2ECFA}"/>
              </a:ext>
            </a:extLst>
          </p:cNvPr>
          <p:cNvSpPr txBox="1"/>
          <p:nvPr/>
        </p:nvSpPr>
        <p:spPr>
          <a:xfrm>
            <a:off x="1092332" y="2924944"/>
            <a:ext cx="2759588" cy="199724"/>
          </a:xfrm>
          <a:prstGeom prst="rect">
            <a:avLst/>
          </a:prstGeom>
          <a:noFill/>
        </p:spPr>
        <p:txBody>
          <a:bodyPr wrap="square" rtlCol="0">
            <a:noAutofit/>
          </a:bodyPr>
          <a:lstStyle/>
          <a:p>
            <a:pPr algn="ctr"/>
            <a:r>
              <a:rPr lang="fr-FR" sz="900" dirty="0">
                <a:solidFill>
                  <a:srgbClr val="000000"/>
                </a:solidFill>
                <a:latin typeface="Calibri" panose="020F0502020204030204" pitchFamily="34" charset="0"/>
              </a:rPr>
              <a:t>Règle de priorisation</a:t>
            </a:r>
            <a:endParaRPr lang="fr-FR" sz="800" dirty="0">
              <a:solidFill>
                <a:srgbClr val="000000"/>
              </a:solidFill>
              <a:latin typeface="Calibri" panose="020F0502020204030204" pitchFamily="34" charset="0"/>
            </a:endParaRPr>
          </a:p>
        </p:txBody>
      </p:sp>
      <p:cxnSp>
        <p:nvCxnSpPr>
          <p:cNvPr id="104" name="Connecteur droit 103">
            <a:extLst>
              <a:ext uri="{FF2B5EF4-FFF2-40B4-BE49-F238E27FC236}">
                <a16:creationId xmlns:a16="http://schemas.microsoft.com/office/drawing/2014/main" id="{24D8C58A-4FA5-4127-8C64-482DFCA6F62F}"/>
              </a:ext>
            </a:extLst>
          </p:cNvPr>
          <p:cNvCxnSpPr>
            <a:cxnSpLocks/>
          </p:cNvCxnSpPr>
          <p:nvPr/>
        </p:nvCxnSpPr>
        <p:spPr bwMode="auto">
          <a:xfrm>
            <a:off x="1403648" y="3133323"/>
            <a:ext cx="2667072" cy="0"/>
          </a:xfrm>
          <a:prstGeom prst="line">
            <a:avLst/>
          </a:prstGeom>
          <a:solidFill>
            <a:schemeClr val="bg2"/>
          </a:solidFill>
          <a:ln w="9525"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Connecteur droit 104">
            <a:extLst>
              <a:ext uri="{FF2B5EF4-FFF2-40B4-BE49-F238E27FC236}">
                <a16:creationId xmlns:a16="http://schemas.microsoft.com/office/drawing/2014/main" id="{0457D399-95DE-4D8C-AE3D-864AFC4E6705}"/>
              </a:ext>
            </a:extLst>
          </p:cNvPr>
          <p:cNvCxnSpPr>
            <a:cxnSpLocks/>
          </p:cNvCxnSpPr>
          <p:nvPr/>
        </p:nvCxnSpPr>
        <p:spPr bwMode="auto">
          <a:xfrm flipV="1">
            <a:off x="291284" y="3812044"/>
            <a:ext cx="3779436" cy="4101"/>
          </a:xfrm>
          <a:prstGeom prst="line">
            <a:avLst/>
          </a:prstGeom>
          <a:solidFill>
            <a:schemeClr val="bg2"/>
          </a:solidFill>
          <a:ln w="9525" cap="flat" cmpd="sng" algn="ctr">
            <a:solidFill>
              <a:srgbClr val="6E6E87"/>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06" name="Image 105">
            <a:extLst>
              <a:ext uri="{FF2B5EF4-FFF2-40B4-BE49-F238E27FC236}">
                <a16:creationId xmlns:a16="http://schemas.microsoft.com/office/drawing/2014/main" id="{2E3442B5-607D-4809-80F3-4F4DA7DFC5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03648" y="2934806"/>
            <a:ext cx="180000" cy="180000"/>
          </a:xfrm>
          <a:prstGeom prst="rect">
            <a:avLst/>
          </a:prstGeom>
        </p:spPr>
      </p:pic>
      <p:pic>
        <p:nvPicPr>
          <p:cNvPr id="107" name="Image 106">
            <a:extLst>
              <a:ext uri="{FF2B5EF4-FFF2-40B4-BE49-F238E27FC236}">
                <a16:creationId xmlns:a16="http://schemas.microsoft.com/office/drawing/2014/main" id="{44C4AA9E-F066-4713-BFE3-6AD79024E51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665" y="2934806"/>
            <a:ext cx="180000" cy="180000"/>
          </a:xfrm>
          <a:prstGeom prst="rect">
            <a:avLst/>
          </a:prstGeom>
        </p:spPr>
      </p:pic>
      <p:sp>
        <p:nvSpPr>
          <p:cNvPr id="108" name="ZoneTexte 107">
            <a:extLst>
              <a:ext uri="{FF2B5EF4-FFF2-40B4-BE49-F238E27FC236}">
                <a16:creationId xmlns:a16="http://schemas.microsoft.com/office/drawing/2014/main" id="{71283CD9-FA10-4D27-B3E6-D2B8F10E735A}"/>
              </a:ext>
            </a:extLst>
          </p:cNvPr>
          <p:cNvSpPr txBox="1"/>
          <p:nvPr/>
        </p:nvSpPr>
        <p:spPr>
          <a:xfrm>
            <a:off x="8272023" y="3023520"/>
            <a:ext cx="648071" cy="216024"/>
          </a:xfrm>
          <a:prstGeom prst="rect">
            <a:avLst/>
          </a:prstGeom>
          <a:noFill/>
        </p:spPr>
        <p:txBody>
          <a:bodyPr wrap="square" rtlCol="0">
            <a:noAutofit/>
          </a:bodyPr>
          <a:lstStyle/>
          <a:p>
            <a:pPr algn="ctr"/>
            <a:r>
              <a:rPr lang="fr-FR" sz="1000" dirty="0">
                <a:solidFill>
                  <a:srgbClr val="000000"/>
                </a:solidFill>
                <a:latin typeface="Calibri" panose="020F0502020204030204" pitchFamily="34" charset="0"/>
              </a:rPr>
              <a:t>5</a:t>
            </a:r>
          </a:p>
        </p:txBody>
      </p:sp>
      <p:sp>
        <p:nvSpPr>
          <p:cNvPr id="116" name="ZoneTexte 115">
            <a:extLst>
              <a:ext uri="{FF2B5EF4-FFF2-40B4-BE49-F238E27FC236}">
                <a16:creationId xmlns:a16="http://schemas.microsoft.com/office/drawing/2014/main" id="{011BCAAC-6B2F-4E62-A582-FFF5591F36D9}"/>
              </a:ext>
            </a:extLst>
          </p:cNvPr>
          <p:cNvSpPr txBox="1"/>
          <p:nvPr/>
        </p:nvSpPr>
        <p:spPr>
          <a:xfrm>
            <a:off x="291283" y="3284984"/>
            <a:ext cx="958841" cy="474084"/>
          </a:xfrm>
          <a:prstGeom prst="rect">
            <a:avLst/>
          </a:prstGeom>
          <a:solidFill>
            <a:srgbClr val="6E6E87"/>
          </a:solidFill>
        </p:spPr>
        <p:txBody>
          <a:bodyPr wrap="square" rtlCol="0" anchor="ctr">
            <a:noAutofit/>
          </a:bodyPr>
          <a:lstStyle/>
          <a:p>
            <a:pPr algn="ctr"/>
            <a:r>
              <a:rPr lang="fr-FR" sz="800" b="1" i="1" dirty="0">
                <a:solidFill>
                  <a:schemeClr val="bg1"/>
                </a:solidFill>
                <a:latin typeface="Calibri" panose="020F0502020204030204" pitchFamily="34" charset="0"/>
              </a:rPr>
              <a:t>Lot 1</a:t>
            </a:r>
          </a:p>
        </p:txBody>
      </p:sp>
      <p:sp>
        <p:nvSpPr>
          <p:cNvPr id="117" name="ZoneTexte 116">
            <a:extLst>
              <a:ext uri="{FF2B5EF4-FFF2-40B4-BE49-F238E27FC236}">
                <a16:creationId xmlns:a16="http://schemas.microsoft.com/office/drawing/2014/main" id="{63459F5F-C81D-445C-9020-188460F3F2D6}"/>
              </a:ext>
            </a:extLst>
          </p:cNvPr>
          <p:cNvSpPr txBox="1"/>
          <p:nvPr/>
        </p:nvSpPr>
        <p:spPr>
          <a:xfrm>
            <a:off x="291283" y="3868634"/>
            <a:ext cx="958841" cy="669087"/>
          </a:xfrm>
          <a:prstGeom prst="rect">
            <a:avLst/>
          </a:prstGeom>
          <a:solidFill>
            <a:srgbClr val="6E6E87"/>
          </a:solidFill>
        </p:spPr>
        <p:txBody>
          <a:bodyPr wrap="square" rtlCol="0" anchor="ctr">
            <a:noAutofit/>
          </a:bodyPr>
          <a:lstStyle/>
          <a:p>
            <a:pPr algn="ctr" fontAlgn="base">
              <a:spcBef>
                <a:spcPct val="0"/>
              </a:spcBef>
              <a:spcAft>
                <a:spcPct val="0"/>
              </a:spcAft>
            </a:pPr>
            <a:r>
              <a:rPr lang="fr-FR" sz="800" b="1" dirty="0">
                <a:solidFill>
                  <a:schemeClr val="bg1"/>
                </a:solidFill>
                <a:latin typeface="Calibri" panose="020F0502020204030204" pitchFamily="34" charset="0"/>
                <a:ea typeface="ＭＳ Ｐゴシック" charset="0"/>
                <a:cs typeface="Calibri" panose="020F0502020204030204" pitchFamily="34" charset="0"/>
              </a:rPr>
              <a:t>Divisé entre les lots 1, 2 et 3</a:t>
            </a:r>
          </a:p>
        </p:txBody>
      </p:sp>
      <p:sp>
        <p:nvSpPr>
          <p:cNvPr id="118" name="ZoneTexte 117">
            <a:extLst>
              <a:ext uri="{FF2B5EF4-FFF2-40B4-BE49-F238E27FC236}">
                <a16:creationId xmlns:a16="http://schemas.microsoft.com/office/drawing/2014/main" id="{89D0BCE8-867A-41A8-9CAB-9299550CE5BB}"/>
              </a:ext>
            </a:extLst>
          </p:cNvPr>
          <p:cNvSpPr txBox="1"/>
          <p:nvPr/>
        </p:nvSpPr>
        <p:spPr>
          <a:xfrm>
            <a:off x="291283" y="4645834"/>
            <a:ext cx="958841" cy="1231438"/>
          </a:xfrm>
          <a:prstGeom prst="rect">
            <a:avLst/>
          </a:prstGeom>
          <a:solidFill>
            <a:srgbClr val="6E6E87"/>
          </a:solidFill>
        </p:spPr>
        <p:txBody>
          <a:bodyPr wrap="square" rtlCol="0" anchor="ctr">
            <a:noAutofit/>
          </a:bodyPr>
          <a:lstStyle/>
          <a:p>
            <a:pPr algn="ctr"/>
            <a:r>
              <a:rPr lang="fr-FR" sz="800" b="1" i="1" dirty="0">
                <a:solidFill>
                  <a:schemeClr val="bg1"/>
                </a:solidFill>
                <a:latin typeface="Calibri" panose="020F0502020204030204" pitchFamily="34" charset="0"/>
              </a:rPr>
              <a:t>Lots 3, 4</a:t>
            </a:r>
          </a:p>
        </p:txBody>
      </p:sp>
      <p:cxnSp>
        <p:nvCxnSpPr>
          <p:cNvPr id="119" name="Connecteur droit 118">
            <a:extLst>
              <a:ext uri="{FF2B5EF4-FFF2-40B4-BE49-F238E27FC236}">
                <a16:creationId xmlns:a16="http://schemas.microsoft.com/office/drawing/2014/main" id="{EEAD530D-8D16-4253-8844-A2F649E8F117}"/>
              </a:ext>
            </a:extLst>
          </p:cNvPr>
          <p:cNvCxnSpPr>
            <a:cxnSpLocks/>
          </p:cNvCxnSpPr>
          <p:nvPr/>
        </p:nvCxnSpPr>
        <p:spPr bwMode="auto">
          <a:xfrm flipV="1">
            <a:off x="291284" y="4589119"/>
            <a:ext cx="3779436" cy="4101"/>
          </a:xfrm>
          <a:prstGeom prst="line">
            <a:avLst/>
          </a:prstGeom>
          <a:solidFill>
            <a:schemeClr val="bg2"/>
          </a:solidFill>
          <a:ln w="9525" cap="flat" cmpd="sng" algn="ctr">
            <a:solidFill>
              <a:srgbClr val="6E6E87"/>
            </a:solidFill>
            <a:prstDash val="sysDot"/>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0" name="Triangle isocèle 119">
            <a:extLst>
              <a:ext uri="{FF2B5EF4-FFF2-40B4-BE49-F238E27FC236}">
                <a16:creationId xmlns:a16="http://schemas.microsoft.com/office/drawing/2014/main" id="{37E3079B-5493-4D16-8B12-4AB9C6D2E4BF}"/>
              </a:ext>
            </a:extLst>
          </p:cNvPr>
          <p:cNvSpPr/>
          <p:nvPr/>
        </p:nvSpPr>
        <p:spPr bwMode="auto">
          <a:xfrm rot="5400000">
            <a:off x="4038750" y="3470378"/>
            <a:ext cx="324036" cy="108012"/>
          </a:xfrm>
          <a:prstGeom prst="triangle">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21" name="Rectangle 120">
            <a:extLst>
              <a:ext uri="{FF2B5EF4-FFF2-40B4-BE49-F238E27FC236}">
                <a16:creationId xmlns:a16="http://schemas.microsoft.com/office/drawing/2014/main" id="{C26E288E-28D2-4F66-BDC4-FDA3F08A79EC}"/>
              </a:ext>
            </a:extLst>
          </p:cNvPr>
          <p:cNvSpPr/>
          <p:nvPr/>
        </p:nvSpPr>
        <p:spPr bwMode="auto">
          <a:xfrm>
            <a:off x="4609059" y="5733268"/>
            <a:ext cx="1763141" cy="216000"/>
          </a:xfrm>
          <a:prstGeom prst="rect">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900" b="0" i="0" u="none" strike="noStrike" cap="none" normalizeH="0" baseline="0" dirty="0">
                <a:ln>
                  <a:noFill/>
                </a:ln>
                <a:solidFill>
                  <a:srgbClr val="000000"/>
                </a:solidFill>
                <a:effectLst/>
                <a:latin typeface="Calibri" panose="020F0502020204030204" pitchFamily="34" charset="0"/>
                <a:ea typeface="ＭＳ Ｐゴシック" charset="0"/>
                <a:cs typeface="Calibri" panose="020F0502020204030204" pitchFamily="34" charset="0"/>
              </a:rPr>
              <a:t>Critère de haute importance : Lot 1</a:t>
            </a:r>
          </a:p>
        </p:txBody>
      </p:sp>
      <p:sp>
        <p:nvSpPr>
          <p:cNvPr id="122" name="Triangle isocèle 121">
            <a:extLst>
              <a:ext uri="{FF2B5EF4-FFF2-40B4-BE49-F238E27FC236}">
                <a16:creationId xmlns:a16="http://schemas.microsoft.com/office/drawing/2014/main" id="{C85A77B5-371B-496D-9289-04764B7A5983}"/>
              </a:ext>
            </a:extLst>
          </p:cNvPr>
          <p:cNvSpPr/>
          <p:nvPr/>
        </p:nvSpPr>
        <p:spPr bwMode="auto">
          <a:xfrm rot="5400000">
            <a:off x="4038750" y="4149171"/>
            <a:ext cx="324036" cy="108012"/>
          </a:xfrm>
          <a:prstGeom prst="triangle">
            <a:avLst/>
          </a:prstGeom>
          <a:solidFill>
            <a:schemeClr val="bg2"/>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23" name="Rectangle 122">
            <a:extLst>
              <a:ext uri="{FF2B5EF4-FFF2-40B4-BE49-F238E27FC236}">
                <a16:creationId xmlns:a16="http://schemas.microsoft.com/office/drawing/2014/main" id="{B51C549F-AF39-40BA-9B4C-38E0FDE64A79}"/>
              </a:ext>
            </a:extLst>
          </p:cNvPr>
          <p:cNvSpPr/>
          <p:nvPr/>
        </p:nvSpPr>
        <p:spPr bwMode="auto">
          <a:xfrm>
            <a:off x="4571999" y="5661248"/>
            <a:ext cx="1837509" cy="360040"/>
          </a:xfrm>
          <a:prstGeom prst="rect">
            <a:avLst/>
          </a:prstGeom>
          <a:noFill/>
          <a:ln w="3175" cap="flat" cmpd="sng" algn="ctr">
            <a:solidFill>
              <a:srgbClr val="000000"/>
            </a:solidFill>
            <a:prstDash val="dash"/>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rgbClr val="000000"/>
              </a:solidFill>
              <a:effectLst/>
              <a:latin typeface="Arial" charset="0"/>
              <a:ea typeface="ＭＳ Ｐゴシック" charset="0"/>
              <a:cs typeface="Arial" charset="0"/>
            </a:endParaRPr>
          </a:p>
        </p:txBody>
      </p:sp>
      <p:sp>
        <p:nvSpPr>
          <p:cNvPr id="124" name="ZoneTexte 123">
            <a:extLst>
              <a:ext uri="{FF2B5EF4-FFF2-40B4-BE49-F238E27FC236}">
                <a16:creationId xmlns:a16="http://schemas.microsoft.com/office/drawing/2014/main" id="{0075B2F6-9232-4739-8A9F-1D20A0F5E0F9}"/>
              </a:ext>
            </a:extLst>
          </p:cNvPr>
          <p:cNvSpPr txBox="1"/>
          <p:nvPr/>
        </p:nvSpPr>
        <p:spPr>
          <a:xfrm>
            <a:off x="4431046" y="5472886"/>
            <a:ext cx="645009" cy="216024"/>
          </a:xfrm>
          <a:prstGeom prst="rect">
            <a:avLst/>
          </a:prstGeom>
          <a:noFill/>
        </p:spPr>
        <p:txBody>
          <a:bodyPr vert="horz" wrap="square" rtlCol="0">
            <a:noAutofit/>
          </a:bodyPr>
          <a:lstStyle/>
          <a:p>
            <a:pPr algn="ctr"/>
            <a:r>
              <a:rPr lang="fr-FR" sz="900" i="1" dirty="0">
                <a:solidFill>
                  <a:srgbClr val="000000"/>
                </a:solidFill>
                <a:latin typeface="Calibri" panose="020F0502020204030204" pitchFamily="34" charset="0"/>
              </a:rPr>
              <a:t>Légende:</a:t>
            </a:r>
          </a:p>
        </p:txBody>
      </p:sp>
      <p:cxnSp>
        <p:nvCxnSpPr>
          <p:cNvPr id="127" name="Connecteur droit 126">
            <a:extLst>
              <a:ext uri="{FF2B5EF4-FFF2-40B4-BE49-F238E27FC236}">
                <a16:creationId xmlns:a16="http://schemas.microsoft.com/office/drawing/2014/main" id="{4B648D6C-BD08-4B27-A9A3-18703C5C84D7}"/>
              </a:ext>
            </a:extLst>
          </p:cNvPr>
          <p:cNvCxnSpPr>
            <a:cxnSpLocks/>
          </p:cNvCxnSpPr>
          <p:nvPr/>
        </p:nvCxnSpPr>
        <p:spPr bwMode="auto">
          <a:xfrm>
            <a:off x="4572000" y="3259360"/>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8" name="Connecteur droit 127">
            <a:extLst>
              <a:ext uri="{FF2B5EF4-FFF2-40B4-BE49-F238E27FC236}">
                <a16:creationId xmlns:a16="http://schemas.microsoft.com/office/drawing/2014/main" id="{5C818088-AA6F-4E25-940F-FDD939276DE5}"/>
              </a:ext>
            </a:extLst>
          </p:cNvPr>
          <p:cNvCxnSpPr>
            <a:cxnSpLocks/>
          </p:cNvCxnSpPr>
          <p:nvPr/>
        </p:nvCxnSpPr>
        <p:spPr bwMode="auto">
          <a:xfrm>
            <a:off x="4572000" y="3538808"/>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Connecteur droit 128">
            <a:extLst>
              <a:ext uri="{FF2B5EF4-FFF2-40B4-BE49-F238E27FC236}">
                <a16:creationId xmlns:a16="http://schemas.microsoft.com/office/drawing/2014/main" id="{C83A6BC9-D782-4A63-8E35-EB5AB365C0F0}"/>
              </a:ext>
            </a:extLst>
          </p:cNvPr>
          <p:cNvCxnSpPr>
            <a:cxnSpLocks/>
          </p:cNvCxnSpPr>
          <p:nvPr/>
        </p:nvCxnSpPr>
        <p:spPr bwMode="auto">
          <a:xfrm>
            <a:off x="4572000" y="3800877"/>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Connecteur droit 129">
            <a:extLst>
              <a:ext uri="{FF2B5EF4-FFF2-40B4-BE49-F238E27FC236}">
                <a16:creationId xmlns:a16="http://schemas.microsoft.com/office/drawing/2014/main" id="{B5FE333A-2172-4ED7-A31E-958C564BE586}"/>
              </a:ext>
            </a:extLst>
          </p:cNvPr>
          <p:cNvCxnSpPr>
            <a:cxnSpLocks/>
          </p:cNvCxnSpPr>
          <p:nvPr/>
        </p:nvCxnSpPr>
        <p:spPr bwMode="auto">
          <a:xfrm>
            <a:off x="4572000" y="4072682"/>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Connecteur droit 130">
            <a:extLst>
              <a:ext uri="{FF2B5EF4-FFF2-40B4-BE49-F238E27FC236}">
                <a16:creationId xmlns:a16="http://schemas.microsoft.com/office/drawing/2014/main" id="{ABA4AC45-8ACB-4976-AE9B-9098D3A549B9}"/>
              </a:ext>
            </a:extLst>
          </p:cNvPr>
          <p:cNvCxnSpPr>
            <a:cxnSpLocks/>
          </p:cNvCxnSpPr>
          <p:nvPr/>
        </p:nvCxnSpPr>
        <p:spPr bwMode="auto">
          <a:xfrm>
            <a:off x="4572000" y="4433224"/>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Connecteur droit 131">
            <a:extLst>
              <a:ext uri="{FF2B5EF4-FFF2-40B4-BE49-F238E27FC236}">
                <a16:creationId xmlns:a16="http://schemas.microsoft.com/office/drawing/2014/main" id="{1A35CF56-6A77-41BF-82B4-D176B4715867}"/>
              </a:ext>
            </a:extLst>
          </p:cNvPr>
          <p:cNvCxnSpPr>
            <a:cxnSpLocks/>
          </p:cNvCxnSpPr>
          <p:nvPr/>
        </p:nvCxnSpPr>
        <p:spPr bwMode="auto">
          <a:xfrm>
            <a:off x="4572000" y="4716996"/>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Connecteur droit 132">
            <a:extLst>
              <a:ext uri="{FF2B5EF4-FFF2-40B4-BE49-F238E27FC236}">
                <a16:creationId xmlns:a16="http://schemas.microsoft.com/office/drawing/2014/main" id="{ABCB463E-FD6B-40A1-B76A-96E4315AD3A9}"/>
              </a:ext>
            </a:extLst>
          </p:cNvPr>
          <p:cNvCxnSpPr>
            <a:cxnSpLocks/>
          </p:cNvCxnSpPr>
          <p:nvPr/>
        </p:nvCxnSpPr>
        <p:spPr bwMode="auto">
          <a:xfrm>
            <a:off x="4572000" y="5001213"/>
            <a:ext cx="4427984" cy="0"/>
          </a:xfrm>
          <a:prstGeom prst="line">
            <a:avLst/>
          </a:prstGeom>
          <a:solidFill>
            <a:schemeClr val="bg2"/>
          </a:solidFill>
          <a:ln w="3175" cap="flat" cmpd="sng" algn="ctr">
            <a:solidFill>
              <a:srgbClr val="C1C1CD"/>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79363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09880" y="71917"/>
            <a:ext cx="8934120" cy="523220"/>
          </a:xfrm>
          <a:prstGeom prst="rect">
            <a:avLst/>
          </a:prstGeom>
          <a:noFill/>
        </p:spPr>
        <p:txBody>
          <a:bodyPr wrap="square" rtlCol="0">
            <a:spAutoFit/>
          </a:bodyPr>
          <a:lstStyle/>
          <a:p>
            <a:pPr lvl="0" fontAlgn="base">
              <a:spcBef>
                <a:spcPct val="0"/>
              </a:spcBef>
              <a:spcAft>
                <a:spcPct val="0"/>
              </a:spcAft>
              <a:defRPr/>
            </a:pPr>
            <a:r>
              <a:rPr lang="en-US" sz="1400" cap="all" dirty="0">
                <a:solidFill>
                  <a:srgbClr val="E60028"/>
                </a:solidFill>
                <a:cs typeface="Arial" pitchFamily="34" charset="0"/>
              </a:rPr>
              <a:t>Le </a:t>
            </a:r>
            <a:r>
              <a:rPr lang="en-US" sz="1400" cap="all" dirty="0" err="1">
                <a:solidFill>
                  <a:srgbClr val="E60028"/>
                </a:solidFill>
                <a:cs typeface="Arial" pitchFamily="34" charset="0"/>
              </a:rPr>
              <a:t>programme</a:t>
            </a:r>
            <a:r>
              <a:rPr lang="en-US" sz="1400" cap="all" dirty="0">
                <a:solidFill>
                  <a:srgbClr val="E60028"/>
                </a:solidFill>
                <a:cs typeface="Arial" pitchFamily="34" charset="0"/>
              </a:rPr>
              <a:t> Groupe GDPR, le DPO et les </a:t>
            </a:r>
            <a:r>
              <a:rPr lang="en-US" sz="1400" cap="all" dirty="0" err="1">
                <a:solidFill>
                  <a:srgbClr val="E60028"/>
                </a:solidFill>
                <a:cs typeface="Arial" pitchFamily="34" charset="0"/>
              </a:rPr>
              <a:t>équipes</a:t>
            </a:r>
            <a:r>
              <a:rPr lang="en-US" sz="1400" cap="all" dirty="0">
                <a:solidFill>
                  <a:srgbClr val="E60028"/>
                </a:solidFill>
                <a:cs typeface="Arial" pitchFamily="34" charset="0"/>
              </a:rPr>
              <a:t> JUR </a:t>
            </a:r>
            <a:r>
              <a:rPr lang="fr-FR" sz="1400" cap="all" dirty="0">
                <a:solidFill>
                  <a:srgbClr val="E60028"/>
                </a:solidFill>
                <a:cs typeface="Arial" pitchFamily="34" charset="0"/>
              </a:rPr>
              <a:t>suggèrent une approche pour prioriser l'instruction des PIA concernant les traitements existants (2/2)</a:t>
            </a:r>
            <a:endParaRPr lang="en-US" sz="1400" cap="all" dirty="0">
              <a:solidFill>
                <a:srgbClr val="E60028"/>
              </a:solidFill>
              <a:cs typeface="Arial" pitchFamily="34" charset="0"/>
            </a:endParaRPr>
          </a:p>
        </p:txBody>
      </p:sp>
      <p:sp>
        <p:nvSpPr>
          <p:cNvPr id="141" name="Rectangle 140">
            <a:extLst>
              <a:ext uri="{FF2B5EF4-FFF2-40B4-BE49-F238E27FC236}">
                <a16:creationId xmlns:a16="http://schemas.microsoft.com/office/drawing/2014/main" id="{C32A1A27-3219-4B04-BE40-9FBE549F2267}"/>
              </a:ext>
            </a:extLst>
          </p:cNvPr>
          <p:cNvSpPr/>
          <p:nvPr/>
        </p:nvSpPr>
        <p:spPr bwMode="auto">
          <a:xfrm>
            <a:off x="209880" y="1340767"/>
            <a:ext cx="8754608" cy="675169"/>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0" tIns="0" rIns="396000" bIns="0" numCol="1" rtlCol="0" anchor="ctr" anchorCtr="0" compatLnSpc="1">
            <a:prstTxWarp prst="textNoShape">
              <a:avLst/>
            </a:prstTxWarp>
          </a:bodyPr>
          <a:lstStyle/>
          <a:p>
            <a:pPr lvl="0" algn="ctr">
              <a:defRPr/>
            </a:pPr>
            <a:r>
              <a:rPr lang="fr-FR" sz="1100" b="1" i="1" dirty="0">
                <a:solidFill>
                  <a:srgbClr val="6E6E87"/>
                </a:solidFill>
                <a:latin typeface="Calibri" panose="020F0502020204030204" pitchFamily="34" charset="0"/>
              </a:rPr>
              <a:t>Suite à la demande de CPLE au cours du Comité Stratégique GPDR,  de prioriser les PIA pour les traitements existants, nous proposons de scinder  les traitements existants (avant mai 2018) en 4 lots avec des délais différents en fonction de leur pertinence et de leur importance et en suivant les règles proposées ci-dessous:</a:t>
            </a:r>
          </a:p>
        </p:txBody>
      </p:sp>
      <p:grpSp>
        <p:nvGrpSpPr>
          <p:cNvPr id="30" name="Group 14">
            <a:extLst>
              <a:ext uri="{FF2B5EF4-FFF2-40B4-BE49-F238E27FC236}">
                <a16:creationId xmlns:a16="http://schemas.microsoft.com/office/drawing/2014/main" id="{4BF29DD6-BAD9-4F8D-9C90-32821D89327E}"/>
              </a:ext>
            </a:extLst>
          </p:cNvPr>
          <p:cNvGrpSpPr/>
          <p:nvPr/>
        </p:nvGrpSpPr>
        <p:grpSpPr>
          <a:xfrm>
            <a:off x="215212" y="1340768"/>
            <a:ext cx="252000" cy="252000"/>
            <a:chOff x="179512" y="5373216"/>
            <a:chExt cx="252000" cy="252000"/>
          </a:xfrm>
        </p:grpSpPr>
        <p:cxnSp>
          <p:nvCxnSpPr>
            <p:cNvPr id="32" name="Straight Connector 15">
              <a:extLst>
                <a:ext uri="{FF2B5EF4-FFF2-40B4-BE49-F238E27FC236}">
                  <a16:creationId xmlns:a16="http://schemas.microsoft.com/office/drawing/2014/main" id="{DCF4C3C4-9402-4B67-AFF0-6176D06BDF8B}"/>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Straight Connector 16">
              <a:extLst>
                <a:ext uri="{FF2B5EF4-FFF2-40B4-BE49-F238E27FC236}">
                  <a16:creationId xmlns:a16="http://schemas.microsoft.com/office/drawing/2014/main" id="{C313076B-17B1-44D6-B089-C98291779A19}"/>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40" name="Group 17">
            <a:extLst>
              <a:ext uri="{FF2B5EF4-FFF2-40B4-BE49-F238E27FC236}">
                <a16:creationId xmlns:a16="http://schemas.microsoft.com/office/drawing/2014/main" id="{1D5361F5-5B2D-4915-824C-CD7E0D4BCFFD}"/>
              </a:ext>
            </a:extLst>
          </p:cNvPr>
          <p:cNvGrpSpPr/>
          <p:nvPr/>
        </p:nvGrpSpPr>
        <p:grpSpPr>
          <a:xfrm rot="10800000">
            <a:off x="8712488" y="1745628"/>
            <a:ext cx="252000" cy="252000"/>
            <a:chOff x="179512" y="5373216"/>
            <a:chExt cx="252000" cy="252000"/>
          </a:xfrm>
        </p:grpSpPr>
        <p:cxnSp>
          <p:nvCxnSpPr>
            <p:cNvPr id="42" name="Straight Connector 18">
              <a:extLst>
                <a:ext uri="{FF2B5EF4-FFF2-40B4-BE49-F238E27FC236}">
                  <a16:creationId xmlns:a16="http://schemas.microsoft.com/office/drawing/2014/main" id="{1698356A-E73D-4808-8D33-83671494F828}"/>
                </a:ext>
              </a:extLst>
            </p:cNvPr>
            <p:cNvCxnSpPr/>
            <p:nvPr/>
          </p:nvCxnSpPr>
          <p:spPr bwMode="auto">
            <a:xfrm>
              <a:off x="179512" y="5375270"/>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Straight Connector 19">
              <a:extLst>
                <a:ext uri="{FF2B5EF4-FFF2-40B4-BE49-F238E27FC236}">
                  <a16:creationId xmlns:a16="http://schemas.microsoft.com/office/drawing/2014/main" id="{84A54B5C-B2A1-4702-85D6-7FAC319BE6BF}"/>
                </a:ext>
              </a:extLst>
            </p:cNvPr>
            <p:cNvCxnSpPr/>
            <p:nvPr/>
          </p:nvCxnSpPr>
          <p:spPr bwMode="auto">
            <a:xfrm rot="5400000" flipH="1" flipV="1">
              <a:off x="53512" y="5499216"/>
              <a:ext cx="252000" cy="0"/>
            </a:xfrm>
            <a:prstGeom prst="line">
              <a:avLst/>
            </a:prstGeom>
            <a:solidFill>
              <a:schemeClr val="bg2"/>
            </a:solidFill>
            <a:ln w="19050" cap="flat" cmpd="sng" algn="ctr">
              <a:solidFill>
                <a:srgbClr val="6E6E87"/>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125" name="Flèche : pentagone 124">
            <a:extLst>
              <a:ext uri="{FF2B5EF4-FFF2-40B4-BE49-F238E27FC236}">
                <a16:creationId xmlns:a16="http://schemas.microsoft.com/office/drawing/2014/main" id="{8B19230D-EC8A-486A-B779-73368F5424B8}"/>
              </a:ext>
            </a:extLst>
          </p:cNvPr>
          <p:cNvSpPr/>
          <p:nvPr/>
        </p:nvSpPr>
        <p:spPr bwMode="auto">
          <a:xfrm>
            <a:off x="252000" y="2561899"/>
            <a:ext cx="8640000" cy="659984"/>
          </a:xfrm>
          <a:prstGeom prst="homePlate">
            <a:avLst/>
          </a:prstGeom>
          <a:solidFill>
            <a:schemeClr val="bg1">
              <a:lumMod val="8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126" name="Rectangle 125">
            <a:extLst>
              <a:ext uri="{FF2B5EF4-FFF2-40B4-BE49-F238E27FC236}">
                <a16:creationId xmlns:a16="http://schemas.microsoft.com/office/drawing/2014/main" id="{7628853B-C516-40A4-8BEA-234E02026F42}"/>
              </a:ext>
            </a:extLst>
          </p:cNvPr>
          <p:cNvSpPr/>
          <p:nvPr/>
        </p:nvSpPr>
        <p:spPr bwMode="auto">
          <a:xfrm>
            <a:off x="251520" y="2561899"/>
            <a:ext cx="2142577" cy="659984"/>
          </a:xfrm>
          <a:prstGeom prst="rect">
            <a:avLst/>
          </a:prstGeom>
          <a:solidFill>
            <a:schemeClr val="bg2">
              <a:lumMod val="5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Lot  1</a:t>
            </a:r>
          </a:p>
        </p:txBody>
      </p:sp>
      <p:sp>
        <p:nvSpPr>
          <p:cNvPr id="127" name="Rectangle 126">
            <a:extLst>
              <a:ext uri="{FF2B5EF4-FFF2-40B4-BE49-F238E27FC236}">
                <a16:creationId xmlns:a16="http://schemas.microsoft.com/office/drawing/2014/main" id="{85A076AD-E919-4784-AE2F-DB0E190575E9}"/>
              </a:ext>
            </a:extLst>
          </p:cNvPr>
          <p:cNvSpPr/>
          <p:nvPr/>
        </p:nvSpPr>
        <p:spPr bwMode="auto">
          <a:xfrm>
            <a:off x="2339513" y="2561899"/>
            <a:ext cx="2142577" cy="659984"/>
          </a:xfrm>
          <a:prstGeom prst="rect">
            <a:avLst/>
          </a:prstGeom>
          <a:solidFill>
            <a:schemeClr val="bg2">
              <a:lumMod val="75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Lot 2</a:t>
            </a:r>
          </a:p>
        </p:txBody>
      </p:sp>
      <p:sp>
        <p:nvSpPr>
          <p:cNvPr id="128" name="Rectangle 127">
            <a:extLst>
              <a:ext uri="{FF2B5EF4-FFF2-40B4-BE49-F238E27FC236}">
                <a16:creationId xmlns:a16="http://schemas.microsoft.com/office/drawing/2014/main" id="{D64A6BA5-5AFD-438E-BB61-E081B89DE365}"/>
              </a:ext>
            </a:extLst>
          </p:cNvPr>
          <p:cNvSpPr/>
          <p:nvPr/>
        </p:nvSpPr>
        <p:spPr bwMode="auto">
          <a:xfrm>
            <a:off x="4427984" y="2561899"/>
            <a:ext cx="2142577" cy="659984"/>
          </a:xfrm>
          <a:prstGeom prst="rect">
            <a:avLst/>
          </a:prstGeom>
          <a:solidFill>
            <a:schemeClr val="bg2">
              <a:lumMod val="60000"/>
              <a:lumOff val="40000"/>
            </a:schemeClr>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Lot  3</a:t>
            </a:r>
          </a:p>
        </p:txBody>
      </p:sp>
      <p:sp>
        <p:nvSpPr>
          <p:cNvPr id="129" name="Flèche : pentagone 128">
            <a:extLst>
              <a:ext uri="{FF2B5EF4-FFF2-40B4-BE49-F238E27FC236}">
                <a16:creationId xmlns:a16="http://schemas.microsoft.com/office/drawing/2014/main" id="{6DDBBF8A-E435-4A85-A684-2E7DD621EADE}"/>
              </a:ext>
            </a:extLst>
          </p:cNvPr>
          <p:cNvSpPr/>
          <p:nvPr/>
        </p:nvSpPr>
        <p:spPr bwMode="auto">
          <a:xfrm>
            <a:off x="6551595" y="2561899"/>
            <a:ext cx="2340886" cy="659984"/>
          </a:xfrm>
          <a:prstGeom prst="homePlate">
            <a:avLst/>
          </a:prstGeom>
          <a:solidFill>
            <a:srgbClr val="C1C1CD"/>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Lot  4</a:t>
            </a:r>
          </a:p>
        </p:txBody>
      </p:sp>
      <p:sp>
        <p:nvSpPr>
          <p:cNvPr id="130" name="Rectangle 129">
            <a:extLst>
              <a:ext uri="{FF2B5EF4-FFF2-40B4-BE49-F238E27FC236}">
                <a16:creationId xmlns:a16="http://schemas.microsoft.com/office/drawing/2014/main" id="{90682B62-4000-40D8-948B-815F59A3A30D}"/>
              </a:ext>
            </a:extLst>
          </p:cNvPr>
          <p:cNvSpPr/>
          <p:nvPr/>
        </p:nvSpPr>
        <p:spPr bwMode="auto">
          <a:xfrm>
            <a:off x="251520" y="2273867"/>
            <a:ext cx="2088232" cy="216024"/>
          </a:xfrm>
          <a:prstGeom prst="rect">
            <a:avLst/>
          </a:prstGeom>
          <a:solidFill>
            <a:srgbClr val="373743"/>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Mai  2018</a:t>
            </a:r>
          </a:p>
        </p:txBody>
      </p:sp>
      <p:sp>
        <p:nvSpPr>
          <p:cNvPr id="131" name="Rectangle 130">
            <a:extLst>
              <a:ext uri="{FF2B5EF4-FFF2-40B4-BE49-F238E27FC236}">
                <a16:creationId xmlns:a16="http://schemas.microsoft.com/office/drawing/2014/main" id="{0BE88B6E-04C3-4D34-8D76-CF6B9C654E25}"/>
              </a:ext>
            </a:extLst>
          </p:cNvPr>
          <p:cNvSpPr/>
          <p:nvPr/>
        </p:nvSpPr>
        <p:spPr bwMode="auto">
          <a:xfrm>
            <a:off x="2339752" y="2273867"/>
            <a:ext cx="2088232" cy="216024"/>
          </a:xfrm>
          <a:prstGeom prst="rect">
            <a:avLst/>
          </a:prstGeom>
          <a:solidFill>
            <a:srgbClr val="535365"/>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TBD </a:t>
            </a:r>
            <a:r>
              <a:rPr lang="fr-FR" sz="1000" b="1" dirty="0">
                <a:solidFill>
                  <a:prstClr val="white"/>
                </a:solidFill>
                <a:latin typeface="Calibri" panose="020F0502020204030204" pitchFamily="34" charset="0"/>
                <a:ea typeface="ＭＳ Ｐゴシック" charset="0"/>
                <a:cs typeface="Calibri" panose="020F0502020204030204" pitchFamily="34" charset="0"/>
              </a:rPr>
              <a:t>par les </a:t>
            </a:r>
            <a:r>
              <a:rPr kumimoji="0" lang="fr-FR" sz="10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BU/SU</a:t>
            </a:r>
          </a:p>
        </p:txBody>
      </p:sp>
      <p:sp>
        <p:nvSpPr>
          <p:cNvPr id="132" name="Rectangle 131">
            <a:extLst>
              <a:ext uri="{FF2B5EF4-FFF2-40B4-BE49-F238E27FC236}">
                <a16:creationId xmlns:a16="http://schemas.microsoft.com/office/drawing/2014/main" id="{F4862296-E47A-4387-AE73-7992D379335C}"/>
              </a:ext>
            </a:extLst>
          </p:cNvPr>
          <p:cNvSpPr/>
          <p:nvPr/>
        </p:nvSpPr>
        <p:spPr bwMode="auto">
          <a:xfrm>
            <a:off x="4427984" y="2273867"/>
            <a:ext cx="2142000" cy="216024"/>
          </a:xfrm>
          <a:prstGeom prst="rect">
            <a:avLst/>
          </a:prstGeom>
          <a:solidFill>
            <a:srgbClr val="A7A7B8"/>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TBD par les BU/SU</a:t>
            </a:r>
          </a:p>
        </p:txBody>
      </p:sp>
      <p:sp>
        <p:nvSpPr>
          <p:cNvPr id="133" name="Flèche : pentagone 132">
            <a:extLst>
              <a:ext uri="{FF2B5EF4-FFF2-40B4-BE49-F238E27FC236}">
                <a16:creationId xmlns:a16="http://schemas.microsoft.com/office/drawing/2014/main" id="{F6B82A58-7F7D-4B6B-84B8-101DACDE135D}"/>
              </a:ext>
            </a:extLst>
          </p:cNvPr>
          <p:cNvSpPr/>
          <p:nvPr/>
        </p:nvSpPr>
        <p:spPr bwMode="auto">
          <a:xfrm>
            <a:off x="6551594" y="2273867"/>
            <a:ext cx="1908194" cy="216024"/>
          </a:xfrm>
          <a:prstGeom prst="homePlate">
            <a:avLst/>
          </a:prstGeom>
          <a:solidFill>
            <a:srgbClr val="C1C1CD"/>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charset="0"/>
                <a:cs typeface="Calibri" panose="020F0502020204030204" pitchFamily="34" charset="0"/>
              </a:rPr>
              <a:t>Mai  2021</a:t>
            </a:r>
          </a:p>
        </p:txBody>
      </p:sp>
      <p:cxnSp>
        <p:nvCxnSpPr>
          <p:cNvPr id="134" name="Connecteur droit 133">
            <a:extLst>
              <a:ext uri="{FF2B5EF4-FFF2-40B4-BE49-F238E27FC236}">
                <a16:creationId xmlns:a16="http://schemas.microsoft.com/office/drawing/2014/main" id="{D7819BA8-6B64-42E9-86EE-861F1C21D827}"/>
              </a:ext>
            </a:extLst>
          </p:cNvPr>
          <p:cNvCxnSpPr>
            <a:cxnSpLocks/>
          </p:cNvCxnSpPr>
          <p:nvPr/>
        </p:nvCxnSpPr>
        <p:spPr bwMode="auto">
          <a:xfrm flipH="1">
            <a:off x="251520" y="3215651"/>
            <a:ext cx="5680" cy="1473489"/>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5" name="Connecteur droit 134">
            <a:extLst>
              <a:ext uri="{FF2B5EF4-FFF2-40B4-BE49-F238E27FC236}">
                <a16:creationId xmlns:a16="http://schemas.microsoft.com/office/drawing/2014/main" id="{8750592B-ACD8-411B-B0F1-785E29C50DA4}"/>
              </a:ext>
            </a:extLst>
          </p:cNvPr>
          <p:cNvCxnSpPr>
            <a:cxnSpLocks/>
          </p:cNvCxnSpPr>
          <p:nvPr/>
        </p:nvCxnSpPr>
        <p:spPr bwMode="auto">
          <a:xfrm>
            <a:off x="4419572" y="3215651"/>
            <a:ext cx="26874" cy="1473489"/>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7" name="Connecteur droit 136">
            <a:extLst>
              <a:ext uri="{FF2B5EF4-FFF2-40B4-BE49-F238E27FC236}">
                <a16:creationId xmlns:a16="http://schemas.microsoft.com/office/drawing/2014/main" id="{22BA0A1A-5A00-4329-841A-4A28C490964E}"/>
              </a:ext>
            </a:extLst>
          </p:cNvPr>
          <p:cNvCxnSpPr>
            <a:cxnSpLocks/>
          </p:cNvCxnSpPr>
          <p:nvPr/>
        </p:nvCxnSpPr>
        <p:spPr bwMode="auto">
          <a:xfrm>
            <a:off x="6551594" y="3215651"/>
            <a:ext cx="0" cy="1473489"/>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8" name="Rectangle 137">
            <a:extLst>
              <a:ext uri="{FF2B5EF4-FFF2-40B4-BE49-F238E27FC236}">
                <a16:creationId xmlns:a16="http://schemas.microsoft.com/office/drawing/2014/main" id="{66A86237-BD20-4A65-B98E-1DD5737D1808}"/>
              </a:ext>
            </a:extLst>
          </p:cNvPr>
          <p:cNvSpPr/>
          <p:nvPr/>
        </p:nvSpPr>
        <p:spPr>
          <a:xfrm>
            <a:off x="278988" y="3253234"/>
            <a:ext cx="2087640" cy="600164"/>
          </a:xfrm>
          <a:prstGeom prst="rect">
            <a:avLst/>
          </a:prstGeom>
        </p:spPr>
        <p:txBody>
          <a:bodyPr wrap="square">
            <a:spAutoFit/>
          </a:bodyPr>
          <a:lstStyle/>
          <a:p>
            <a:pPr lvl="0">
              <a:defRPr/>
            </a:pPr>
            <a:r>
              <a:rPr lang="fr-FR" sz="1100" dirty="0">
                <a:solidFill>
                  <a:srgbClr val="000000"/>
                </a:solidFill>
                <a:latin typeface="Calibri" panose="020F0502020204030204" pitchFamily="34" charset="0"/>
                <a:cs typeface="Calibri" panose="020F0502020204030204" pitchFamily="34" charset="0"/>
              </a:rPr>
              <a:t>Instruction d'un </a:t>
            </a:r>
            <a:r>
              <a:rPr lang="fr-FR" sz="1100" b="1" dirty="0">
                <a:solidFill>
                  <a:srgbClr val="000000"/>
                </a:solidFill>
                <a:latin typeface="Calibri" panose="020F0502020204030204" pitchFamily="34" charset="0"/>
                <a:cs typeface="Calibri" panose="020F0502020204030204" pitchFamily="34" charset="0"/>
              </a:rPr>
              <a:t>minimum</a:t>
            </a:r>
            <a:r>
              <a:rPr lang="fr-FR" sz="1100" dirty="0">
                <a:solidFill>
                  <a:srgbClr val="000000"/>
                </a:solidFill>
                <a:latin typeface="Calibri" panose="020F0502020204030204" pitchFamily="34" charset="0"/>
                <a:cs typeface="Calibri" panose="020F0502020204030204" pitchFamily="34" charset="0"/>
              </a:rPr>
              <a:t> de 30% du total des PIA requis pour les traitements existants</a:t>
            </a:r>
            <a:endParaRPr lang="en-US" sz="1100" dirty="0">
              <a:solidFill>
                <a:srgbClr val="000000"/>
              </a:solidFill>
              <a:latin typeface="Calibri" panose="020F0502020204030204" pitchFamily="34" charset="0"/>
              <a:cs typeface="Calibri" panose="020F0502020204030204" pitchFamily="34" charset="0"/>
            </a:endParaRPr>
          </a:p>
        </p:txBody>
      </p:sp>
      <p:sp>
        <p:nvSpPr>
          <p:cNvPr id="139" name="Rectangle 138">
            <a:extLst>
              <a:ext uri="{FF2B5EF4-FFF2-40B4-BE49-F238E27FC236}">
                <a16:creationId xmlns:a16="http://schemas.microsoft.com/office/drawing/2014/main" id="{4826D81E-2B43-4E4F-8062-4A195F588CEB}"/>
              </a:ext>
            </a:extLst>
          </p:cNvPr>
          <p:cNvSpPr/>
          <p:nvPr/>
        </p:nvSpPr>
        <p:spPr>
          <a:xfrm>
            <a:off x="2366981" y="3253234"/>
            <a:ext cx="2087640" cy="600164"/>
          </a:xfrm>
          <a:prstGeom prst="rect">
            <a:avLst/>
          </a:prstGeom>
        </p:spPr>
        <p:txBody>
          <a:bodyPr wrap="square">
            <a:spAutoFit/>
          </a:bodyPr>
          <a:lstStyle/>
          <a:p>
            <a:pPr lvl="0">
              <a:defRPr/>
            </a:pPr>
            <a:r>
              <a:rPr lang="fr-FR" sz="1100" dirty="0">
                <a:solidFill>
                  <a:srgbClr val="000000"/>
                </a:solidFill>
                <a:latin typeface="Calibri" panose="020F0502020204030204" pitchFamily="34" charset="0"/>
                <a:cs typeface="Calibri" panose="020F0502020204030204" pitchFamily="34" charset="0"/>
              </a:rPr>
              <a:t>Instruction d'un </a:t>
            </a:r>
            <a:r>
              <a:rPr lang="fr-FR" sz="1100" b="1" dirty="0">
                <a:solidFill>
                  <a:srgbClr val="000000"/>
                </a:solidFill>
                <a:latin typeface="Calibri" panose="020F0502020204030204" pitchFamily="34" charset="0"/>
                <a:cs typeface="Calibri" panose="020F0502020204030204" pitchFamily="34" charset="0"/>
              </a:rPr>
              <a:t>minimum</a:t>
            </a:r>
            <a:r>
              <a:rPr lang="fr-FR" sz="1100" dirty="0">
                <a:solidFill>
                  <a:srgbClr val="000000"/>
                </a:solidFill>
                <a:latin typeface="Calibri" panose="020F0502020204030204" pitchFamily="34" charset="0"/>
                <a:cs typeface="Calibri" panose="020F0502020204030204" pitchFamily="34" charset="0"/>
              </a:rPr>
              <a:t> de 80% du total des PIA requis pour les traitements existants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0" name="Rectangle 139">
            <a:extLst>
              <a:ext uri="{FF2B5EF4-FFF2-40B4-BE49-F238E27FC236}">
                <a16:creationId xmlns:a16="http://schemas.microsoft.com/office/drawing/2014/main" id="{C1DDD19C-D5CB-46CB-9FC4-FAB3A8D5E762}"/>
              </a:ext>
            </a:extLst>
          </p:cNvPr>
          <p:cNvSpPr/>
          <p:nvPr/>
        </p:nvSpPr>
        <p:spPr>
          <a:xfrm>
            <a:off x="4427984" y="3253234"/>
            <a:ext cx="2087640" cy="1277273"/>
          </a:xfrm>
          <a:prstGeom prst="rect">
            <a:avLst/>
          </a:prstGeom>
        </p:spPr>
        <p:txBody>
          <a:bodyPr wrap="square">
            <a:spAutoFit/>
          </a:bodyPr>
          <a:lstStyle/>
          <a:p>
            <a:pPr marL="171450" lvl="0" indent="-171450">
              <a:buFont typeface="Wingdings" panose="05000000000000000000" pitchFamily="2" charset="2"/>
              <a:buChar char="§"/>
              <a:defRPr/>
            </a:pPr>
            <a:r>
              <a:rPr lang="fr-FR" sz="1100" dirty="0">
                <a:solidFill>
                  <a:srgbClr val="000000"/>
                </a:solidFill>
                <a:latin typeface="Calibri" panose="020F0502020204030204" pitchFamily="34" charset="0"/>
                <a:cs typeface="Calibri" panose="020F0502020204030204" pitchFamily="34" charset="0"/>
              </a:rPr>
              <a:t>Instruction de 100% du total des PIA requis pour les traitements existants</a:t>
            </a:r>
          </a:p>
          <a:p>
            <a:pPr marL="171450" lvl="0" indent="-171450">
              <a:buFont typeface="Wingdings" panose="05000000000000000000" pitchFamily="2" charset="2"/>
              <a:buChar char="§"/>
              <a:defRPr/>
            </a:pPr>
            <a:r>
              <a:rPr lang="fr-FR" sz="1100" dirty="0">
                <a:solidFill>
                  <a:srgbClr val="000000"/>
                </a:solidFill>
                <a:latin typeface="Calibri" panose="020F0502020204030204" pitchFamily="34" charset="0"/>
                <a:cs typeface="Calibri" panose="020F0502020204030204" pitchFamily="34" charset="0"/>
              </a:rPr>
              <a:t>Début de l'instruction PIA pour les traitements existants légalement soumis à une formalité CNIL</a:t>
            </a:r>
            <a:endParaRPr lang="en-US" sz="1100" dirty="0">
              <a:solidFill>
                <a:srgbClr val="000000"/>
              </a:solidFill>
              <a:latin typeface="Calibri" panose="020F0502020204030204" pitchFamily="34" charset="0"/>
              <a:cs typeface="Calibri" panose="020F0502020204030204" pitchFamily="34" charset="0"/>
            </a:endParaRPr>
          </a:p>
        </p:txBody>
      </p:sp>
      <p:sp>
        <p:nvSpPr>
          <p:cNvPr id="142" name="Rectangle 141">
            <a:extLst>
              <a:ext uri="{FF2B5EF4-FFF2-40B4-BE49-F238E27FC236}">
                <a16:creationId xmlns:a16="http://schemas.microsoft.com/office/drawing/2014/main" id="{3C834A72-AF47-42B5-A9CF-0FF092679A61}"/>
              </a:ext>
            </a:extLst>
          </p:cNvPr>
          <p:cNvSpPr/>
          <p:nvPr/>
        </p:nvSpPr>
        <p:spPr>
          <a:xfrm>
            <a:off x="6588816" y="3253234"/>
            <a:ext cx="2087640" cy="430887"/>
          </a:xfrm>
          <a:prstGeom prst="rect">
            <a:avLst/>
          </a:prstGeom>
        </p:spPr>
        <p:txBody>
          <a:bodyPr wrap="square">
            <a:spAutoFit/>
          </a:bodyPr>
          <a:lstStyle/>
          <a:p>
            <a:pPr lvl="0">
              <a:defRPr/>
            </a:pPr>
            <a:r>
              <a:rPr lang="fr-FR" sz="1100" dirty="0">
                <a:solidFill>
                  <a:srgbClr val="000000"/>
                </a:solidFill>
                <a:latin typeface="Calibri" panose="020F0502020204030204" pitchFamily="34" charset="0"/>
                <a:cs typeface="Calibri" panose="020F0502020204030204" pitchFamily="34" charset="0"/>
              </a:rPr>
              <a:t>Instruction de 100% des PIA décalés de 3 ans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cxnSp>
        <p:nvCxnSpPr>
          <p:cNvPr id="143" name="Connecteur droit 142">
            <a:extLst>
              <a:ext uri="{FF2B5EF4-FFF2-40B4-BE49-F238E27FC236}">
                <a16:creationId xmlns:a16="http://schemas.microsoft.com/office/drawing/2014/main" id="{1A2B0B06-AAF1-4975-B38D-46171160EBB9}"/>
              </a:ext>
            </a:extLst>
          </p:cNvPr>
          <p:cNvCxnSpPr>
            <a:cxnSpLocks/>
          </p:cNvCxnSpPr>
          <p:nvPr/>
        </p:nvCxnSpPr>
        <p:spPr bwMode="auto">
          <a:xfrm>
            <a:off x="8555160" y="3215651"/>
            <a:ext cx="0" cy="1473489"/>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4" name="Connecteur droit 143">
            <a:extLst>
              <a:ext uri="{FF2B5EF4-FFF2-40B4-BE49-F238E27FC236}">
                <a16:creationId xmlns:a16="http://schemas.microsoft.com/office/drawing/2014/main" id="{F4BB98B8-F126-4830-A332-CE1F2CBA423D}"/>
              </a:ext>
            </a:extLst>
          </p:cNvPr>
          <p:cNvCxnSpPr>
            <a:cxnSpLocks/>
          </p:cNvCxnSpPr>
          <p:nvPr/>
        </p:nvCxnSpPr>
        <p:spPr bwMode="auto">
          <a:xfrm>
            <a:off x="278988" y="4689140"/>
            <a:ext cx="8276172" cy="0"/>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3" name="Connecteur droit 134">
            <a:extLst>
              <a:ext uri="{FF2B5EF4-FFF2-40B4-BE49-F238E27FC236}">
                <a16:creationId xmlns:a16="http://schemas.microsoft.com/office/drawing/2014/main" id="{81776256-8804-4E71-BE81-AE4143E7A35C}"/>
              </a:ext>
            </a:extLst>
          </p:cNvPr>
          <p:cNvCxnSpPr>
            <a:cxnSpLocks/>
          </p:cNvCxnSpPr>
          <p:nvPr/>
        </p:nvCxnSpPr>
        <p:spPr bwMode="auto">
          <a:xfrm>
            <a:off x="2320547" y="3215651"/>
            <a:ext cx="26874" cy="1473489"/>
          </a:xfrm>
          <a:prstGeom prst="line">
            <a:avLst/>
          </a:prstGeom>
          <a:solidFill>
            <a:schemeClr val="bg2"/>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014001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custDataLst>
              <p:tags r:id="rId1"/>
            </p:custDataLst>
          </p:nvPr>
        </p:nvSpPr>
        <p:spPr bwMode="auto">
          <a:xfrm>
            <a:off x="0" y="1448780"/>
            <a:ext cx="9144000" cy="1872208"/>
          </a:xfrm>
          <a:prstGeom prst="rect">
            <a:avLst/>
          </a:prstGeom>
          <a:solidFill>
            <a:schemeClr val="bg1">
              <a:alpha val="57000"/>
            </a:schemeClr>
          </a:solidFill>
          <a:ln w="9525" cap="flat" cmpd="sng" algn="ctr">
            <a:noFill/>
            <a:prstDash val="solid"/>
            <a:round/>
            <a:headEnd type="none" w="med" len="med"/>
            <a:tailEnd type="none" w="med" len="med"/>
          </a:ln>
          <a:effectLst/>
          <a:extLst>
            <a:ext uri="{AF507438-7753-43e0-B8FC-AC1667EBCBE1}">
              <a14:hiddenEffects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a:effectLst>
                  <a:outerShdw blurRad="63500" dist="35921" dir="2700000" algn="ctr" rotWithShape="0">
                    <a:schemeClr val="bg2"/>
                  </a:outerShdw>
                </a:effectLst>
              </a14:hiddenEffects>
            </a:ext>
          </a:ex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4" name="Picture 2" descr="C:\Users\X161790\AppData\Local\Microsoft\Windows\Temporary Internet Files\Content.Outlook\61IZ7RNK\Perspectives 2012.jpg"/>
          <p:cNvPicPr>
            <a:picLocks noChangeAspect="1" noChangeArrowheads="1"/>
          </p:cNvPicPr>
          <p:nvPr>
            <p:custDataLst>
              <p:tags r:id="rId2"/>
            </p:custDataLst>
          </p:nvPr>
        </p:nvPicPr>
        <p:blipFill>
          <a:blip r:embed="rId9" cstate="print"/>
          <a:srcRect t="19149" r="3476" b="14893"/>
          <a:stretch>
            <a:fillRect/>
          </a:stretch>
        </p:blipFill>
        <p:spPr bwMode="auto">
          <a:xfrm>
            <a:off x="5462" y="800708"/>
            <a:ext cx="9138538" cy="5220580"/>
          </a:xfrm>
          <a:prstGeom prst="rect">
            <a:avLst/>
          </a:prstGeom>
          <a:noFill/>
        </p:spPr>
      </p:pic>
      <p:sp>
        <p:nvSpPr>
          <p:cNvPr id="2" name="Titre 1"/>
          <p:cNvSpPr>
            <a:spLocks noGrp="1"/>
          </p:cNvSpPr>
          <p:nvPr>
            <p:ph type="ctrTitle"/>
            <p:custDataLst>
              <p:tags r:id="rId3"/>
            </p:custDataLst>
          </p:nvPr>
        </p:nvSpPr>
        <p:spPr>
          <a:xfrm>
            <a:off x="1" y="2708920"/>
            <a:ext cx="9144000" cy="1512168"/>
          </a:xfrm>
        </p:spPr>
        <p:txBody>
          <a:bodyPr anchor="ctr"/>
          <a:lstStyle/>
          <a:p>
            <a:pPr fontAlgn="auto">
              <a:lnSpc>
                <a:spcPct val="150000"/>
              </a:lnSpc>
              <a:spcBef>
                <a:spcPts val="0"/>
              </a:spcBef>
              <a:spcAft>
                <a:spcPts val="1800"/>
              </a:spcAft>
              <a:tabLst>
                <a:tab pos="0" algn="l"/>
                <a:tab pos="413244" algn="l"/>
                <a:tab pos="827953" algn="l"/>
                <a:tab pos="1242662" algn="l"/>
                <a:tab pos="1657373" algn="l"/>
                <a:tab pos="2072082" algn="l"/>
                <a:tab pos="2486792" algn="l"/>
                <a:tab pos="2901500" algn="l"/>
                <a:tab pos="3316211" algn="l"/>
                <a:tab pos="3730919" algn="l"/>
                <a:tab pos="4145629" algn="l"/>
                <a:tab pos="4560338" algn="l"/>
                <a:tab pos="4975048" algn="l"/>
                <a:tab pos="5389757" algn="l"/>
                <a:tab pos="5804468" algn="l"/>
                <a:tab pos="6219176" algn="l"/>
                <a:tab pos="6633886" algn="l"/>
                <a:tab pos="7048595" algn="l"/>
                <a:tab pos="7463305" algn="l"/>
                <a:tab pos="7878013" algn="l"/>
                <a:tab pos="8292723" algn="l"/>
                <a:tab pos="8686917" algn="l"/>
              </a:tabLst>
            </a:pPr>
            <a:r>
              <a:rPr lang="fr-FR" sz="2000" b="1" dirty="0"/>
              <a:t>Contactez votre équipe GDPR pour en savoir plus</a:t>
            </a:r>
            <a:endParaRPr lang="fr-FR" sz="1800" b="1" dirty="0">
              <a:solidFill>
                <a:srgbClr val="69AACD"/>
              </a:solidFill>
            </a:endParaRPr>
          </a:p>
        </p:txBody>
      </p:sp>
      <p:grpSp>
        <p:nvGrpSpPr>
          <p:cNvPr id="17" name="Groupe 16"/>
          <p:cNvGrpSpPr/>
          <p:nvPr>
            <p:custDataLst>
              <p:tags r:id="rId4"/>
            </p:custDataLst>
          </p:nvPr>
        </p:nvGrpSpPr>
        <p:grpSpPr>
          <a:xfrm>
            <a:off x="1043608" y="188640"/>
            <a:ext cx="1764196" cy="324000"/>
            <a:chOff x="2735796" y="3762990"/>
            <a:chExt cx="1764196" cy="324000"/>
          </a:xfrm>
        </p:grpSpPr>
        <p:pic>
          <p:nvPicPr>
            <p:cNvPr id="2052" name="Picture 4" descr="C:\Users\X161790\AppData\Local\Microsoft\Windows\Temporary Internet Files\Content.IE5\ZX08ZEYT\data-management-interface-symbol-with-gears-and-binary-code-numbers.png"/>
            <p:cNvPicPr>
              <a:picLocks noChangeAspect="1" noChangeArrowheads="1"/>
            </p:cNvPicPr>
            <p:nvPr/>
          </p:nvPicPr>
          <p:blipFill>
            <a:blip r:embed="rId10" cstate="print"/>
            <a:srcRect/>
            <a:stretch>
              <a:fillRect/>
            </a:stretch>
          </p:blipFill>
          <p:spPr bwMode="auto">
            <a:xfrm>
              <a:off x="2735796" y="3762990"/>
              <a:ext cx="324000" cy="324000"/>
            </a:xfrm>
            <a:prstGeom prst="rect">
              <a:avLst/>
            </a:prstGeom>
            <a:noFill/>
          </p:spPr>
        </p:pic>
        <p:sp>
          <p:nvSpPr>
            <p:cNvPr id="12" name="ZoneTexte 11"/>
            <p:cNvSpPr txBox="1"/>
            <p:nvPr/>
          </p:nvSpPr>
          <p:spPr>
            <a:xfrm>
              <a:off x="2879812" y="3809574"/>
              <a:ext cx="1620180" cy="230832"/>
            </a:xfrm>
            <a:prstGeom prst="rect">
              <a:avLst/>
            </a:prstGeom>
            <a:noFill/>
          </p:spPr>
          <p:txBody>
            <a:bodyPr wrap="square" rtlCol="0">
              <a:spAutoFit/>
            </a:bodyPr>
            <a:lstStyle/>
            <a:p>
              <a:pPr algn="ctr"/>
              <a:r>
                <a:rPr lang="fr-FR" sz="900" dirty="0">
                  <a:solidFill>
                    <a:srgbClr val="489595"/>
                  </a:solidFill>
                  <a:latin typeface="+mj-lt"/>
                </a:rPr>
                <a:t>#Données personnelles</a:t>
              </a:r>
            </a:p>
          </p:txBody>
        </p:sp>
      </p:grpSp>
      <p:grpSp>
        <p:nvGrpSpPr>
          <p:cNvPr id="16" name="Groupe 15"/>
          <p:cNvGrpSpPr/>
          <p:nvPr>
            <p:custDataLst>
              <p:tags r:id="rId5"/>
            </p:custDataLst>
          </p:nvPr>
        </p:nvGrpSpPr>
        <p:grpSpPr>
          <a:xfrm>
            <a:off x="3131852" y="188640"/>
            <a:ext cx="1116088" cy="324000"/>
            <a:chOff x="3923964" y="3717032"/>
            <a:chExt cx="1116088" cy="324000"/>
          </a:xfrm>
        </p:grpSpPr>
        <p:pic>
          <p:nvPicPr>
            <p:cNvPr id="2053" name="Picture 5" descr="C:\Users\X161790\AppData\Local\Microsoft\Windows\Temporary Internet Files\Content.IE5\ZX08ZEYT\security.png"/>
            <p:cNvPicPr>
              <a:picLocks noChangeAspect="1" noChangeArrowheads="1"/>
            </p:cNvPicPr>
            <p:nvPr/>
          </p:nvPicPr>
          <p:blipFill>
            <a:blip r:embed="rId11" cstate="print"/>
            <a:srcRect/>
            <a:stretch>
              <a:fillRect/>
            </a:stretch>
          </p:blipFill>
          <p:spPr bwMode="auto">
            <a:xfrm>
              <a:off x="3923964" y="3717032"/>
              <a:ext cx="324000" cy="324000"/>
            </a:xfrm>
            <a:prstGeom prst="rect">
              <a:avLst/>
            </a:prstGeom>
            <a:noFill/>
          </p:spPr>
        </p:pic>
        <p:sp>
          <p:nvSpPr>
            <p:cNvPr id="13" name="ZoneTexte 12"/>
            <p:cNvSpPr txBox="1"/>
            <p:nvPr/>
          </p:nvSpPr>
          <p:spPr>
            <a:xfrm>
              <a:off x="4103948" y="3763616"/>
              <a:ext cx="936104" cy="230832"/>
            </a:xfrm>
            <a:prstGeom prst="rect">
              <a:avLst/>
            </a:prstGeom>
            <a:noFill/>
          </p:spPr>
          <p:txBody>
            <a:bodyPr wrap="square" rtlCol="0">
              <a:spAutoFit/>
            </a:bodyPr>
            <a:lstStyle/>
            <a:p>
              <a:pPr algn="ctr"/>
              <a:r>
                <a:rPr lang="fr-FR" sz="900" dirty="0">
                  <a:solidFill>
                    <a:srgbClr val="489595"/>
                  </a:solidFill>
                  <a:latin typeface="+mj-lt"/>
                </a:rPr>
                <a:t>#Protection</a:t>
              </a:r>
            </a:p>
          </p:txBody>
        </p:sp>
      </p:grpSp>
      <p:grpSp>
        <p:nvGrpSpPr>
          <p:cNvPr id="15" name="Groupe 14"/>
          <p:cNvGrpSpPr/>
          <p:nvPr>
            <p:custDataLst>
              <p:tags r:id="rId6"/>
            </p:custDataLst>
          </p:nvPr>
        </p:nvGrpSpPr>
        <p:grpSpPr>
          <a:xfrm>
            <a:off x="6660232" y="188640"/>
            <a:ext cx="2160240" cy="324000"/>
            <a:chOff x="5256076" y="3719073"/>
            <a:chExt cx="2160240" cy="324000"/>
          </a:xfrm>
        </p:grpSpPr>
        <p:pic>
          <p:nvPicPr>
            <p:cNvPr id="2054" name="Picture 6" descr="C:\Users\X161790\AppData\Local\Microsoft\Windows\Temporary Internet Files\Content.IE5\0X9ER3IN\family.png"/>
            <p:cNvPicPr>
              <a:picLocks noChangeAspect="1" noChangeArrowheads="1"/>
            </p:cNvPicPr>
            <p:nvPr/>
          </p:nvPicPr>
          <p:blipFill>
            <a:blip r:embed="rId12" cstate="print"/>
            <a:srcRect/>
            <a:stretch>
              <a:fillRect/>
            </a:stretch>
          </p:blipFill>
          <p:spPr bwMode="auto">
            <a:xfrm>
              <a:off x="5328084" y="3719073"/>
              <a:ext cx="324000" cy="324000"/>
            </a:xfrm>
            <a:prstGeom prst="rect">
              <a:avLst/>
            </a:prstGeom>
            <a:noFill/>
          </p:spPr>
        </p:pic>
        <p:sp>
          <p:nvSpPr>
            <p:cNvPr id="14" name="ZoneTexte 13"/>
            <p:cNvSpPr txBox="1"/>
            <p:nvPr/>
          </p:nvSpPr>
          <p:spPr>
            <a:xfrm>
              <a:off x="5256076" y="3765657"/>
              <a:ext cx="2160240" cy="230832"/>
            </a:xfrm>
            <a:prstGeom prst="rect">
              <a:avLst/>
            </a:prstGeom>
            <a:noFill/>
          </p:spPr>
          <p:txBody>
            <a:bodyPr wrap="square" rtlCol="0">
              <a:spAutoFit/>
            </a:bodyPr>
            <a:lstStyle/>
            <a:p>
              <a:pPr algn="ctr"/>
              <a:r>
                <a:rPr lang="fr-FR" sz="900" dirty="0">
                  <a:solidFill>
                    <a:srgbClr val="489595"/>
                  </a:solidFill>
                  <a:latin typeface="+mj-lt"/>
                </a:rPr>
                <a:t>#Personnes physiques</a:t>
              </a:r>
            </a:p>
          </p:txBody>
        </p:sp>
      </p:grpSp>
      <p:grpSp>
        <p:nvGrpSpPr>
          <p:cNvPr id="20" name="Groupe 19"/>
          <p:cNvGrpSpPr/>
          <p:nvPr>
            <p:custDataLst>
              <p:tags r:id="rId7"/>
            </p:custDataLst>
          </p:nvPr>
        </p:nvGrpSpPr>
        <p:grpSpPr>
          <a:xfrm>
            <a:off x="4716016" y="188640"/>
            <a:ext cx="2160240" cy="324000"/>
            <a:chOff x="4391980" y="224644"/>
            <a:chExt cx="2160240" cy="324000"/>
          </a:xfrm>
        </p:grpSpPr>
        <p:pic>
          <p:nvPicPr>
            <p:cNvPr id="2055" name="Picture 7" descr="C:\Users\X161790\AppData\Local\Microsoft\Windows\Temporary Internet Files\Content.IE5\ZX08ZEYT\law.png"/>
            <p:cNvPicPr>
              <a:picLocks noChangeAspect="1" noChangeArrowheads="1"/>
            </p:cNvPicPr>
            <p:nvPr/>
          </p:nvPicPr>
          <p:blipFill>
            <a:blip r:embed="rId13" cstate="print"/>
            <a:srcRect/>
            <a:stretch>
              <a:fillRect/>
            </a:stretch>
          </p:blipFill>
          <p:spPr bwMode="auto">
            <a:xfrm>
              <a:off x="4752020" y="224644"/>
              <a:ext cx="324000" cy="324000"/>
            </a:xfrm>
            <a:prstGeom prst="rect">
              <a:avLst/>
            </a:prstGeom>
            <a:noFill/>
          </p:spPr>
        </p:pic>
        <p:sp>
          <p:nvSpPr>
            <p:cNvPr id="19" name="ZoneTexte 18"/>
            <p:cNvSpPr txBox="1"/>
            <p:nvPr/>
          </p:nvSpPr>
          <p:spPr>
            <a:xfrm>
              <a:off x="4391980" y="271228"/>
              <a:ext cx="2160240" cy="230832"/>
            </a:xfrm>
            <a:prstGeom prst="rect">
              <a:avLst/>
            </a:prstGeom>
            <a:noFill/>
          </p:spPr>
          <p:txBody>
            <a:bodyPr wrap="square" rtlCol="0">
              <a:spAutoFit/>
            </a:bodyPr>
            <a:lstStyle/>
            <a:p>
              <a:pPr algn="ctr"/>
              <a:r>
                <a:rPr lang="fr-FR" sz="900" dirty="0">
                  <a:solidFill>
                    <a:srgbClr val="489595"/>
                  </a:solidFill>
                  <a:latin typeface="+mj-lt"/>
                </a:rPr>
                <a:t>#Règlement UE</a:t>
              </a:r>
            </a:p>
          </p:txBody>
        </p:sp>
      </p:grpSp>
    </p:spTree>
    <p:extLst>
      <p:ext uri="{BB962C8B-B14F-4D97-AF65-F5344CB8AC3E}">
        <p14:creationId xmlns:p14="http://schemas.microsoft.com/office/powerpoint/2010/main" val="2920273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custDataLst>
              <p:tags r:id="rId1"/>
            </p:custDataLst>
          </p:nvPr>
        </p:nvSpPr>
        <p:spPr bwMode="auto">
          <a:xfrm>
            <a:off x="0" y="875575"/>
            <a:ext cx="1784053" cy="5400000"/>
          </a:xfrm>
          <a:prstGeom prst="rect">
            <a:avLst/>
          </a:prstGeom>
          <a:solidFill>
            <a:srgbClr val="3A86AE"/>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dirty="0">
              <a:solidFill>
                <a:srgbClr val="000000"/>
              </a:solidFill>
              <a:ea typeface="ＭＳ Ｐゴシック" charset="0"/>
              <a:cs typeface="Arial" charset="0"/>
            </a:endParaRPr>
          </a:p>
        </p:txBody>
      </p:sp>
      <p:sp>
        <p:nvSpPr>
          <p:cNvPr id="42" name="Title 11"/>
          <p:cNvSpPr txBox="1">
            <a:spLocks/>
          </p:cNvSpPr>
          <p:nvPr>
            <p:custDataLst>
              <p:tags r:id="rId2"/>
            </p:custDataLst>
          </p:nvPr>
        </p:nvSpPr>
        <p:spPr bwMode="gray">
          <a:xfrm>
            <a:off x="88444" y="902525"/>
            <a:ext cx="1594811" cy="515913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1" fontAlgn="base" hangingPunct="1">
              <a:lnSpc>
                <a:spcPct val="90000"/>
              </a:lnSpc>
              <a:spcBef>
                <a:spcPct val="0"/>
              </a:spcBef>
              <a:spcAft>
                <a:spcPct val="0"/>
              </a:spcAft>
              <a:defRPr sz="1477" b="1">
                <a:solidFill>
                  <a:srgbClr val="E60028"/>
                </a:solidFill>
                <a:latin typeface="+mj-lt"/>
                <a:ea typeface="+mj-ea"/>
                <a:cs typeface="+mj-cs"/>
              </a:defRPr>
            </a:lvl1pPr>
            <a:lvl2pPr algn="l" rtl="0" eaLnBrk="1" fontAlgn="base" hangingPunct="1">
              <a:lnSpc>
                <a:spcPct val="90000"/>
              </a:lnSpc>
              <a:spcBef>
                <a:spcPct val="0"/>
              </a:spcBef>
              <a:spcAft>
                <a:spcPct val="0"/>
              </a:spcAft>
              <a:defRPr sz="1477" b="1">
                <a:solidFill>
                  <a:srgbClr val="E60028"/>
                </a:solidFill>
                <a:latin typeface="Arial" charset="0"/>
                <a:cs typeface="Arial" charset="0"/>
              </a:defRPr>
            </a:lvl2pPr>
            <a:lvl3pPr algn="l" rtl="0" eaLnBrk="1" fontAlgn="base" hangingPunct="1">
              <a:lnSpc>
                <a:spcPct val="90000"/>
              </a:lnSpc>
              <a:spcBef>
                <a:spcPct val="0"/>
              </a:spcBef>
              <a:spcAft>
                <a:spcPct val="0"/>
              </a:spcAft>
              <a:defRPr sz="1477" b="1">
                <a:solidFill>
                  <a:srgbClr val="E60028"/>
                </a:solidFill>
                <a:latin typeface="Arial" charset="0"/>
                <a:cs typeface="Arial" charset="0"/>
              </a:defRPr>
            </a:lvl3pPr>
            <a:lvl4pPr algn="l" rtl="0" eaLnBrk="1" fontAlgn="base" hangingPunct="1">
              <a:lnSpc>
                <a:spcPct val="90000"/>
              </a:lnSpc>
              <a:spcBef>
                <a:spcPct val="0"/>
              </a:spcBef>
              <a:spcAft>
                <a:spcPct val="0"/>
              </a:spcAft>
              <a:defRPr sz="1477" b="1">
                <a:solidFill>
                  <a:srgbClr val="E60028"/>
                </a:solidFill>
                <a:latin typeface="Arial" charset="0"/>
                <a:cs typeface="Arial" charset="0"/>
              </a:defRPr>
            </a:lvl4pPr>
            <a:lvl5pPr algn="l" rtl="0" eaLnBrk="1" fontAlgn="base" hangingPunct="1">
              <a:lnSpc>
                <a:spcPct val="90000"/>
              </a:lnSpc>
              <a:spcBef>
                <a:spcPct val="0"/>
              </a:spcBef>
              <a:spcAft>
                <a:spcPct val="0"/>
              </a:spcAft>
              <a:defRPr sz="1477" b="1">
                <a:solidFill>
                  <a:srgbClr val="E60028"/>
                </a:solidFill>
                <a:latin typeface="Arial" charset="0"/>
                <a:cs typeface="Arial" charset="0"/>
              </a:defRPr>
            </a:lvl5pPr>
            <a:lvl6pPr marL="422037" algn="l" rtl="0" eaLnBrk="1" fontAlgn="base" hangingPunct="1">
              <a:lnSpc>
                <a:spcPct val="90000"/>
              </a:lnSpc>
              <a:spcBef>
                <a:spcPct val="0"/>
              </a:spcBef>
              <a:spcAft>
                <a:spcPct val="0"/>
              </a:spcAft>
              <a:defRPr sz="1477" b="1">
                <a:solidFill>
                  <a:srgbClr val="E60028"/>
                </a:solidFill>
                <a:latin typeface="Arial" charset="0"/>
                <a:cs typeface="Arial" charset="0"/>
              </a:defRPr>
            </a:lvl6pPr>
            <a:lvl7pPr marL="844073" algn="l" rtl="0" eaLnBrk="1" fontAlgn="base" hangingPunct="1">
              <a:lnSpc>
                <a:spcPct val="90000"/>
              </a:lnSpc>
              <a:spcBef>
                <a:spcPct val="0"/>
              </a:spcBef>
              <a:spcAft>
                <a:spcPct val="0"/>
              </a:spcAft>
              <a:defRPr sz="1477" b="1">
                <a:solidFill>
                  <a:srgbClr val="E60028"/>
                </a:solidFill>
                <a:latin typeface="Arial" charset="0"/>
                <a:cs typeface="Arial" charset="0"/>
              </a:defRPr>
            </a:lvl7pPr>
            <a:lvl8pPr marL="1266110" algn="l" rtl="0" eaLnBrk="1" fontAlgn="base" hangingPunct="1">
              <a:lnSpc>
                <a:spcPct val="90000"/>
              </a:lnSpc>
              <a:spcBef>
                <a:spcPct val="0"/>
              </a:spcBef>
              <a:spcAft>
                <a:spcPct val="0"/>
              </a:spcAft>
              <a:defRPr sz="1477" b="1">
                <a:solidFill>
                  <a:srgbClr val="E60028"/>
                </a:solidFill>
                <a:latin typeface="Arial" charset="0"/>
                <a:cs typeface="Arial" charset="0"/>
              </a:defRPr>
            </a:lvl8pPr>
            <a:lvl9pPr marL="1688145" algn="l" rtl="0" eaLnBrk="1" fontAlgn="base" hangingPunct="1">
              <a:lnSpc>
                <a:spcPct val="90000"/>
              </a:lnSpc>
              <a:spcBef>
                <a:spcPct val="0"/>
              </a:spcBef>
              <a:spcAft>
                <a:spcPct val="0"/>
              </a:spcAft>
              <a:defRPr sz="1477" b="1">
                <a:solidFill>
                  <a:srgbClr val="E60028"/>
                </a:solidFill>
                <a:latin typeface="Arial" charset="0"/>
                <a:cs typeface="Arial" charset="0"/>
              </a:defRPr>
            </a:lvl9pPr>
          </a:lstStyle>
          <a:p>
            <a:pPr>
              <a:lnSpc>
                <a:spcPct val="100000"/>
              </a:lnSpc>
            </a:pPr>
            <a:endParaRPr lang="fr-FR" sz="1450" b="0" kern="0" dirty="0">
              <a:solidFill>
                <a:prstClr val="white"/>
              </a:solidFill>
            </a:endParaRPr>
          </a:p>
          <a:p>
            <a:pPr>
              <a:lnSpc>
                <a:spcPct val="100000"/>
              </a:lnSpc>
            </a:pPr>
            <a:r>
              <a:rPr lang="fr-FR" sz="1450" b="0" cap="small" dirty="0">
                <a:solidFill>
                  <a:prstClr val="white"/>
                </a:solidFill>
              </a:rPr>
              <a:t>une législation européenne renforcée</a:t>
            </a:r>
          </a:p>
          <a:p>
            <a:pPr>
              <a:lnSpc>
                <a:spcPct val="100000"/>
              </a:lnSpc>
            </a:pPr>
            <a:r>
              <a:rPr lang="fr-FR"/>
              <a:t> </a:t>
            </a:r>
          </a:p>
          <a:p>
            <a:pPr>
              <a:lnSpc>
                <a:spcPct val="100000"/>
              </a:lnSpc>
            </a:pPr>
            <a:r>
              <a:rPr lang="fr-FR" sz="1450" b="0" cap="small" dirty="0">
                <a:solidFill>
                  <a:prstClr val="white"/>
                </a:solidFill>
              </a:rPr>
              <a:t>une échéance proche : </a:t>
            </a:r>
          </a:p>
          <a:p>
            <a:pPr>
              <a:lnSpc>
                <a:spcPct val="100000"/>
              </a:lnSpc>
            </a:pPr>
            <a:r>
              <a:rPr lang="fr-FR" sz="1450" b="0" cap="small" dirty="0">
                <a:solidFill>
                  <a:prstClr val="white"/>
                </a:solidFill>
              </a:rPr>
              <a:t>25 mai 2018</a:t>
            </a:r>
          </a:p>
          <a:p>
            <a:pPr>
              <a:lnSpc>
                <a:spcPct val="100000"/>
              </a:lnSpc>
            </a:pPr>
            <a:endParaRPr lang="fr-FR" sz="1450" b="0" kern="0" cap="small" dirty="0">
              <a:solidFill>
                <a:prstClr val="white"/>
              </a:solidFill>
            </a:endParaRPr>
          </a:p>
          <a:p>
            <a:pPr>
              <a:lnSpc>
                <a:spcPct val="100000"/>
              </a:lnSpc>
            </a:pPr>
            <a:r>
              <a:rPr lang="fr-FR" sz="1450" b="0" cap="small" dirty="0">
                <a:solidFill>
                  <a:prstClr val="white"/>
                </a:solidFill>
              </a:rPr>
              <a:t>toutes les entreprises sont concernées</a:t>
            </a:r>
          </a:p>
          <a:p>
            <a:pPr>
              <a:lnSpc>
                <a:spcPct val="100000"/>
              </a:lnSpc>
            </a:pPr>
            <a:endParaRPr lang="fr-FR" sz="1450" b="0" kern="0" cap="small" dirty="0">
              <a:solidFill>
                <a:prstClr val="white"/>
              </a:solidFill>
            </a:endParaRPr>
          </a:p>
          <a:p>
            <a:pPr>
              <a:lnSpc>
                <a:spcPct val="100000"/>
              </a:lnSpc>
            </a:pPr>
            <a:r>
              <a:rPr lang="fr-FR" sz="1450" b="0" cap="small" dirty="0">
                <a:solidFill>
                  <a:prstClr val="white"/>
                </a:solidFill>
              </a:rPr>
              <a:t>nouveaux droits et droits renforcés pour les individus</a:t>
            </a:r>
          </a:p>
        </p:txBody>
      </p:sp>
      <p:sp>
        <p:nvSpPr>
          <p:cNvPr id="49" name="Titre 2"/>
          <p:cNvSpPr>
            <a:spLocks noGrp="1"/>
          </p:cNvSpPr>
          <p:nvPr>
            <p:ph type="title"/>
            <p:custDataLst>
              <p:tags r:id="rId3"/>
            </p:custDataLst>
          </p:nvPr>
        </p:nvSpPr>
        <p:spPr>
          <a:xfrm>
            <a:off x="325437" y="288052"/>
            <a:ext cx="8497887" cy="246221"/>
          </a:xfrm>
        </p:spPr>
        <p:txBody>
          <a:bodyPr>
            <a:noAutofit/>
          </a:bodyPr>
          <a:lstStyle/>
          <a:p>
            <a:r>
              <a:rPr lang="fr-FR" noProof="1"/>
              <a:t>RGPD, LE NOUVEAU RÈGLEMENT DE L’UNION EUROPÉENNE POUR ENCADRER L’UTILISATION DES DONNÉES PERSONNELLES</a:t>
            </a:r>
          </a:p>
        </p:txBody>
      </p:sp>
      <p:grpSp>
        <p:nvGrpSpPr>
          <p:cNvPr id="2" name="Groupe 110"/>
          <p:cNvGrpSpPr/>
          <p:nvPr>
            <p:custDataLst>
              <p:tags r:id="rId4"/>
            </p:custDataLst>
          </p:nvPr>
        </p:nvGrpSpPr>
        <p:grpSpPr>
          <a:xfrm>
            <a:off x="2002778" y="1268760"/>
            <a:ext cx="6817694" cy="3907356"/>
            <a:chOff x="467691" y="934226"/>
            <a:chExt cx="8111363" cy="4389236"/>
          </a:xfrm>
        </p:grpSpPr>
        <p:grpSp>
          <p:nvGrpSpPr>
            <p:cNvPr id="3" name="Group 30"/>
            <p:cNvGrpSpPr/>
            <p:nvPr/>
          </p:nvGrpSpPr>
          <p:grpSpPr>
            <a:xfrm>
              <a:off x="1160381" y="4938619"/>
              <a:ext cx="2402473" cy="384843"/>
              <a:chOff x="-672446" y="3164241"/>
              <a:chExt cx="3169962" cy="515721"/>
            </a:xfrm>
          </p:grpSpPr>
          <p:sp>
            <p:nvSpPr>
              <p:cNvPr id="82" name="Line 51" descr="© INSCALE GmbH, 26.05.2010&#10;http://www.presentationload.com/"/>
              <p:cNvSpPr>
                <a:spLocks noChangeShapeType="1"/>
              </p:cNvSpPr>
              <p:nvPr/>
            </p:nvSpPr>
            <p:spPr bwMode="gray">
              <a:xfrm flipV="1">
                <a:off x="-664567" y="3597293"/>
                <a:ext cx="2260552" cy="0"/>
              </a:xfrm>
              <a:prstGeom prst="line">
                <a:avLst/>
              </a:prstGeom>
              <a:noFill/>
              <a:ln w="9525" cap="flat" cmpd="sng" algn="ctr">
                <a:solidFill>
                  <a:srgbClr val="E60028">
                    <a:shade val="95000"/>
                    <a:satMod val="105000"/>
                  </a:srgbClr>
                </a:solidFill>
                <a:prstDash val="solid"/>
                <a:headEnd/>
                <a:tailEnd/>
              </a:ln>
              <a:effectLst/>
            </p:spPr>
            <p:txBody>
              <a:bodyPr/>
              <a:lstStyle/>
              <a:p>
                <a:pPr>
                  <a:defRPr/>
                </a:pPr>
                <a:endParaRPr lang="en-US" kern="0" noProof="1">
                  <a:solidFill>
                    <a:srgbClr val="E60028"/>
                  </a:solidFill>
                  <a:cs typeface="Arial"/>
                </a:endParaRPr>
              </a:p>
            </p:txBody>
          </p:sp>
          <p:sp>
            <p:nvSpPr>
              <p:cNvPr id="83" name="Text Box 118" descr="© INSCALE GmbH, 26.05.2010&#10;http://www.presentationload.com/"/>
              <p:cNvSpPr txBox="1">
                <a:spLocks noChangeArrowheads="1"/>
              </p:cNvSpPr>
              <p:nvPr/>
            </p:nvSpPr>
            <p:spPr bwMode="gray">
              <a:xfrm>
                <a:off x="-672446" y="3164241"/>
                <a:ext cx="3169962" cy="515721"/>
              </a:xfrm>
              <a:prstGeom prst="rect">
                <a:avLst/>
              </a:prstGeom>
              <a:noFill/>
              <a:ln w="9525">
                <a:noFill/>
                <a:miter lim="800000"/>
                <a:headEnd/>
                <a:tailEnd/>
              </a:ln>
            </p:spPr>
            <p:txBody>
              <a:bodyPr lIns="0" tIns="0" rIns="0" bIns="72000" anchor="ctr" anchorCtr="0">
                <a:noAutofit/>
              </a:bodyPr>
              <a:lstStyle/>
              <a:p>
                <a:pPr defTabSz="801688">
                  <a:spcBef>
                    <a:spcPct val="20000"/>
                  </a:spcBef>
                  <a:defRPr/>
                </a:pPr>
                <a:r>
                  <a:rPr lang="fr-FR" sz="1300" b="1" noProof="1">
                    <a:solidFill>
                      <a:srgbClr val="E60028"/>
                    </a:solidFill>
                  </a:rPr>
                  <a:t>Mai 2018</a:t>
                </a:r>
              </a:p>
            </p:txBody>
          </p:sp>
        </p:grpSp>
        <p:grpSp>
          <p:nvGrpSpPr>
            <p:cNvPr id="4" name="Group 31"/>
            <p:cNvGrpSpPr/>
            <p:nvPr/>
          </p:nvGrpSpPr>
          <p:grpSpPr>
            <a:xfrm>
              <a:off x="1152879" y="999537"/>
              <a:ext cx="2161165" cy="452848"/>
              <a:chOff x="526827" y="3591004"/>
              <a:chExt cx="3759130" cy="332166"/>
            </a:xfrm>
          </p:grpSpPr>
          <p:sp>
            <p:nvSpPr>
              <p:cNvPr id="85" name="Text Box 118" descr="© INSCALE GmbH, 26.05.2010&#10;http://www.presentationload.com/"/>
              <p:cNvSpPr txBox="1">
                <a:spLocks noChangeArrowheads="1"/>
              </p:cNvSpPr>
              <p:nvPr/>
            </p:nvSpPr>
            <p:spPr bwMode="gray">
              <a:xfrm>
                <a:off x="526827" y="3591004"/>
                <a:ext cx="3759130" cy="308086"/>
              </a:xfrm>
              <a:prstGeom prst="rect">
                <a:avLst/>
              </a:prstGeom>
              <a:noFill/>
              <a:ln w="9525">
                <a:noFill/>
                <a:miter lim="800000"/>
                <a:headEnd/>
                <a:tailEnd/>
              </a:ln>
            </p:spPr>
            <p:txBody>
              <a:bodyPr lIns="0" tIns="0" rIns="0" bIns="72000" anchor="ctr" anchorCtr="0">
                <a:noAutofit/>
              </a:bodyPr>
              <a:lstStyle>
                <a:defPPr>
                  <a:defRPr lang="fr-FR"/>
                </a:defPPr>
                <a:lvl1pPr defTabSz="801688">
                  <a:spcBef>
                    <a:spcPct val="20000"/>
                  </a:spcBef>
                  <a:defRPr sz="1400" b="1">
                    <a:cs typeface="Arial" charset="0"/>
                  </a:defRPr>
                </a:lvl1pPr>
              </a:lstStyle>
              <a:p>
                <a:pPr>
                  <a:defRPr/>
                </a:pPr>
                <a:r>
                  <a:rPr lang="fr-FR" sz="1300" noProof="1">
                    <a:solidFill>
                      <a:srgbClr val="69AACD"/>
                    </a:solidFill>
                  </a:rPr>
                  <a:t>Renforcement de la législation</a:t>
                </a:r>
              </a:p>
            </p:txBody>
          </p:sp>
          <p:cxnSp>
            <p:nvCxnSpPr>
              <p:cNvPr id="86" name="Gerade Verbindung 15"/>
              <p:cNvCxnSpPr/>
              <p:nvPr/>
            </p:nvCxnSpPr>
            <p:spPr bwMode="gray">
              <a:xfrm flipV="1">
                <a:off x="550266" y="3921574"/>
                <a:ext cx="2980014" cy="1596"/>
              </a:xfrm>
              <a:prstGeom prst="line">
                <a:avLst/>
              </a:prstGeom>
              <a:noFill/>
              <a:ln w="9525" cap="flat" cmpd="sng" algn="ctr">
                <a:solidFill>
                  <a:srgbClr val="69AACD">
                    <a:shade val="95000"/>
                    <a:satMod val="105000"/>
                  </a:srgbClr>
                </a:solidFill>
                <a:prstDash val="solid"/>
                <a:headEnd/>
                <a:tailEnd/>
              </a:ln>
              <a:effectLst/>
            </p:spPr>
          </p:cxnSp>
        </p:grpSp>
        <p:grpSp>
          <p:nvGrpSpPr>
            <p:cNvPr id="5" name="Group 32"/>
            <p:cNvGrpSpPr/>
            <p:nvPr/>
          </p:nvGrpSpPr>
          <p:grpSpPr>
            <a:xfrm>
              <a:off x="5829957" y="4857314"/>
              <a:ext cx="2192232" cy="404432"/>
              <a:chOff x="4309866" y="5065838"/>
              <a:chExt cx="2892558" cy="541972"/>
            </a:xfrm>
          </p:grpSpPr>
          <p:sp>
            <p:nvSpPr>
              <p:cNvPr id="88" name="Text Box 118" descr="© INSCALE GmbH, 26.05.2010&#10;http://www.presentationload.com/"/>
              <p:cNvSpPr txBox="1">
                <a:spLocks noChangeArrowheads="1"/>
              </p:cNvSpPr>
              <p:nvPr/>
            </p:nvSpPr>
            <p:spPr bwMode="gray">
              <a:xfrm>
                <a:off x="4309866" y="5065838"/>
                <a:ext cx="2892558" cy="482425"/>
              </a:xfrm>
              <a:prstGeom prst="rect">
                <a:avLst/>
              </a:prstGeom>
              <a:noFill/>
              <a:ln w="9525">
                <a:noFill/>
                <a:miter lim="800000"/>
                <a:headEnd/>
                <a:tailEnd/>
              </a:ln>
            </p:spPr>
            <p:txBody>
              <a:bodyPr lIns="0" tIns="0" rIns="0" bIns="72000" anchor="ctr" anchorCtr="0">
                <a:noAutofit/>
              </a:bodyPr>
              <a:lstStyle>
                <a:defPPr>
                  <a:defRPr lang="fr-FR"/>
                </a:defPPr>
                <a:lvl1pPr defTabSz="801688">
                  <a:spcBef>
                    <a:spcPct val="20000"/>
                  </a:spcBef>
                  <a:defRPr sz="1400" b="1">
                    <a:solidFill>
                      <a:schemeClr val="accent1"/>
                    </a:solidFill>
                    <a:cs typeface="Arial" charset="0"/>
                  </a:defRPr>
                </a:lvl1pPr>
              </a:lstStyle>
              <a:p>
                <a:pPr algn="r">
                  <a:defRPr/>
                </a:pPr>
                <a:r>
                  <a:rPr lang="fr-FR" sz="1300" noProof="1">
                    <a:solidFill>
                      <a:schemeClr val="accent1">
                        <a:lumMod val="75000"/>
                      </a:schemeClr>
                    </a:solidFill>
                  </a:rPr>
                  <a:t>Toutes les entreprises et les résidents de l’UE</a:t>
                </a:r>
              </a:p>
            </p:txBody>
          </p:sp>
          <p:cxnSp>
            <p:nvCxnSpPr>
              <p:cNvPr id="89" name="Gerade Verbindung 27"/>
              <p:cNvCxnSpPr>
                <a:cxnSpLocks/>
              </p:cNvCxnSpPr>
              <p:nvPr/>
            </p:nvCxnSpPr>
            <p:spPr bwMode="gray">
              <a:xfrm flipV="1">
                <a:off x="4412631" y="5607810"/>
                <a:ext cx="2610369" cy="0"/>
              </a:xfrm>
              <a:prstGeom prst="line">
                <a:avLst/>
              </a:prstGeom>
              <a:noFill/>
              <a:ln w="9525" cap="flat" cmpd="sng" algn="ctr">
                <a:solidFill>
                  <a:schemeClr val="accent1">
                    <a:lumMod val="75000"/>
                  </a:schemeClr>
                </a:solidFill>
                <a:prstDash val="solid"/>
                <a:headEnd/>
                <a:tailEnd/>
              </a:ln>
              <a:effectLst/>
            </p:spPr>
          </p:cxnSp>
        </p:grpSp>
        <p:grpSp>
          <p:nvGrpSpPr>
            <p:cNvPr id="6" name="Gruppieren 6"/>
            <p:cNvGrpSpPr/>
            <p:nvPr/>
          </p:nvGrpSpPr>
          <p:grpSpPr bwMode="gray">
            <a:xfrm>
              <a:off x="3050786" y="2115558"/>
              <a:ext cx="2687468" cy="2638056"/>
              <a:chOff x="7908595" y="1986057"/>
              <a:chExt cx="3508375" cy="3508377"/>
            </a:xfrm>
          </p:grpSpPr>
          <p:sp>
            <p:nvSpPr>
              <p:cNvPr id="91" name="Freeform 7"/>
              <p:cNvSpPr>
                <a:spLocks/>
              </p:cNvSpPr>
              <p:nvPr/>
            </p:nvSpPr>
            <p:spPr bwMode="gray">
              <a:xfrm>
                <a:off x="7908595" y="3776756"/>
                <a:ext cx="1709737" cy="1717674"/>
              </a:xfrm>
              <a:custGeom>
                <a:avLst/>
                <a:gdLst>
                  <a:gd name="T0" fmla="*/ 193 w 285"/>
                  <a:gd name="T1" fmla="*/ 165 h 286"/>
                  <a:gd name="T2" fmla="*/ 94 w 285"/>
                  <a:gd name="T3" fmla="*/ 0 h 286"/>
                  <a:gd name="T4" fmla="*/ 0 w 285"/>
                  <a:gd name="T5" fmla="*/ 0 h 286"/>
                  <a:gd name="T6" fmla="*/ 285 w 285"/>
                  <a:gd name="T7" fmla="*/ 286 h 286"/>
                  <a:gd name="T8" fmla="*/ 285 w 285"/>
                  <a:gd name="T9" fmla="*/ 192 h 286"/>
                  <a:gd name="T10" fmla="*/ 193 w 285"/>
                  <a:gd name="T11" fmla="*/ 165 h 286"/>
                </a:gdLst>
                <a:ahLst/>
                <a:cxnLst>
                  <a:cxn ang="0">
                    <a:pos x="T0" y="T1"/>
                  </a:cxn>
                  <a:cxn ang="0">
                    <a:pos x="T2" y="T3"/>
                  </a:cxn>
                  <a:cxn ang="0">
                    <a:pos x="T4" y="T5"/>
                  </a:cxn>
                  <a:cxn ang="0">
                    <a:pos x="T6" y="T7"/>
                  </a:cxn>
                  <a:cxn ang="0">
                    <a:pos x="T8" y="T9"/>
                  </a:cxn>
                  <a:cxn ang="0">
                    <a:pos x="T10" y="T11"/>
                  </a:cxn>
                </a:cxnLst>
                <a:rect l="0" t="0" r="r" b="b"/>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rgbClr val="E60028"/>
              </a:solidFill>
              <a:ln w="12700"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cs typeface="Arial"/>
                </a:endParaRPr>
              </a:p>
            </p:txBody>
          </p:sp>
          <p:sp>
            <p:nvSpPr>
              <p:cNvPr id="92" name="Freeform 8"/>
              <p:cNvSpPr>
                <a:spLocks/>
              </p:cNvSpPr>
              <p:nvPr/>
            </p:nvSpPr>
            <p:spPr bwMode="gray">
              <a:xfrm>
                <a:off x="7908595" y="1986057"/>
                <a:ext cx="1709736" cy="1709738"/>
              </a:xfrm>
              <a:custGeom>
                <a:avLst/>
                <a:gdLst>
                  <a:gd name="T0" fmla="*/ 121 w 285"/>
                  <a:gd name="T1" fmla="*/ 193 h 285"/>
                  <a:gd name="T2" fmla="*/ 285 w 285"/>
                  <a:gd name="T3" fmla="*/ 94 h 285"/>
                  <a:gd name="T4" fmla="*/ 285 w 285"/>
                  <a:gd name="T5" fmla="*/ 0 h 285"/>
                  <a:gd name="T6" fmla="*/ 0 w 285"/>
                  <a:gd name="T7" fmla="*/ 285 h 285"/>
                  <a:gd name="T8" fmla="*/ 94 w 285"/>
                  <a:gd name="T9" fmla="*/ 285 h 285"/>
                  <a:gd name="T10" fmla="*/ 121 w 285"/>
                  <a:gd name="T11" fmla="*/ 193 h 285"/>
                </a:gdLst>
                <a:ahLst/>
                <a:cxnLst>
                  <a:cxn ang="0">
                    <a:pos x="T0" y="T1"/>
                  </a:cxn>
                  <a:cxn ang="0">
                    <a:pos x="T2" y="T3"/>
                  </a:cxn>
                  <a:cxn ang="0">
                    <a:pos x="T4" y="T5"/>
                  </a:cxn>
                  <a:cxn ang="0">
                    <a:pos x="T6" y="T7"/>
                  </a:cxn>
                  <a:cxn ang="0">
                    <a:pos x="T8" y="T9"/>
                  </a:cxn>
                  <a:cxn ang="0">
                    <a:pos x="T10" y="T11"/>
                  </a:cxn>
                </a:cxnLst>
                <a:rect l="0" t="0" r="r" b="b"/>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rgbClr val="3A86AE"/>
              </a:solidFill>
              <a:ln w="12700"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cs typeface="Arial"/>
                </a:endParaRPr>
              </a:p>
            </p:txBody>
          </p:sp>
          <p:sp>
            <p:nvSpPr>
              <p:cNvPr id="93" name="Freeform 9"/>
              <p:cNvSpPr>
                <a:spLocks/>
              </p:cNvSpPr>
              <p:nvPr/>
            </p:nvSpPr>
            <p:spPr bwMode="gray">
              <a:xfrm>
                <a:off x="9707232" y="1986057"/>
                <a:ext cx="1709738" cy="1709738"/>
              </a:xfrm>
              <a:custGeom>
                <a:avLst/>
                <a:gdLst>
                  <a:gd name="T0" fmla="*/ 92 w 285"/>
                  <a:gd name="T1" fmla="*/ 120 h 285"/>
                  <a:gd name="T2" fmla="*/ 191 w 285"/>
                  <a:gd name="T3" fmla="*/ 285 h 285"/>
                  <a:gd name="T4" fmla="*/ 285 w 285"/>
                  <a:gd name="T5" fmla="*/ 285 h 285"/>
                  <a:gd name="T6" fmla="*/ 0 w 285"/>
                  <a:gd name="T7" fmla="*/ 0 h 285"/>
                  <a:gd name="T8" fmla="*/ 0 w 285"/>
                  <a:gd name="T9" fmla="*/ 94 h 285"/>
                  <a:gd name="T10" fmla="*/ 92 w 285"/>
                  <a:gd name="T11" fmla="*/ 120 h 285"/>
                </a:gdLst>
                <a:ahLst/>
                <a:cxnLst>
                  <a:cxn ang="0">
                    <a:pos x="T0" y="T1"/>
                  </a:cxn>
                  <a:cxn ang="0">
                    <a:pos x="T2" y="T3"/>
                  </a:cxn>
                  <a:cxn ang="0">
                    <a:pos x="T4" y="T5"/>
                  </a:cxn>
                  <a:cxn ang="0">
                    <a:pos x="T6" y="T7"/>
                  </a:cxn>
                  <a:cxn ang="0">
                    <a:pos x="T8" y="T9"/>
                  </a:cxn>
                  <a:cxn ang="0">
                    <a:pos x="T10" y="T11"/>
                  </a:cxn>
                </a:cxnLst>
                <a:rect l="0" t="0" r="r" b="b"/>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rgbClr val="6E6E87"/>
              </a:solidFill>
              <a:ln w="12700"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cs typeface="Arial"/>
                </a:endParaRPr>
              </a:p>
            </p:txBody>
          </p:sp>
          <p:sp>
            <p:nvSpPr>
              <p:cNvPr id="94" name="Freeform 10"/>
              <p:cNvSpPr>
                <a:spLocks/>
              </p:cNvSpPr>
              <p:nvPr/>
            </p:nvSpPr>
            <p:spPr bwMode="gray">
              <a:xfrm>
                <a:off x="9707232" y="3776758"/>
                <a:ext cx="1709738" cy="1717676"/>
              </a:xfrm>
              <a:custGeom>
                <a:avLst/>
                <a:gdLst>
                  <a:gd name="T0" fmla="*/ 164 w 285"/>
                  <a:gd name="T1" fmla="*/ 92 h 286"/>
                  <a:gd name="T2" fmla="*/ 0 w 285"/>
                  <a:gd name="T3" fmla="*/ 191 h 286"/>
                  <a:gd name="T4" fmla="*/ 0 w 285"/>
                  <a:gd name="T5" fmla="*/ 286 h 286"/>
                  <a:gd name="T6" fmla="*/ 285 w 285"/>
                  <a:gd name="T7" fmla="*/ 0 h 286"/>
                  <a:gd name="T8" fmla="*/ 191 w 285"/>
                  <a:gd name="T9" fmla="*/ 0 h 286"/>
                  <a:gd name="T10" fmla="*/ 164 w 285"/>
                  <a:gd name="T11" fmla="*/ 92 h 286"/>
                </a:gdLst>
                <a:ahLst/>
                <a:cxnLst>
                  <a:cxn ang="0">
                    <a:pos x="T0" y="T1"/>
                  </a:cxn>
                  <a:cxn ang="0">
                    <a:pos x="T2" y="T3"/>
                  </a:cxn>
                  <a:cxn ang="0">
                    <a:pos x="T4" y="T5"/>
                  </a:cxn>
                  <a:cxn ang="0">
                    <a:pos x="T6" y="T7"/>
                  </a:cxn>
                  <a:cxn ang="0">
                    <a:pos x="T8" y="T9"/>
                  </a:cxn>
                  <a:cxn ang="0">
                    <a:pos x="T10" y="T11"/>
                  </a:cxn>
                </a:cxnLst>
                <a:rect l="0" t="0" r="r" b="b"/>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chemeClr val="accent1">
                  <a:lumMod val="75000"/>
                </a:schemeClr>
              </a:solidFill>
              <a:ln w="12700"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a:defRPr/>
                </a:pPr>
                <a:endParaRPr lang="en-US" kern="0" dirty="0">
                  <a:solidFill>
                    <a:prstClr val="black"/>
                  </a:solidFill>
                  <a:cs typeface="Arial"/>
                </a:endParaRPr>
              </a:p>
            </p:txBody>
          </p:sp>
          <p:sp>
            <p:nvSpPr>
              <p:cNvPr id="95" name="Textfeld 50"/>
              <p:cNvSpPr txBox="1"/>
              <p:nvPr/>
            </p:nvSpPr>
            <p:spPr bwMode="gray">
              <a:xfrm rot="18903098">
                <a:off x="8168691" y="2559851"/>
                <a:ext cx="1689949" cy="1051130"/>
              </a:xfrm>
              <a:prstGeom prst="rect">
                <a:avLst/>
              </a:prstGeom>
              <a:noFill/>
            </p:spPr>
            <p:txBody>
              <a:bodyPr wrap="none" lIns="0" tIns="0" rIns="0" bIns="0" rtlCol="0" anchor="ctr" anchorCtr="0">
                <a:prstTxWarp prst="textArchUp">
                  <a:avLst/>
                </a:prstTxWarp>
                <a:spAutoFit/>
              </a:bodyPr>
              <a:lstStyle/>
              <a:p>
                <a:pPr algn="ctr">
                  <a:defRPr/>
                </a:pPr>
                <a:r>
                  <a:rPr lang="fr-FR" b="1" dirty="0">
                    <a:solidFill>
                      <a:srgbClr val="FFFFFF"/>
                    </a:solidFill>
                  </a:rPr>
                  <a:t>Quoi </a:t>
                </a:r>
              </a:p>
            </p:txBody>
          </p:sp>
          <p:sp>
            <p:nvSpPr>
              <p:cNvPr id="96" name="Textfeld 51"/>
              <p:cNvSpPr txBox="1"/>
              <p:nvPr/>
            </p:nvSpPr>
            <p:spPr bwMode="gray">
              <a:xfrm rot="2820466">
                <a:off x="9410263" y="2601981"/>
                <a:ext cx="1689949" cy="1051129"/>
              </a:xfrm>
              <a:prstGeom prst="rect">
                <a:avLst/>
              </a:prstGeom>
              <a:noFill/>
            </p:spPr>
            <p:txBody>
              <a:bodyPr wrap="none" lIns="0" tIns="0" rIns="0" bIns="0" rtlCol="0" anchor="ctr" anchorCtr="0">
                <a:prstTxWarp prst="textArchUp">
                  <a:avLst/>
                </a:prstTxWarp>
                <a:spAutoFit/>
              </a:bodyPr>
              <a:lstStyle/>
              <a:p>
                <a:pPr algn="ctr">
                  <a:defRPr/>
                </a:pPr>
                <a:r>
                  <a:rPr lang="fr-FR" b="1" dirty="0">
                    <a:solidFill>
                      <a:srgbClr val="FFFFFF"/>
                    </a:solidFill>
                  </a:rPr>
                  <a:t>Où</a:t>
                </a:r>
              </a:p>
            </p:txBody>
          </p:sp>
          <p:sp>
            <p:nvSpPr>
              <p:cNvPr id="97" name="Textfeld 52"/>
              <p:cNvSpPr txBox="1"/>
              <p:nvPr/>
            </p:nvSpPr>
            <p:spPr bwMode="gray">
              <a:xfrm rot="2946810">
                <a:off x="8138463" y="3887148"/>
                <a:ext cx="1689949" cy="1051129"/>
              </a:xfrm>
              <a:prstGeom prst="rect">
                <a:avLst/>
              </a:prstGeom>
              <a:noFill/>
            </p:spPr>
            <p:txBody>
              <a:bodyPr wrap="none" lIns="0" tIns="0" rIns="0" bIns="0" rtlCol="0" anchor="ctr" anchorCtr="0">
                <a:prstTxWarp prst="textArchDown">
                  <a:avLst/>
                </a:prstTxWarp>
                <a:spAutoFit/>
              </a:bodyPr>
              <a:lstStyle/>
              <a:p>
                <a:pPr algn="ctr">
                  <a:defRPr/>
                </a:pPr>
                <a:r>
                  <a:rPr lang="fr-FR" b="1" dirty="0">
                    <a:solidFill>
                      <a:srgbClr val="FFFFFF"/>
                    </a:solidFill>
                  </a:rPr>
                  <a:t>Quand</a:t>
                </a:r>
              </a:p>
            </p:txBody>
          </p:sp>
          <p:sp>
            <p:nvSpPr>
              <p:cNvPr id="98" name="Textfeld 53"/>
              <p:cNvSpPr txBox="1"/>
              <p:nvPr/>
            </p:nvSpPr>
            <p:spPr bwMode="gray">
              <a:xfrm rot="18793762">
                <a:off x="9548067" y="3863560"/>
                <a:ext cx="1689949" cy="1051129"/>
              </a:xfrm>
              <a:prstGeom prst="rect">
                <a:avLst/>
              </a:prstGeom>
              <a:noFill/>
            </p:spPr>
            <p:txBody>
              <a:bodyPr wrap="none" lIns="0" tIns="0" rIns="0" bIns="0" rtlCol="0" anchor="ctr" anchorCtr="0">
                <a:prstTxWarp prst="textArchDown">
                  <a:avLst/>
                </a:prstTxWarp>
                <a:spAutoFit/>
              </a:bodyPr>
              <a:lstStyle/>
              <a:p>
                <a:pPr algn="ctr">
                  <a:defRPr/>
                </a:pPr>
                <a:r>
                  <a:rPr lang="fr-FR" b="1" dirty="0">
                    <a:solidFill>
                      <a:srgbClr val="FFFFFF"/>
                    </a:solidFill>
                  </a:rPr>
                  <a:t>Qui</a:t>
                </a:r>
              </a:p>
            </p:txBody>
          </p:sp>
        </p:grpSp>
        <p:grpSp>
          <p:nvGrpSpPr>
            <p:cNvPr id="7" name="Group 29"/>
            <p:cNvGrpSpPr/>
            <p:nvPr/>
          </p:nvGrpSpPr>
          <p:grpSpPr>
            <a:xfrm>
              <a:off x="5136794" y="1029846"/>
              <a:ext cx="2827164" cy="408379"/>
              <a:chOff x="3833916" y="1260562"/>
              <a:chExt cx="3730325" cy="547262"/>
            </a:xfrm>
          </p:grpSpPr>
          <p:sp>
            <p:nvSpPr>
              <p:cNvPr id="100" name="Text Box 91" descr="© INSCALE GmbH, 26.05.2010&#10;http://www.presentationload.com/"/>
              <p:cNvSpPr txBox="1">
                <a:spLocks noChangeArrowheads="1"/>
              </p:cNvSpPr>
              <p:nvPr/>
            </p:nvSpPr>
            <p:spPr bwMode="gray">
              <a:xfrm>
                <a:off x="3833916" y="1260562"/>
                <a:ext cx="3575402" cy="481635"/>
              </a:xfrm>
              <a:prstGeom prst="rect">
                <a:avLst/>
              </a:prstGeom>
              <a:noFill/>
              <a:ln w="9525">
                <a:noFill/>
                <a:miter lim="800000"/>
                <a:headEnd/>
                <a:tailEnd/>
              </a:ln>
            </p:spPr>
            <p:txBody>
              <a:bodyPr wrap="square" lIns="0" tIns="0" rIns="0" bIns="72000" anchor="ctr" anchorCtr="0">
                <a:noAutofit/>
              </a:bodyPr>
              <a:lstStyle/>
              <a:p>
                <a:pPr algn="r" defTabSz="801688">
                  <a:spcBef>
                    <a:spcPct val="20000"/>
                  </a:spcBef>
                  <a:defRPr/>
                </a:pPr>
                <a:r>
                  <a:rPr lang="fr-FR" sz="1300" b="1" noProof="1">
                    <a:solidFill>
                      <a:srgbClr val="6E6E87"/>
                    </a:solidFill>
                  </a:rPr>
                  <a:t>Législation de l’UE</a:t>
                </a:r>
              </a:p>
            </p:txBody>
          </p:sp>
          <p:sp>
            <p:nvSpPr>
              <p:cNvPr id="101" name="Line 51" descr="© INSCALE GmbH, 26.05.2010&#10;http://www.presentationload.com/"/>
              <p:cNvSpPr>
                <a:spLocks noChangeShapeType="1"/>
              </p:cNvSpPr>
              <p:nvPr/>
            </p:nvSpPr>
            <p:spPr bwMode="gray">
              <a:xfrm flipV="1">
                <a:off x="4851276" y="1807824"/>
                <a:ext cx="2712965" cy="0"/>
              </a:xfrm>
              <a:prstGeom prst="line">
                <a:avLst/>
              </a:prstGeom>
              <a:noFill/>
              <a:ln w="9525" cap="flat" cmpd="sng" algn="ctr">
                <a:solidFill>
                  <a:srgbClr val="FFFFFF">
                    <a:lumMod val="50000"/>
                  </a:srgbClr>
                </a:solidFill>
                <a:prstDash val="solid"/>
                <a:headEnd/>
                <a:tailEnd/>
              </a:ln>
              <a:effectLst/>
            </p:spPr>
            <p:txBody>
              <a:bodyPr/>
              <a:lstStyle/>
              <a:p>
                <a:pPr>
                  <a:defRPr/>
                </a:pPr>
                <a:endParaRPr lang="en-US" kern="0" noProof="1">
                  <a:solidFill>
                    <a:srgbClr val="E60028"/>
                  </a:solidFill>
                  <a:cs typeface="Arial"/>
                </a:endParaRPr>
              </a:p>
            </p:txBody>
          </p:sp>
        </p:grpSp>
        <p:cxnSp>
          <p:nvCxnSpPr>
            <p:cNvPr id="102" name="Connecteur droit 101"/>
            <p:cNvCxnSpPr/>
            <p:nvPr/>
          </p:nvCxnSpPr>
          <p:spPr bwMode="auto">
            <a:xfrm flipH="1" flipV="1">
              <a:off x="2866497" y="1460002"/>
              <a:ext cx="599701" cy="1010999"/>
            </a:xfrm>
            <a:prstGeom prst="line">
              <a:avLst/>
            </a:prstGeom>
            <a:noFill/>
            <a:ln w="9525" cap="flat" cmpd="sng" algn="ctr">
              <a:solidFill>
                <a:srgbClr val="69AACD">
                  <a:shade val="95000"/>
                  <a:satMod val="105000"/>
                </a:srgbClr>
              </a:solidFill>
              <a:prstDash val="solid"/>
              <a:headEnd/>
              <a:tailEnd/>
            </a:ln>
            <a:effectLst/>
          </p:spPr>
        </p:cxnSp>
        <p:cxnSp>
          <p:nvCxnSpPr>
            <p:cNvPr id="103" name="Connecteur droit 102"/>
            <p:cNvCxnSpPr/>
            <p:nvPr/>
          </p:nvCxnSpPr>
          <p:spPr bwMode="auto">
            <a:xfrm flipV="1">
              <a:off x="5350974" y="1460000"/>
              <a:ext cx="556866" cy="1051551"/>
            </a:xfrm>
            <a:prstGeom prst="line">
              <a:avLst/>
            </a:prstGeom>
            <a:noFill/>
            <a:ln w="9525" cap="flat" cmpd="sng" algn="ctr">
              <a:solidFill>
                <a:srgbClr val="FFFFFF">
                  <a:lumMod val="50000"/>
                </a:srgbClr>
              </a:solidFill>
              <a:prstDash val="solid"/>
              <a:headEnd type="none" w="med" len="med"/>
              <a:tailEnd type="none" w="med" len="med"/>
            </a:ln>
            <a:effectLst/>
          </p:spPr>
        </p:cxnSp>
        <p:cxnSp>
          <p:nvCxnSpPr>
            <p:cNvPr id="104" name="Connecteur droit 103"/>
            <p:cNvCxnSpPr>
              <a:cxnSpLocks/>
            </p:cNvCxnSpPr>
            <p:nvPr/>
          </p:nvCxnSpPr>
          <p:spPr bwMode="auto">
            <a:xfrm flipV="1">
              <a:off x="2879595" y="4397214"/>
              <a:ext cx="586603" cy="867592"/>
            </a:xfrm>
            <a:prstGeom prst="line">
              <a:avLst/>
            </a:prstGeom>
            <a:noFill/>
            <a:ln w="9525" cap="flat" cmpd="sng" algn="ctr">
              <a:solidFill>
                <a:srgbClr val="E60028">
                  <a:shade val="95000"/>
                  <a:satMod val="105000"/>
                </a:srgbClr>
              </a:solidFill>
              <a:prstDash val="solid"/>
              <a:headEnd/>
              <a:tailEnd/>
            </a:ln>
            <a:effectLst/>
          </p:spPr>
        </p:cxnSp>
        <p:cxnSp>
          <p:nvCxnSpPr>
            <p:cNvPr id="105" name="Connecteur droit 104"/>
            <p:cNvCxnSpPr>
              <a:cxnSpLocks/>
            </p:cNvCxnSpPr>
            <p:nvPr/>
          </p:nvCxnSpPr>
          <p:spPr bwMode="auto">
            <a:xfrm flipH="1" flipV="1">
              <a:off x="5308140" y="4397214"/>
              <a:ext cx="598720" cy="857514"/>
            </a:xfrm>
            <a:prstGeom prst="line">
              <a:avLst/>
            </a:prstGeom>
            <a:noFill/>
            <a:ln w="9525" cap="flat" cmpd="sng" algn="ctr">
              <a:solidFill>
                <a:schemeClr val="accent1">
                  <a:lumMod val="75000"/>
                </a:schemeClr>
              </a:solidFill>
              <a:prstDash val="solid"/>
              <a:headEnd type="none" w="med" len="med"/>
              <a:tailEnd type="none" w="med" len="med"/>
            </a:ln>
            <a:effectLst/>
          </p:spPr>
        </p:cxnSp>
        <p:pic>
          <p:nvPicPr>
            <p:cNvPr id="106" name="Picture 9" descr="C:\Users\jardin\Downloads\calendar (3).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7691" y="4798203"/>
              <a:ext cx="50400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1" descr="C:\Users\jardin\Downloads\european-unio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75054" y="934226"/>
              <a:ext cx="504000" cy="503999"/>
            </a:xfrm>
            <a:prstGeom prst="rect">
              <a:avLst/>
            </a:prstGeom>
            <a:noFill/>
            <a:extLst>
              <a:ext uri="{909E8E84-426E-40DD-AFC4-6F175D3DCCD1}">
                <a14:hiddenFill xmlns:a14="http://schemas.microsoft.com/office/drawing/2010/main">
                  <a:solidFill>
                    <a:srgbClr val="FFFFFF"/>
                  </a:solidFill>
                </a14:hiddenFill>
              </a:ext>
            </a:extLst>
          </p:spPr>
        </p:pic>
        <p:sp>
          <p:nvSpPr>
            <p:cNvPr id="108" name="Ellipse 107"/>
            <p:cNvSpPr/>
            <p:nvPr/>
          </p:nvSpPr>
          <p:spPr bwMode="auto">
            <a:xfrm>
              <a:off x="8075054" y="4798202"/>
              <a:ext cx="504000" cy="504001"/>
            </a:xfrm>
            <a:prstGeom prst="ellipse">
              <a:avLst/>
            </a:prstGeom>
            <a:blipFill>
              <a:blip r:embed="rId17" cstate="print"/>
              <a:stretch>
                <a:fillRect/>
              </a:stretch>
            </a:blip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pPr algn="ctr" fontAlgn="base">
                <a:spcBef>
                  <a:spcPct val="0"/>
                </a:spcBef>
                <a:spcAft>
                  <a:spcPct val="0"/>
                </a:spcAft>
              </a:pPr>
              <a:endParaRPr lang="fr-FR" dirty="0">
                <a:solidFill>
                  <a:srgbClr val="000000"/>
                </a:solidFill>
                <a:ea typeface="ＭＳ Ｐゴシック" charset="0"/>
                <a:cs typeface="Arial"/>
              </a:endParaRPr>
            </a:p>
          </p:txBody>
        </p:sp>
        <p:pic>
          <p:nvPicPr>
            <p:cNvPr id="109" name="Picture 10" descr="C:\Users\jardin\Downloads\aucti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7691" y="934226"/>
              <a:ext cx="504000" cy="504000"/>
            </a:xfrm>
            <a:prstGeom prst="rect">
              <a:avLst/>
            </a:prstGeom>
            <a:noFill/>
            <a:extLst>
              <a:ext uri="{909E8E84-426E-40DD-AFC4-6F175D3DCCD1}">
                <a14:hiddenFill xmlns:a14="http://schemas.microsoft.com/office/drawing/2010/main">
                  <a:solidFill>
                    <a:srgbClr val="FFFFFF"/>
                  </a:solidFill>
                </a14:hiddenFill>
              </a:ext>
            </a:extLst>
          </p:spPr>
        </p:pic>
      </p:grpSp>
      <p:sp>
        <p:nvSpPr>
          <p:cNvPr id="133" name="Text Box 52" descr="© INSCALE GmbH, 26.05.2010&#10;http://www.presentationload.com/"/>
          <p:cNvSpPr txBox="1">
            <a:spLocks noChangeArrowheads="1"/>
          </p:cNvSpPr>
          <p:nvPr>
            <p:custDataLst>
              <p:tags r:id="rId5"/>
            </p:custDataLst>
          </p:nvPr>
        </p:nvSpPr>
        <p:spPr bwMode="gray">
          <a:xfrm>
            <a:off x="2002779" y="1772816"/>
            <a:ext cx="2171120" cy="2559830"/>
          </a:xfrm>
          <a:prstGeom prst="rect">
            <a:avLst/>
          </a:prstGeom>
          <a:noFill/>
          <a:ln w="9525">
            <a:noFill/>
            <a:miter lim="800000"/>
            <a:headEnd/>
            <a:tailEnd/>
          </a:ln>
        </p:spPr>
        <p:txBody>
          <a:bodyPr lIns="0" tIns="72000" rIns="0" bIns="0">
            <a:noAutofit/>
          </a:bodyPr>
          <a:lstStyle/>
          <a:p>
            <a:pPr defTabSz="801688">
              <a:defRPr/>
            </a:pPr>
            <a:r>
              <a:rPr lang="fr-FR" sz="1200" noProof="1">
                <a:solidFill>
                  <a:srgbClr val="69AACD"/>
                </a:solidFill>
              </a:rPr>
              <a:t>RGPD va plus loin que l’ancienne Directive 95/46/EC</a:t>
            </a:r>
          </a:p>
          <a:p>
            <a:pPr marL="174625" lvl="0" defTabSz="801688">
              <a:buFont typeface="Arial" panose="020B0604020202020204" pitchFamily="34" charset="0"/>
              <a:buChar char="•"/>
            </a:pPr>
            <a:r>
              <a:rPr lang="fr-FR" sz="1200" b="1" noProof="1">
                <a:solidFill>
                  <a:srgbClr val="69AACD"/>
                </a:solidFill>
              </a:rPr>
              <a:t> de nouveaux principes pour les entreprises</a:t>
            </a:r>
            <a:r>
              <a:rPr lang="fr-FR" dirty="0"/>
              <a:t> </a:t>
            </a:r>
            <a:r>
              <a:rPr lang="fr-FR" sz="1200" noProof="1">
                <a:solidFill>
                  <a:srgbClr val="69AACD"/>
                </a:solidFill>
              </a:rPr>
              <a:t>: </a:t>
            </a:r>
          </a:p>
          <a:p>
            <a:pPr marL="174625" lvl="0" defTabSz="801688"/>
            <a:r>
              <a:rPr lang="fr-FR" sz="1200" noProof="1">
                <a:solidFill>
                  <a:srgbClr val="69AACD"/>
                </a:solidFill>
              </a:rPr>
              <a:t>Responsabilité, Privacy by design       , devoir d’alerte en cas de violation des données personnelles</a:t>
            </a:r>
          </a:p>
          <a:p>
            <a:pPr marL="174625" lvl="0" defTabSz="801688">
              <a:spcBef>
                <a:spcPts val="400"/>
              </a:spcBef>
              <a:buFont typeface="Arial" panose="020B0604020202020204" pitchFamily="34" charset="0"/>
              <a:buChar char="•"/>
            </a:pPr>
            <a:r>
              <a:rPr lang="fr-FR" sz="1200" b="1" noProof="1">
                <a:solidFill>
                  <a:srgbClr val="69AACD"/>
                </a:solidFill>
              </a:rPr>
              <a:t> de nouveaux droits ou des droits renforcés </a:t>
            </a:r>
          </a:p>
          <a:p>
            <a:pPr marL="174625" lvl="0" defTabSz="801688"/>
            <a:r>
              <a:rPr lang="fr-FR" sz="1200" b="1" noProof="1">
                <a:solidFill>
                  <a:srgbClr val="69AACD"/>
                </a:solidFill>
              </a:rPr>
              <a:t>pour les résidents européens </a:t>
            </a:r>
            <a:r>
              <a:rPr lang="fr-FR" sz="1200" noProof="1">
                <a:solidFill>
                  <a:srgbClr val="69AACD"/>
                </a:solidFill>
              </a:rPr>
              <a:t>: droit à l’oubli, à la portabilité, etc.</a:t>
            </a:r>
          </a:p>
          <a:p>
            <a:pPr defTabSz="801688">
              <a:defRPr/>
            </a:pPr>
            <a:endParaRPr lang="fr-FR" sz="1200" kern="0" noProof="1">
              <a:solidFill>
                <a:srgbClr val="69AACD"/>
              </a:solidFill>
              <a:cs typeface="Arial" charset="0"/>
            </a:endParaRPr>
          </a:p>
        </p:txBody>
      </p:sp>
      <p:sp>
        <p:nvSpPr>
          <p:cNvPr id="135" name="Text Box 53" descr="© INSCALE GmbH, 26.05.2010&#10;http://www.presentationload.com/"/>
          <p:cNvSpPr txBox="1">
            <a:spLocks noChangeArrowheads="1"/>
          </p:cNvSpPr>
          <p:nvPr>
            <p:custDataLst>
              <p:tags r:id="rId6"/>
            </p:custDataLst>
          </p:nvPr>
        </p:nvSpPr>
        <p:spPr bwMode="gray">
          <a:xfrm>
            <a:off x="6539282" y="1772816"/>
            <a:ext cx="2196244" cy="974816"/>
          </a:xfrm>
          <a:prstGeom prst="rect">
            <a:avLst/>
          </a:prstGeom>
          <a:noFill/>
          <a:ln w="9525">
            <a:noFill/>
            <a:miter lim="800000"/>
            <a:headEnd/>
            <a:tailEnd/>
          </a:ln>
        </p:spPr>
        <p:txBody>
          <a:bodyPr lIns="0" tIns="72000" rIns="0" bIns="0">
            <a:noAutofit/>
          </a:bodyPr>
          <a:lstStyle/>
          <a:p>
            <a:pPr algn="r" defTabSz="801688">
              <a:spcBef>
                <a:spcPct val="20000"/>
              </a:spcBef>
              <a:defRPr/>
            </a:pPr>
            <a:r>
              <a:rPr lang="fr-FR" sz="1200" noProof="1">
                <a:solidFill>
                  <a:srgbClr val="FFFFFF">
                    <a:lumMod val="50000"/>
                  </a:srgbClr>
                </a:solidFill>
              </a:rPr>
              <a:t>Une première harmonisation des pratiques existantes au sein de l’Union Européenne</a:t>
            </a:r>
          </a:p>
        </p:txBody>
      </p:sp>
      <p:sp>
        <p:nvSpPr>
          <p:cNvPr id="138" name="Text Box 52" descr="© INSCALE GmbH, 26.05.2010&#10;http://www.presentationload.com/"/>
          <p:cNvSpPr txBox="1">
            <a:spLocks noChangeArrowheads="1"/>
          </p:cNvSpPr>
          <p:nvPr>
            <p:custDataLst>
              <p:tags r:id="rId7"/>
            </p:custDataLst>
          </p:nvPr>
        </p:nvSpPr>
        <p:spPr bwMode="gray">
          <a:xfrm>
            <a:off x="2002778" y="5154489"/>
            <a:ext cx="2628292" cy="974811"/>
          </a:xfrm>
          <a:prstGeom prst="rect">
            <a:avLst/>
          </a:prstGeom>
          <a:noFill/>
          <a:ln w="9525">
            <a:noFill/>
            <a:miter lim="800000"/>
            <a:headEnd/>
            <a:tailEnd/>
          </a:ln>
        </p:spPr>
        <p:txBody>
          <a:bodyPr lIns="0" tIns="72000" rIns="0" bIns="0">
            <a:noAutofit/>
          </a:bodyPr>
          <a:lstStyle/>
          <a:p>
            <a:pPr defTabSz="801688">
              <a:spcBef>
                <a:spcPct val="20000"/>
              </a:spcBef>
            </a:pPr>
            <a:r>
              <a:rPr lang="fr-FR" sz="1200" noProof="1">
                <a:solidFill>
                  <a:srgbClr val="E60028"/>
                </a:solidFill>
              </a:rPr>
              <a:t>Être conforme avec la réglementation d’ici au 25 mai 2018 date de mise en application de RGPD</a:t>
            </a:r>
          </a:p>
        </p:txBody>
      </p:sp>
      <p:sp>
        <p:nvSpPr>
          <p:cNvPr id="140" name="Text Box 52" descr="© INSCALE GmbH, 26.05.2010&#10;http://www.presentationload.com/"/>
          <p:cNvSpPr txBox="1">
            <a:spLocks noChangeArrowheads="1"/>
          </p:cNvSpPr>
          <p:nvPr>
            <p:custDataLst>
              <p:tags r:id="rId8"/>
            </p:custDataLst>
          </p:nvPr>
        </p:nvSpPr>
        <p:spPr bwMode="gray">
          <a:xfrm>
            <a:off x="5449039" y="5154489"/>
            <a:ext cx="3286487" cy="761514"/>
          </a:xfrm>
          <a:prstGeom prst="rect">
            <a:avLst/>
          </a:prstGeom>
          <a:noFill/>
          <a:ln w="9525">
            <a:noFill/>
            <a:miter lim="800000"/>
            <a:headEnd/>
            <a:tailEnd/>
          </a:ln>
        </p:spPr>
        <p:txBody>
          <a:bodyPr lIns="0" tIns="72000" rIns="0" bIns="0">
            <a:noAutofit/>
          </a:bodyPr>
          <a:lstStyle/>
          <a:p>
            <a:pPr algn="r" defTabSz="801688">
              <a:spcBef>
                <a:spcPct val="20000"/>
              </a:spcBef>
              <a:defRPr/>
            </a:pPr>
            <a:r>
              <a:rPr lang="fr-FR" sz="1200" noProof="1">
                <a:solidFill>
                  <a:schemeClr val="accent1">
                    <a:lumMod val="75000"/>
                  </a:schemeClr>
                </a:solidFill>
              </a:rPr>
              <a:t>Toutes les entreprises qui collectent, stockent ou réalisent des traitements       sur les données personnelles de résidents de l’Union européenne La réglementation s’applique donc aussi aux GAFA (Google, Amazon, Facebook, Apple)</a:t>
            </a:r>
            <a:endParaRPr lang="fr-FR" sz="1200" noProof="1">
              <a:solidFill>
                <a:schemeClr val="accent1">
                  <a:lumMod val="75000"/>
                </a:schemeClr>
              </a:solidFill>
              <a:cs typeface="Arial" charset="0"/>
            </a:endParaRPr>
          </a:p>
        </p:txBody>
      </p:sp>
      <p:pic>
        <p:nvPicPr>
          <p:cNvPr id="45" name="Picture 8" descr="Résultat de recherche d'images pour &quot;gdpr&quot;"/>
          <p:cNvPicPr>
            <a:picLocks noChangeAspect="1" noChangeArrowheads="1"/>
          </p:cNvPicPr>
          <p:nvPr>
            <p:custDataLst>
              <p:tags r:id="rId9"/>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4797442" y="3005660"/>
            <a:ext cx="1057804" cy="100796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X161790\AppData\Local\Microsoft\Windows\Temporary Internet Files\Content.IE5\OL075AFK\stopwatch.png"/>
          <p:cNvPicPr>
            <a:picLocks noChangeAspect="1" noChangeArrowheads="1"/>
          </p:cNvPicPr>
          <p:nvPr>
            <p:custDataLst>
              <p:tags r:id="rId10"/>
            </p:custDataLst>
          </p:nvPr>
        </p:nvPicPr>
        <p:blipFill>
          <a:blip r:embed="rId20" cstate="print"/>
          <a:srcRect/>
          <a:stretch>
            <a:fillRect/>
          </a:stretch>
        </p:blipFill>
        <p:spPr bwMode="auto">
          <a:xfrm>
            <a:off x="35528" y="908720"/>
            <a:ext cx="288000" cy="288000"/>
          </a:xfrm>
          <a:prstGeom prst="rect">
            <a:avLst/>
          </a:prstGeom>
          <a:noFill/>
        </p:spPr>
      </p:pic>
      <p:pic>
        <p:nvPicPr>
          <p:cNvPr id="43" name="Image 42">
            <a:hlinkClick r:id="rId21" action="ppaction://hlinksldjump"/>
            <a:extLst>
              <a:ext uri="{FF2B5EF4-FFF2-40B4-BE49-F238E27FC236}">
                <a16:creationId xmlns:a16="http://schemas.microsoft.com/office/drawing/2014/main" id="{CD4610FC-15E4-4CB6-952B-A49F2E634DDF}"/>
              </a:ext>
            </a:extLst>
          </p:cNvPr>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2663788" y="2849350"/>
            <a:ext cx="180000" cy="180000"/>
          </a:xfrm>
          <a:prstGeom prst="rect">
            <a:avLst/>
          </a:prstGeom>
        </p:spPr>
      </p:pic>
      <p:pic>
        <p:nvPicPr>
          <p:cNvPr id="44" name="Image 43">
            <a:hlinkClick r:id="rId21" action="ppaction://hlinksldjump"/>
            <a:extLst>
              <a:ext uri="{FF2B5EF4-FFF2-40B4-BE49-F238E27FC236}">
                <a16:creationId xmlns:a16="http://schemas.microsoft.com/office/drawing/2014/main" id="{C15FD9C6-CB3D-4180-9514-049821610760}"/>
              </a:ext>
            </a:extLst>
          </p:cNvPr>
          <p:cNvPicPr>
            <a:picLocks noChangeAspect="1"/>
          </p:cNvPicPr>
          <p:nvPr>
            <p:custDataLst>
              <p:tags r:id="rId12"/>
            </p:custDataLst>
          </p:nvPr>
        </p:nvPicPr>
        <p:blipFill>
          <a:blip r:embed="rId22" cstate="print">
            <a:extLst>
              <a:ext uri="{28A0092B-C50C-407E-A947-70E740481C1C}">
                <a14:useLocalDpi xmlns:a14="http://schemas.microsoft.com/office/drawing/2010/main" val="0"/>
              </a:ext>
            </a:extLst>
          </a:blip>
          <a:stretch>
            <a:fillRect/>
          </a:stretch>
        </p:blipFill>
        <p:spPr>
          <a:xfrm>
            <a:off x="7439428" y="5426837"/>
            <a:ext cx="180000" cy="180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3E2CC0-7011-44A5-9039-F717D8ACF92B}"/>
              </a:ext>
            </a:extLst>
          </p:cNvPr>
          <p:cNvSpPr>
            <a:spLocks noGrp="1"/>
          </p:cNvSpPr>
          <p:nvPr>
            <p:ph type="title"/>
            <p:custDataLst>
              <p:tags r:id="rId1"/>
            </p:custDataLst>
          </p:nvPr>
        </p:nvSpPr>
        <p:spPr/>
        <p:txBody>
          <a:bodyPr>
            <a:noAutofit/>
          </a:bodyPr>
          <a:lstStyle/>
          <a:p>
            <a:r>
              <a:rPr lang="fr-FR"/>
              <a:t>RGPD renforce les droits de l’ensemble des individus</a:t>
            </a:r>
          </a:p>
        </p:txBody>
      </p:sp>
      <p:grpSp>
        <p:nvGrpSpPr>
          <p:cNvPr id="24" name="Groupe 23">
            <a:extLst>
              <a:ext uri="{FF2B5EF4-FFF2-40B4-BE49-F238E27FC236}">
                <a16:creationId xmlns:a16="http://schemas.microsoft.com/office/drawing/2014/main" id="{D5D16B65-131B-4328-B1BF-51687A2D31BF}"/>
              </a:ext>
            </a:extLst>
          </p:cNvPr>
          <p:cNvGrpSpPr/>
          <p:nvPr>
            <p:custDataLst>
              <p:tags r:id="rId2"/>
            </p:custDataLst>
          </p:nvPr>
        </p:nvGrpSpPr>
        <p:grpSpPr>
          <a:xfrm>
            <a:off x="971600" y="1394178"/>
            <a:ext cx="3132000" cy="4362793"/>
            <a:chOff x="1079612" y="1394178"/>
            <a:chExt cx="3132000" cy="4362793"/>
          </a:xfrm>
        </p:grpSpPr>
        <p:sp>
          <p:nvSpPr>
            <p:cNvPr id="8" name="Rectangle 7">
              <a:extLst>
                <a:ext uri="{FF2B5EF4-FFF2-40B4-BE49-F238E27FC236}">
                  <a16:creationId xmlns:a16="http://schemas.microsoft.com/office/drawing/2014/main" id="{A30C807D-A8F8-4F9F-8BC8-6AF8D8B4A4CB}"/>
                </a:ext>
              </a:extLst>
            </p:cNvPr>
            <p:cNvSpPr/>
            <p:nvPr/>
          </p:nvSpPr>
          <p:spPr>
            <a:xfrm>
              <a:off x="1079612" y="1394178"/>
              <a:ext cx="3132000" cy="4362793"/>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t"/>
            <a:lstStyle/>
            <a:p>
              <a:pPr algn="ctr"/>
              <a:r>
                <a:rPr lang="fr-FR" b="1" dirty="0"/>
                <a:t>A l’externe</a:t>
              </a:r>
            </a:p>
            <a:p>
              <a:pPr algn="ctr"/>
              <a:endParaRPr lang="fr-FR" sz="1400" b="1" dirty="0"/>
            </a:p>
            <a:p>
              <a:pPr algn="ctr"/>
              <a:endParaRPr lang="fr-FR" sz="1400" b="1" dirty="0"/>
            </a:p>
            <a:p>
              <a:pPr algn="ctr"/>
              <a:endParaRPr lang="fr-FR" sz="1400" b="1" dirty="0"/>
            </a:p>
            <a:p>
              <a:pPr algn="ctr"/>
              <a:endParaRPr lang="fr-FR" sz="1400" b="1" dirty="0"/>
            </a:p>
            <a:p>
              <a:pPr algn="ctr">
                <a:spcAft>
                  <a:spcPts val="600"/>
                </a:spcAft>
              </a:pPr>
              <a:r>
                <a:rPr lang="fr-FR" sz="1400" b="1" dirty="0"/>
                <a:t>_</a:t>
              </a: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Les clients et prospects (anciens et nouveaux)</a:t>
              </a: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Tiers, mandataires, bénéficiaires </a:t>
              </a: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Les tiers gérés dans le cadre de traitement pour les clients corporates (clients de nos clients et représentants PM)</a:t>
              </a:r>
            </a:p>
            <a:p>
              <a:pPr marL="171450" indent="-171450">
                <a:spcAft>
                  <a:spcPts val="600"/>
                </a:spcAft>
                <a:buFont typeface="Wingdings" panose="05000000000000000000" pitchFamily="2" charset="2"/>
                <a:buChar char="§"/>
                <a:defRPr/>
              </a:pPr>
              <a:r>
                <a:rPr lang="fr-FR" sz="1400" dirty="0">
                  <a:solidFill>
                    <a:schemeClr val="bg1"/>
                  </a:solidFill>
                  <a:latin typeface="Arial" pitchFamily="34" charset="0"/>
                </a:rPr>
                <a:t>Les sous-traitants et prestataires de services</a:t>
              </a:r>
            </a:p>
            <a:p>
              <a:pPr marL="171450" lvl="0" indent="-171450">
                <a:spcAft>
                  <a:spcPts val="600"/>
                </a:spcAft>
                <a:buFont typeface="Wingdings" panose="05000000000000000000" pitchFamily="2" charset="2"/>
                <a:buChar char="§"/>
                <a:defRPr/>
              </a:pPr>
              <a:endParaRPr lang="fr-FR" sz="1400" dirty="0">
                <a:solidFill>
                  <a:schemeClr val="bg1"/>
                </a:solidFill>
                <a:latin typeface="Arial" pitchFamily="34" charset="0"/>
                <a:cs typeface="Arial" pitchFamily="34" charset="0"/>
              </a:endParaRPr>
            </a:p>
            <a:p>
              <a:pPr algn="ctr"/>
              <a:endParaRPr lang="fr-FR" sz="1400" b="1" dirty="0"/>
            </a:p>
          </p:txBody>
        </p:sp>
        <p:pic>
          <p:nvPicPr>
            <p:cNvPr id="21" name="Image 20">
              <a:extLst>
                <a:ext uri="{FF2B5EF4-FFF2-40B4-BE49-F238E27FC236}">
                  <a16:creationId xmlns:a16="http://schemas.microsoft.com/office/drawing/2014/main" id="{FE526B41-E6FF-461D-9A04-63D1BE8171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1612" y="1916904"/>
              <a:ext cx="648000" cy="648000"/>
            </a:xfrm>
            <a:prstGeom prst="rect">
              <a:avLst/>
            </a:prstGeom>
          </p:spPr>
        </p:pic>
      </p:grpSp>
      <p:grpSp>
        <p:nvGrpSpPr>
          <p:cNvPr id="25" name="Groupe 24">
            <a:extLst>
              <a:ext uri="{FF2B5EF4-FFF2-40B4-BE49-F238E27FC236}">
                <a16:creationId xmlns:a16="http://schemas.microsoft.com/office/drawing/2014/main" id="{D6E3D52E-A7C7-43D4-BD7D-52869A249AB1}"/>
              </a:ext>
            </a:extLst>
          </p:cNvPr>
          <p:cNvGrpSpPr/>
          <p:nvPr>
            <p:custDataLst>
              <p:tags r:id="rId3"/>
            </p:custDataLst>
          </p:nvPr>
        </p:nvGrpSpPr>
        <p:grpSpPr>
          <a:xfrm>
            <a:off x="5256076" y="1394178"/>
            <a:ext cx="3132000" cy="4362793"/>
            <a:chOff x="5400092" y="1394178"/>
            <a:chExt cx="3132000" cy="4362793"/>
          </a:xfrm>
        </p:grpSpPr>
        <p:sp>
          <p:nvSpPr>
            <p:cNvPr id="14" name="Rectangle 13">
              <a:extLst>
                <a:ext uri="{FF2B5EF4-FFF2-40B4-BE49-F238E27FC236}">
                  <a16:creationId xmlns:a16="http://schemas.microsoft.com/office/drawing/2014/main" id="{18C98CD8-0519-45F2-B60C-7349313F24D3}"/>
                </a:ext>
              </a:extLst>
            </p:cNvPr>
            <p:cNvSpPr/>
            <p:nvPr/>
          </p:nvSpPr>
          <p:spPr>
            <a:xfrm>
              <a:off x="5400092" y="1394178"/>
              <a:ext cx="3132000" cy="4362793"/>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lstStyle/>
            <a:p>
              <a:pPr algn="ctr"/>
              <a:r>
                <a:rPr lang="fr-FR" b="1" dirty="0"/>
                <a:t>En interne</a:t>
              </a:r>
            </a:p>
            <a:p>
              <a:pPr algn="ctr"/>
              <a:endParaRPr lang="fr-FR" sz="1400" b="1" dirty="0"/>
            </a:p>
            <a:p>
              <a:pPr algn="ctr"/>
              <a:endParaRPr lang="fr-FR" sz="1400" b="1" dirty="0"/>
            </a:p>
            <a:p>
              <a:pPr algn="ctr"/>
              <a:endParaRPr lang="fr-FR" sz="1400" b="1" dirty="0"/>
            </a:p>
            <a:p>
              <a:pPr algn="ctr"/>
              <a:endParaRPr lang="fr-FR" sz="1400" b="1" dirty="0"/>
            </a:p>
            <a:p>
              <a:pPr algn="ctr">
                <a:spcAft>
                  <a:spcPts val="600"/>
                </a:spcAft>
              </a:pPr>
              <a:r>
                <a:rPr lang="fr-FR" sz="1400" b="1" dirty="0"/>
                <a:t>_</a:t>
              </a:r>
            </a:p>
            <a:p>
              <a:pPr marL="171450" lvl="0" indent="-171450">
                <a:spcAft>
                  <a:spcPts val="600"/>
                </a:spcAft>
                <a:buFont typeface="Wingdings" panose="05000000000000000000" pitchFamily="2" charset="2"/>
                <a:buChar char="§"/>
                <a:defRPr/>
              </a:pPr>
              <a:endParaRPr lang="fr-FR" sz="1400" dirty="0">
                <a:solidFill>
                  <a:schemeClr val="bg1"/>
                </a:solidFill>
                <a:latin typeface="Arial" pitchFamily="34" charset="0"/>
                <a:cs typeface="Arial" pitchFamily="34" charset="0"/>
              </a:endParaRP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Tous les collaborateurs du groupe et anciens collaborateurs</a:t>
              </a: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Candidats, devenus collaborateurs ou non retenus</a:t>
              </a:r>
            </a:p>
            <a:p>
              <a:pPr marL="171450" lvl="0" indent="-171450">
                <a:spcAft>
                  <a:spcPts val="600"/>
                </a:spcAft>
                <a:buFont typeface="Wingdings" panose="05000000000000000000" pitchFamily="2" charset="2"/>
                <a:buChar char="§"/>
                <a:defRPr/>
              </a:pPr>
              <a:r>
                <a:rPr lang="fr-FR" sz="1400" dirty="0">
                  <a:solidFill>
                    <a:schemeClr val="bg1"/>
                  </a:solidFill>
                  <a:latin typeface="Arial" pitchFamily="34" charset="0"/>
                </a:rPr>
                <a:t>Les clients salariés</a:t>
              </a:r>
              <a:r>
                <a:rPr lang="en-US"/>
                <a:t>	</a:t>
              </a:r>
            </a:p>
            <a:p>
              <a:pPr algn="ctr"/>
              <a:endParaRPr lang="fr-FR" sz="1400" b="1" dirty="0"/>
            </a:p>
          </p:txBody>
        </p:sp>
        <p:pic>
          <p:nvPicPr>
            <p:cNvPr id="23" name="Image 22">
              <a:extLst>
                <a:ext uri="{FF2B5EF4-FFF2-40B4-BE49-F238E27FC236}">
                  <a16:creationId xmlns:a16="http://schemas.microsoft.com/office/drawing/2014/main" id="{B71596DB-C34F-4147-943B-9B23CD80CA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2092" y="1916904"/>
              <a:ext cx="648000" cy="648000"/>
            </a:xfrm>
            <a:prstGeom prst="rect">
              <a:avLst/>
            </a:prstGeom>
          </p:spPr>
        </p:pic>
      </p:grpSp>
    </p:spTree>
    <p:extLst>
      <p:ext uri="{BB962C8B-B14F-4D97-AF65-F5344CB8AC3E}">
        <p14:creationId xmlns:p14="http://schemas.microsoft.com/office/powerpoint/2010/main" val="3053959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noAutofit/>
          </a:bodyPr>
          <a:lstStyle/>
          <a:p>
            <a:r>
              <a:rPr lang="fr-FR"/>
              <a:t>Les points clés de RGPD qui marquent une nouveauté </a:t>
            </a:r>
            <a:br/>
            <a:r>
              <a:rPr lang="fr-FR"/>
              <a:t>par rapport à la législation existante </a:t>
            </a:r>
          </a:p>
        </p:txBody>
      </p:sp>
      <p:sp>
        <p:nvSpPr>
          <p:cNvPr id="5" name="Rectangle 4"/>
          <p:cNvSpPr/>
          <p:nvPr>
            <p:custDataLst>
              <p:tags r:id="rId2"/>
            </p:custDataLst>
          </p:nvPr>
        </p:nvSpPr>
        <p:spPr bwMode="auto">
          <a:xfrm>
            <a:off x="0" y="875575"/>
            <a:ext cx="1784053" cy="5400000"/>
          </a:xfrm>
          <a:prstGeom prst="rect">
            <a:avLst/>
          </a:prstGeom>
          <a:solidFill>
            <a:srgbClr val="3A86AE"/>
          </a:soli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r>
              <a:rPr lang="fr-FR" sz="1500" cap="small" dirty="0">
                <a:solidFill>
                  <a:prstClr val="white"/>
                </a:solidFill>
                <a:latin typeface="+mj-lt"/>
              </a:rPr>
              <a:t>amélioration des mesures existantes</a:t>
            </a: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r>
              <a:rPr lang="fr-FR" sz="1500" cap="small" dirty="0">
                <a:solidFill>
                  <a:prstClr val="white"/>
                </a:solidFill>
                <a:latin typeface="+mj-lt"/>
              </a:rPr>
              <a:t>durcissement des sanctions</a:t>
            </a: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endParaRPr lang="fr-FR" sz="1400" b="1" kern="0" dirty="0">
              <a:solidFill>
                <a:prstClr val="white"/>
              </a:solidFill>
              <a:latin typeface="+mj-lt"/>
              <a:ea typeface="+mj-ea"/>
              <a:cs typeface="+mj-cs"/>
            </a:endParaRPr>
          </a:p>
          <a:p>
            <a:pPr algn="ctr" fontAlgn="base">
              <a:spcBef>
                <a:spcPct val="0"/>
              </a:spcBef>
              <a:spcAft>
                <a:spcPct val="0"/>
              </a:spcAft>
            </a:pPr>
            <a:r>
              <a:rPr lang="fr-FR" sz="1500" cap="small" dirty="0">
                <a:solidFill>
                  <a:prstClr val="white"/>
                </a:solidFill>
                <a:latin typeface="+mj-lt"/>
              </a:rPr>
              <a:t>renforcement des droits existants </a:t>
            </a:r>
          </a:p>
          <a:p>
            <a:pPr algn="ctr" fontAlgn="base">
              <a:spcBef>
                <a:spcPct val="0"/>
              </a:spcBef>
              <a:spcAft>
                <a:spcPct val="0"/>
              </a:spcAft>
            </a:pPr>
            <a:r>
              <a:rPr lang="fr-FR" sz="1500" cap="small" dirty="0">
                <a:solidFill>
                  <a:prstClr val="white"/>
                </a:solidFill>
                <a:latin typeface="+mj-lt"/>
              </a:rPr>
              <a:t>&amp; </a:t>
            </a:r>
          </a:p>
          <a:p>
            <a:pPr algn="ctr" fontAlgn="base">
              <a:spcBef>
                <a:spcPct val="0"/>
              </a:spcBef>
              <a:spcAft>
                <a:spcPct val="0"/>
              </a:spcAft>
            </a:pPr>
            <a:r>
              <a:rPr lang="fr-FR" sz="1500" cap="small" dirty="0">
                <a:solidFill>
                  <a:prstClr val="white"/>
                </a:solidFill>
                <a:latin typeface="+mj-lt"/>
              </a:rPr>
              <a:t>nouveaux droits pour les individus</a:t>
            </a:r>
          </a:p>
          <a:p>
            <a:pPr algn="ctr" fontAlgn="base">
              <a:spcBef>
                <a:spcPct val="0"/>
              </a:spcBef>
              <a:spcAft>
                <a:spcPct val="0"/>
              </a:spcAft>
            </a:pPr>
            <a:endParaRPr lang="fr-FR" sz="1500" kern="0" cap="small" dirty="0">
              <a:solidFill>
                <a:prstClr val="white"/>
              </a:solidFill>
              <a:latin typeface="+mj-lt"/>
              <a:ea typeface="+mj-ea"/>
              <a:cs typeface="+mj-cs"/>
            </a:endParaRPr>
          </a:p>
          <a:p>
            <a:pPr algn="ctr" fontAlgn="base">
              <a:spcBef>
                <a:spcPct val="0"/>
              </a:spcBef>
              <a:spcAft>
                <a:spcPct val="0"/>
              </a:spcAft>
            </a:pPr>
            <a:endParaRPr lang="fr-FR" sz="1500" kern="0" cap="small" dirty="0">
              <a:solidFill>
                <a:prstClr val="white"/>
              </a:solidFill>
              <a:latin typeface="+mj-lt"/>
              <a:ea typeface="+mj-ea"/>
              <a:cs typeface="+mj-cs"/>
            </a:endParaRPr>
          </a:p>
          <a:p>
            <a:pPr algn="ctr" fontAlgn="base">
              <a:spcBef>
                <a:spcPct val="0"/>
              </a:spcBef>
              <a:spcAft>
                <a:spcPct val="0"/>
              </a:spcAft>
            </a:pPr>
            <a:r>
              <a:rPr lang="fr-FR" sz="1500" cap="small" dirty="0">
                <a:solidFill>
                  <a:prstClr val="white"/>
                </a:solidFill>
                <a:latin typeface="+mj-lt"/>
              </a:rPr>
              <a:t>responsabilité des entreprises renforcée</a:t>
            </a:r>
          </a:p>
        </p:txBody>
      </p:sp>
      <p:cxnSp>
        <p:nvCxnSpPr>
          <p:cNvPr id="12" name="Connecteur droit 11"/>
          <p:cNvCxnSpPr/>
          <p:nvPr>
            <p:custDataLst>
              <p:tags r:id="rId3"/>
            </p:custDataLst>
          </p:nvPr>
        </p:nvCxnSpPr>
        <p:spPr>
          <a:xfrm>
            <a:off x="0" y="2132856"/>
            <a:ext cx="9144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custDataLst>
              <p:tags r:id="rId4"/>
            </p:custDataLst>
          </p:nvPr>
        </p:nvCxnSpPr>
        <p:spPr>
          <a:xfrm>
            <a:off x="0" y="6273316"/>
            <a:ext cx="9144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custDataLst>
              <p:tags r:id="rId5"/>
            </p:custDataLst>
          </p:nvPr>
        </p:nvCxnSpPr>
        <p:spPr>
          <a:xfrm>
            <a:off x="0" y="5013176"/>
            <a:ext cx="9144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custDataLst>
              <p:tags r:id="rId6"/>
            </p:custDataLst>
          </p:nvPr>
        </p:nvCxnSpPr>
        <p:spPr>
          <a:xfrm>
            <a:off x="0" y="3465004"/>
            <a:ext cx="9144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custDataLst>
              <p:tags r:id="rId7"/>
            </p:custDataLst>
          </p:nvPr>
        </p:nvCxnSpPr>
        <p:spPr>
          <a:xfrm>
            <a:off x="0" y="872716"/>
            <a:ext cx="9144000" cy="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custDataLst>
              <p:tags r:id="rId8"/>
            </p:custDataLst>
          </p:nvPr>
        </p:nvSpPr>
        <p:spPr>
          <a:xfrm flipH="1">
            <a:off x="3851920" y="2389582"/>
            <a:ext cx="3414582" cy="967410"/>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2"/>
                </a:solidFill>
                <a:latin typeface="Arial" panose="020B0604020202020204" pitchFamily="34" charset="0"/>
              </a:rPr>
              <a:t>Jusqu’à 20M€ </a:t>
            </a:r>
          </a:p>
          <a:p>
            <a:pPr algn="ctr"/>
            <a:r>
              <a:rPr lang="fr-FR" sz="1200" dirty="0">
                <a:solidFill>
                  <a:schemeClr val="tx1"/>
                </a:solidFill>
                <a:latin typeface="Arial" panose="020B0604020202020204" pitchFamily="34" charset="0"/>
              </a:rPr>
              <a:t>ou</a:t>
            </a:r>
            <a:r>
              <a:rPr lang="fr-FR"/>
              <a:t> </a:t>
            </a:r>
          </a:p>
          <a:p>
            <a:pPr algn="ctr">
              <a:spcAft>
                <a:spcPts val="600"/>
              </a:spcAft>
            </a:pPr>
            <a:r>
              <a:rPr lang="fr-FR" sz="1200" b="1" dirty="0">
                <a:solidFill>
                  <a:schemeClr val="bg2"/>
                </a:solidFill>
                <a:latin typeface="Arial" panose="020B0604020202020204" pitchFamily="34" charset="0"/>
              </a:rPr>
              <a:t>4% du Chiffre d’Affaires Monde</a:t>
            </a:r>
          </a:p>
          <a:p>
            <a:pPr algn="ctr"/>
            <a:r>
              <a:rPr lang="fr-FR" sz="1050" i="1" dirty="0">
                <a:solidFill>
                  <a:schemeClr val="tx1"/>
                </a:solidFill>
                <a:latin typeface="Arial" panose="020B0604020202020204" pitchFamily="34" charset="0"/>
              </a:rPr>
              <a:t>(le montant le plus élevé est celui retenu)</a:t>
            </a:r>
          </a:p>
        </p:txBody>
      </p:sp>
      <p:pic>
        <p:nvPicPr>
          <p:cNvPr id="2054" name="Picture 6" descr="C:\Users\X161790\AppData\Local\Microsoft\Windows\Temporary Internet Files\Content.IE5\QD1N75IT\cash.png"/>
          <p:cNvPicPr>
            <a:picLocks noChangeAspect="1" noChangeArrowheads="1"/>
          </p:cNvPicPr>
          <p:nvPr>
            <p:custDataLst>
              <p:tags r:id="rId9"/>
            </p:custDataLst>
          </p:nvPr>
        </p:nvPicPr>
        <p:blipFill>
          <a:blip r:embed="rId31" cstate="print"/>
          <a:srcRect/>
          <a:stretch>
            <a:fillRect/>
          </a:stretch>
        </p:blipFill>
        <p:spPr bwMode="auto">
          <a:xfrm>
            <a:off x="3680608" y="2204864"/>
            <a:ext cx="360000" cy="360000"/>
          </a:xfrm>
          <a:prstGeom prst="rect">
            <a:avLst/>
          </a:prstGeom>
          <a:noFill/>
        </p:spPr>
      </p:pic>
      <p:sp>
        <p:nvSpPr>
          <p:cNvPr id="54" name="Rectangle 53"/>
          <p:cNvSpPr/>
          <p:nvPr>
            <p:custDataLst>
              <p:tags r:id="rId10"/>
            </p:custDataLst>
          </p:nvPr>
        </p:nvSpPr>
        <p:spPr>
          <a:xfrm flipH="1">
            <a:off x="2231740" y="1138392"/>
            <a:ext cx="2082434" cy="859398"/>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2"/>
                </a:solidFill>
                <a:latin typeface="Arial" panose="020B0604020202020204" pitchFamily="34" charset="0"/>
              </a:rPr>
              <a:t>Guichet unique : </a:t>
            </a:r>
          </a:p>
          <a:p>
            <a:pPr algn="ctr"/>
            <a:r>
              <a:rPr lang="fr-FR" sz="1200" dirty="0">
                <a:solidFill>
                  <a:schemeClr val="tx1"/>
                </a:solidFill>
                <a:latin typeface="Arial" panose="020B0604020202020204" pitchFamily="34" charset="0"/>
              </a:rPr>
              <a:t>chaque pays dispose de son autorité de contrôle</a:t>
            </a:r>
          </a:p>
        </p:txBody>
      </p:sp>
      <p:sp>
        <p:nvSpPr>
          <p:cNvPr id="55" name="Rectangle 54"/>
          <p:cNvSpPr/>
          <p:nvPr>
            <p:custDataLst>
              <p:tags r:id="rId11"/>
            </p:custDataLst>
          </p:nvPr>
        </p:nvSpPr>
        <p:spPr>
          <a:xfrm flipH="1">
            <a:off x="4896036" y="1138392"/>
            <a:ext cx="3923928" cy="859398"/>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2"/>
                </a:solidFill>
                <a:latin typeface="Arial" panose="020B0604020202020204" pitchFamily="34" charset="0"/>
              </a:rPr>
              <a:t>Data Protection Officer (DPO) : </a:t>
            </a:r>
            <a:r>
              <a:rPr lang="fr-FR" sz="1200" dirty="0">
                <a:solidFill>
                  <a:schemeClr val="tx1"/>
                </a:solidFill>
                <a:latin typeface="Arial" panose="020B0604020202020204" pitchFamily="34" charset="0"/>
              </a:rPr>
              <a:t>rôle de contrôle, conseil au sein de l’organisation &amp; interlocuteur privilégié vis-à-vis de l’autorité de contrôle</a:t>
            </a:r>
          </a:p>
        </p:txBody>
      </p:sp>
      <p:pic>
        <p:nvPicPr>
          <p:cNvPr id="2055" name="Picture 7" descr="C:\Users\X161790\AppData\Local\Microsoft\Windows\Temporary Internet Files\Content.IE5\NRF47H1F\teacher.png"/>
          <p:cNvPicPr>
            <a:picLocks noChangeAspect="1" noChangeArrowheads="1"/>
          </p:cNvPicPr>
          <p:nvPr>
            <p:custDataLst>
              <p:tags r:id="rId12"/>
            </p:custDataLst>
          </p:nvPr>
        </p:nvPicPr>
        <p:blipFill>
          <a:blip r:embed="rId32" cstate="print"/>
          <a:srcRect/>
          <a:stretch>
            <a:fillRect/>
          </a:stretch>
        </p:blipFill>
        <p:spPr bwMode="auto">
          <a:xfrm>
            <a:off x="4824028" y="967120"/>
            <a:ext cx="360000" cy="360000"/>
          </a:xfrm>
          <a:prstGeom prst="rect">
            <a:avLst/>
          </a:prstGeom>
          <a:noFill/>
        </p:spPr>
      </p:pic>
      <p:pic>
        <p:nvPicPr>
          <p:cNvPr id="2061" name="Picture 13" descr="C:\Users\X161790\AppData\Local\Microsoft\Windows\Temporary Internet Files\Content.IE5\NRF47H1F\target.png"/>
          <p:cNvPicPr>
            <a:picLocks noChangeAspect="1" noChangeArrowheads="1"/>
          </p:cNvPicPr>
          <p:nvPr>
            <p:custDataLst>
              <p:tags r:id="rId13"/>
            </p:custDataLst>
          </p:nvPr>
        </p:nvPicPr>
        <p:blipFill>
          <a:blip r:embed="rId33" cstate="print"/>
          <a:srcRect/>
          <a:stretch>
            <a:fillRect/>
          </a:stretch>
        </p:blipFill>
        <p:spPr bwMode="auto">
          <a:xfrm>
            <a:off x="2051720" y="967120"/>
            <a:ext cx="360000" cy="360000"/>
          </a:xfrm>
          <a:prstGeom prst="rect">
            <a:avLst/>
          </a:prstGeom>
          <a:noFill/>
        </p:spPr>
      </p:pic>
      <p:sp>
        <p:nvSpPr>
          <p:cNvPr id="62" name="Rectangle 61"/>
          <p:cNvSpPr/>
          <p:nvPr>
            <p:custDataLst>
              <p:tags r:id="rId14"/>
            </p:custDataLst>
          </p:nvPr>
        </p:nvSpPr>
        <p:spPr>
          <a:xfrm flipH="1">
            <a:off x="2021514" y="5269902"/>
            <a:ext cx="1980000" cy="859398"/>
          </a:xfrm>
          <a:prstGeom prst="rect">
            <a:avLst/>
          </a:prstGeom>
          <a:solidFill>
            <a:schemeClr val="bg1">
              <a:lumMod val="95000"/>
              <a:alpha val="73000"/>
            </a:schemeClr>
          </a:solid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latin typeface="Arial" panose="020B0604020202020204" pitchFamily="34" charset="0"/>
              </a:rPr>
              <a:t>Obligation de </a:t>
            </a:r>
          </a:p>
          <a:p>
            <a:pPr algn="ctr"/>
            <a:r>
              <a:rPr lang="fr-FR" sz="1200" b="1" dirty="0">
                <a:solidFill>
                  <a:schemeClr val="bg2"/>
                </a:solidFill>
                <a:latin typeface="Arial" panose="020B0604020202020204" pitchFamily="34" charset="0"/>
              </a:rPr>
              <a:t>rendre des comptes </a:t>
            </a:r>
            <a:r>
              <a:rPr lang="fr-FR" sz="1200" dirty="0">
                <a:solidFill>
                  <a:schemeClr val="tx1"/>
                </a:solidFill>
                <a:latin typeface="Arial" panose="020B0604020202020204" pitchFamily="34" charset="0"/>
              </a:rPr>
              <a:t>à l’autorité de protection (prouver la compliance)</a:t>
            </a:r>
          </a:p>
        </p:txBody>
      </p:sp>
      <p:sp>
        <p:nvSpPr>
          <p:cNvPr id="63" name="Rectangle 62"/>
          <p:cNvSpPr/>
          <p:nvPr>
            <p:custDataLst>
              <p:tags r:id="rId15"/>
            </p:custDataLst>
          </p:nvPr>
        </p:nvSpPr>
        <p:spPr>
          <a:xfrm flipH="1">
            <a:off x="4430883" y="5269902"/>
            <a:ext cx="1980000" cy="859398"/>
          </a:xfrm>
          <a:prstGeom prst="rect">
            <a:avLst/>
          </a:prstGeom>
          <a:solidFill>
            <a:schemeClr val="bg1">
              <a:lumMod val="95000"/>
              <a:alpha val="73000"/>
            </a:schemeClr>
          </a:solid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2"/>
                </a:solidFill>
                <a:latin typeface="Arial" panose="020B0604020202020204" pitchFamily="34" charset="0"/>
              </a:rPr>
              <a:t>Privacy by Design  </a:t>
            </a:r>
          </a:p>
        </p:txBody>
      </p:sp>
      <p:sp>
        <p:nvSpPr>
          <p:cNvPr id="64" name="Rectangle 63"/>
          <p:cNvSpPr/>
          <p:nvPr>
            <p:custDataLst>
              <p:tags r:id="rId16"/>
            </p:custDataLst>
          </p:nvPr>
        </p:nvSpPr>
        <p:spPr>
          <a:xfrm flipH="1">
            <a:off x="6840252" y="5269902"/>
            <a:ext cx="1980000" cy="859398"/>
          </a:xfrm>
          <a:prstGeom prst="rect">
            <a:avLst/>
          </a:prstGeom>
          <a:solidFill>
            <a:schemeClr val="bg1">
              <a:lumMod val="95000"/>
              <a:alpha val="73000"/>
            </a:schemeClr>
          </a:solidFill>
          <a:ln w="19050">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2"/>
                </a:solidFill>
                <a:latin typeface="Arial" panose="020B0604020202020204" pitchFamily="34" charset="0"/>
              </a:rPr>
              <a:t>Notification à l’autorité de protection dans les 72h </a:t>
            </a:r>
            <a:r>
              <a:rPr lang="fr-FR" sz="1200" dirty="0">
                <a:solidFill>
                  <a:schemeClr val="tx1"/>
                </a:solidFill>
                <a:latin typeface="Arial" panose="020B0604020202020204" pitchFamily="34" charset="0"/>
              </a:rPr>
              <a:t>en cas de violation des données</a:t>
            </a:r>
          </a:p>
        </p:txBody>
      </p:sp>
      <p:sp>
        <p:nvSpPr>
          <p:cNvPr id="38" name="Rectangle 37"/>
          <p:cNvSpPr/>
          <p:nvPr>
            <p:custDataLst>
              <p:tags r:id="rId17"/>
            </p:custDataLst>
          </p:nvPr>
        </p:nvSpPr>
        <p:spPr>
          <a:xfrm flipH="1">
            <a:off x="2123880" y="3681164"/>
            <a:ext cx="1368000" cy="1224000"/>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600"/>
              </a:spcAft>
              <a:defRPr/>
            </a:pPr>
            <a:r>
              <a:rPr lang="fr-FR" sz="1200" dirty="0">
                <a:solidFill>
                  <a:prstClr val="black"/>
                </a:solidFill>
              </a:rPr>
              <a:t>Droit d’être </a:t>
            </a:r>
            <a:r>
              <a:rPr lang="fr-FR" sz="1200" b="1" dirty="0">
                <a:solidFill>
                  <a:srgbClr val="E60028"/>
                </a:solidFill>
              </a:rPr>
              <a:t>informé</a:t>
            </a:r>
            <a:r>
              <a:rPr lang="fr-FR" sz="1200" dirty="0">
                <a:solidFill>
                  <a:prstClr val="black"/>
                </a:solidFill>
              </a:rPr>
              <a:t> de manière </a:t>
            </a:r>
            <a:r>
              <a:rPr lang="fr-FR" sz="1200" b="1" dirty="0">
                <a:solidFill>
                  <a:srgbClr val="E60028"/>
                </a:solidFill>
              </a:rPr>
              <a:t>simple </a:t>
            </a:r>
            <a:r>
              <a:rPr lang="fr-FR" sz="1200" dirty="0">
                <a:solidFill>
                  <a:prstClr val="black"/>
                </a:solidFill>
              </a:rPr>
              <a:t>et </a:t>
            </a:r>
            <a:r>
              <a:rPr lang="fr-FR" sz="1200" b="1" dirty="0">
                <a:solidFill>
                  <a:srgbClr val="E60028"/>
                </a:solidFill>
              </a:rPr>
              <a:t>compréhensible</a:t>
            </a:r>
          </a:p>
        </p:txBody>
      </p:sp>
      <p:sp>
        <p:nvSpPr>
          <p:cNvPr id="39" name="Rectangle 38"/>
          <p:cNvSpPr/>
          <p:nvPr>
            <p:custDataLst>
              <p:tags r:id="rId18"/>
            </p:custDataLst>
          </p:nvPr>
        </p:nvSpPr>
        <p:spPr>
          <a:xfrm flipH="1">
            <a:off x="3840071" y="3681164"/>
            <a:ext cx="1368000" cy="1224000"/>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1200" dirty="0">
                <a:solidFill>
                  <a:prstClr val="black"/>
                </a:solidFill>
              </a:rPr>
              <a:t>Droit de </a:t>
            </a:r>
            <a:r>
              <a:rPr lang="fr-FR" sz="1200" b="1" dirty="0">
                <a:solidFill>
                  <a:srgbClr val="E60028"/>
                </a:solidFill>
              </a:rPr>
              <a:t>limitation </a:t>
            </a:r>
            <a:r>
              <a:rPr lang="fr-FR" sz="1200" dirty="0">
                <a:solidFill>
                  <a:prstClr val="black"/>
                </a:solidFill>
              </a:rPr>
              <a:t>de certains </a:t>
            </a:r>
            <a:r>
              <a:rPr lang="fr-FR" sz="1200" b="1" dirty="0">
                <a:solidFill>
                  <a:srgbClr val="E60028"/>
                </a:solidFill>
              </a:rPr>
              <a:t>traitements</a:t>
            </a:r>
          </a:p>
        </p:txBody>
      </p:sp>
      <p:sp>
        <p:nvSpPr>
          <p:cNvPr id="43" name="Rectangle 42"/>
          <p:cNvSpPr/>
          <p:nvPr>
            <p:custDataLst>
              <p:tags r:id="rId19"/>
            </p:custDataLst>
          </p:nvPr>
        </p:nvSpPr>
        <p:spPr>
          <a:xfrm flipH="1">
            <a:off x="5556262" y="3681164"/>
            <a:ext cx="1368000" cy="1224000"/>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1200" dirty="0">
                <a:solidFill>
                  <a:prstClr val="black"/>
                </a:solidFill>
              </a:rPr>
              <a:t>Droit à</a:t>
            </a:r>
            <a:r>
              <a:rPr lang="fr-FR" sz="1200" b="1" dirty="0">
                <a:solidFill>
                  <a:srgbClr val="E60028"/>
                </a:solidFill>
              </a:rPr>
              <a:t> l’oubli </a:t>
            </a:r>
            <a:r>
              <a:rPr lang="fr-FR" sz="1200" dirty="0">
                <a:solidFill>
                  <a:prstClr val="black"/>
                </a:solidFill>
              </a:rPr>
              <a:t>et à la </a:t>
            </a:r>
            <a:r>
              <a:rPr lang="fr-FR" sz="1200" b="1" dirty="0">
                <a:solidFill>
                  <a:srgbClr val="E60028"/>
                </a:solidFill>
              </a:rPr>
              <a:t>portabilité</a:t>
            </a:r>
            <a:r>
              <a:rPr lang="fr-FR" sz="1200" dirty="0">
                <a:solidFill>
                  <a:prstClr val="black"/>
                </a:solidFill>
              </a:rPr>
              <a:t> de ses </a:t>
            </a:r>
            <a:r>
              <a:rPr lang="fr-FR" sz="1200" b="1" dirty="0">
                <a:solidFill>
                  <a:srgbClr val="E60028"/>
                </a:solidFill>
              </a:rPr>
              <a:t>données personnelles</a:t>
            </a:r>
          </a:p>
        </p:txBody>
      </p:sp>
      <p:sp>
        <p:nvSpPr>
          <p:cNvPr id="44" name="Rectangle 43"/>
          <p:cNvSpPr/>
          <p:nvPr>
            <p:custDataLst>
              <p:tags r:id="rId20"/>
            </p:custDataLst>
          </p:nvPr>
        </p:nvSpPr>
        <p:spPr>
          <a:xfrm flipH="1">
            <a:off x="7272452" y="3681164"/>
            <a:ext cx="1368000" cy="1224000"/>
          </a:xfrm>
          <a:prstGeom prst="rect">
            <a:avLst/>
          </a:prstGeom>
          <a:solidFill>
            <a:schemeClr val="bg1">
              <a:lumMod val="95000"/>
              <a:alpha val="73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1200" dirty="0">
                <a:solidFill>
                  <a:prstClr val="black"/>
                </a:solidFill>
              </a:rPr>
              <a:t>Droit </a:t>
            </a:r>
            <a:r>
              <a:rPr lang="fr-FR" sz="1200" b="1" dirty="0">
                <a:solidFill>
                  <a:srgbClr val="E60028"/>
                </a:solidFill>
              </a:rPr>
              <a:t>d’accès, d’opposition </a:t>
            </a:r>
            <a:r>
              <a:rPr lang="fr-FR" sz="1200" dirty="0">
                <a:solidFill>
                  <a:prstClr val="black"/>
                </a:solidFill>
              </a:rPr>
              <a:t>et de </a:t>
            </a:r>
            <a:r>
              <a:rPr lang="fr-FR" sz="1200" b="1" dirty="0">
                <a:solidFill>
                  <a:srgbClr val="E60028"/>
                </a:solidFill>
              </a:rPr>
              <a:t>rectification</a:t>
            </a:r>
          </a:p>
        </p:txBody>
      </p:sp>
      <p:pic>
        <p:nvPicPr>
          <p:cNvPr id="2050" name="Picture 2" descr="C:\Users\X161790\AppData\Local\Microsoft\Windows\Temporary Internet Files\Content.IE5\QD1N75IT\info.png"/>
          <p:cNvPicPr>
            <a:picLocks noChangeAspect="1" noChangeArrowheads="1"/>
          </p:cNvPicPr>
          <p:nvPr>
            <p:custDataLst>
              <p:tags r:id="rId21"/>
            </p:custDataLst>
          </p:nvPr>
        </p:nvPicPr>
        <p:blipFill>
          <a:blip r:embed="rId34" cstate="print"/>
          <a:srcRect/>
          <a:stretch>
            <a:fillRect/>
          </a:stretch>
        </p:blipFill>
        <p:spPr bwMode="auto">
          <a:xfrm>
            <a:off x="1952416" y="3518640"/>
            <a:ext cx="360000" cy="360000"/>
          </a:xfrm>
          <a:prstGeom prst="rect">
            <a:avLst/>
          </a:prstGeom>
          <a:noFill/>
        </p:spPr>
      </p:pic>
      <p:pic>
        <p:nvPicPr>
          <p:cNvPr id="2051" name="Picture 3" descr="C:\Users\X161790\AppData\Local\Microsoft\Windows\Temporary Internet Files\Content.IE5\ZX08ZEYT\fence.png"/>
          <p:cNvPicPr>
            <a:picLocks noChangeAspect="1" noChangeArrowheads="1"/>
          </p:cNvPicPr>
          <p:nvPr>
            <p:custDataLst>
              <p:tags r:id="rId22"/>
            </p:custDataLst>
          </p:nvPr>
        </p:nvPicPr>
        <p:blipFill>
          <a:blip r:embed="rId35" cstate="print"/>
          <a:srcRect/>
          <a:stretch>
            <a:fillRect/>
          </a:stretch>
        </p:blipFill>
        <p:spPr bwMode="auto">
          <a:xfrm>
            <a:off x="3671900" y="3518640"/>
            <a:ext cx="360000" cy="360000"/>
          </a:xfrm>
          <a:prstGeom prst="rect">
            <a:avLst/>
          </a:prstGeom>
          <a:noFill/>
        </p:spPr>
      </p:pic>
      <p:pic>
        <p:nvPicPr>
          <p:cNvPr id="2052" name="Picture 4" descr="C:\Users\X161790\AppData\Local\Microsoft\Windows\Temporary Internet Files\Content.IE5\QD1N75IT\eraser.png"/>
          <p:cNvPicPr>
            <a:picLocks noChangeAspect="1" noChangeArrowheads="1"/>
          </p:cNvPicPr>
          <p:nvPr>
            <p:custDataLst>
              <p:tags r:id="rId23"/>
            </p:custDataLst>
          </p:nvPr>
        </p:nvPicPr>
        <p:blipFill>
          <a:blip r:embed="rId36" cstate="print"/>
          <a:srcRect/>
          <a:stretch>
            <a:fillRect/>
          </a:stretch>
        </p:blipFill>
        <p:spPr bwMode="auto">
          <a:xfrm>
            <a:off x="5400092" y="3518640"/>
            <a:ext cx="360000" cy="360000"/>
          </a:xfrm>
          <a:prstGeom prst="rect">
            <a:avLst/>
          </a:prstGeom>
          <a:noFill/>
        </p:spPr>
      </p:pic>
      <p:pic>
        <p:nvPicPr>
          <p:cNvPr id="2053" name="Picture 5" descr="C:\Users\X161790\AppData\Local\Microsoft\Windows\Temporary Internet Files\Content.IE5\ZX08ZEYT\key.png"/>
          <p:cNvPicPr>
            <a:picLocks noChangeAspect="1" noChangeArrowheads="1"/>
          </p:cNvPicPr>
          <p:nvPr>
            <p:custDataLst>
              <p:tags r:id="rId24"/>
            </p:custDataLst>
          </p:nvPr>
        </p:nvPicPr>
        <p:blipFill>
          <a:blip r:embed="rId37" cstate="print"/>
          <a:srcRect/>
          <a:stretch>
            <a:fillRect/>
          </a:stretch>
        </p:blipFill>
        <p:spPr bwMode="auto">
          <a:xfrm>
            <a:off x="7128284" y="3518640"/>
            <a:ext cx="360000" cy="360000"/>
          </a:xfrm>
          <a:prstGeom prst="rect">
            <a:avLst/>
          </a:prstGeom>
          <a:noFill/>
        </p:spPr>
      </p:pic>
      <p:pic>
        <p:nvPicPr>
          <p:cNvPr id="13" name="Picture 6" descr="C:\Users\X161790\AppData\Local\Microsoft\Windows\Temporary Internet Files\Content.IE5\QD1N75IT\analytics.png"/>
          <p:cNvPicPr>
            <a:picLocks noChangeAspect="1" noChangeArrowheads="1"/>
          </p:cNvPicPr>
          <p:nvPr>
            <p:custDataLst>
              <p:tags r:id="rId25"/>
            </p:custDataLst>
          </p:nvPr>
        </p:nvPicPr>
        <p:blipFill>
          <a:blip r:embed="rId38" cstate="print"/>
          <a:srcRect/>
          <a:stretch>
            <a:fillRect/>
          </a:stretch>
        </p:blipFill>
        <p:spPr bwMode="auto">
          <a:xfrm>
            <a:off x="1871700" y="5121188"/>
            <a:ext cx="360000" cy="360000"/>
          </a:xfrm>
          <a:prstGeom prst="rect">
            <a:avLst/>
          </a:prstGeom>
          <a:noFill/>
        </p:spPr>
      </p:pic>
      <p:pic>
        <p:nvPicPr>
          <p:cNvPr id="18" name="Picture 7" descr="C:\Users\X161790\AppData\Local\Microsoft\Windows\Temporary Internet Files\Content.IE5\ZX08ZEYT\shield.png"/>
          <p:cNvPicPr>
            <a:picLocks noChangeAspect="1" noChangeArrowheads="1"/>
          </p:cNvPicPr>
          <p:nvPr>
            <p:custDataLst>
              <p:tags r:id="rId26"/>
            </p:custDataLst>
          </p:nvPr>
        </p:nvPicPr>
        <p:blipFill>
          <a:blip r:embed="rId39" cstate="print"/>
          <a:srcRect/>
          <a:stretch>
            <a:fillRect/>
          </a:stretch>
        </p:blipFill>
        <p:spPr bwMode="auto">
          <a:xfrm>
            <a:off x="4247964" y="5121188"/>
            <a:ext cx="360000" cy="360000"/>
          </a:xfrm>
          <a:prstGeom prst="rect">
            <a:avLst/>
          </a:prstGeom>
          <a:noFill/>
        </p:spPr>
      </p:pic>
      <p:pic>
        <p:nvPicPr>
          <p:cNvPr id="2056" name="Picture 8" descr="C:\Users\X161790\AppData\Local\Microsoft\Windows\Temporary Internet Files\Content.IE5\QD1N75IT\school-bell.png"/>
          <p:cNvPicPr>
            <a:picLocks noChangeAspect="1" noChangeArrowheads="1"/>
          </p:cNvPicPr>
          <p:nvPr>
            <p:custDataLst>
              <p:tags r:id="rId27"/>
            </p:custDataLst>
          </p:nvPr>
        </p:nvPicPr>
        <p:blipFill>
          <a:blip r:embed="rId40" cstate="print"/>
          <a:srcRect/>
          <a:stretch>
            <a:fillRect/>
          </a:stretch>
        </p:blipFill>
        <p:spPr bwMode="auto">
          <a:xfrm>
            <a:off x="6660232" y="5121188"/>
            <a:ext cx="360000" cy="360000"/>
          </a:xfrm>
          <a:prstGeom prst="rect">
            <a:avLst/>
          </a:prstGeom>
          <a:noFill/>
        </p:spPr>
      </p:pic>
      <p:pic>
        <p:nvPicPr>
          <p:cNvPr id="29" name="Picture 3" descr="C:\Users\X161790\AppData\Local\Microsoft\Windows\Temporary Internet Files\Content.IE5\OL075AFK\stopwatch.png"/>
          <p:cNvPicPr>
            <a:picLocks noChangeAspect="1" noChangeArrowheads="1"/>
          </p:cNvPicPr>
          <p:nvPr>
            <p:custDataLst>
              <p:tags r:id="rId28"/>
            </p:custDataLst>
          </p:nvPr>
        </p:nvPicPr>
        <p:blipFill>
          <a:blip r:embed="rId41" cstate="print"/>
          <a:srcRect/>
          <a:stretch>
            <a:fillRect/>
          </a:stretch>
        </p:blipFill>
        <p:spPr bwMode="auto">
          <a:xfrm>
            <a:off x="35528" y="908720"/>
            <a:ext cx="288000" cy="288000"/>
          </a:xfrm>
          <a:prstGeom prst="rect">
            <a:avLst/>
          </a:prstGeom>
          <a:noFill/>
        </p:spPr>
      </p:pic>
      <p:pic>
        <p:nvPicPr>
          <p:cNvPr id="30" name="Image 29">
            <a:hlinkClick r:id="rId42" action="ppaction://hlinksldjump"/>
            <a:extLst>
              <a:ext uri="{FF2B5EF4-FFF2-40B4-BE49-F238E27FC236}">
                <a16:creationId xmlns:a16="http://schemas.microsoft.com/office/drawing/2014/main" id="{B1E1E8D0-E276-4AD7-829E-025EEA638485}"/>
              </a:ext>
            </a:extLst>
          </p:cNvPr>
          <p:cNvPicPr>
            <a:picLocks noChangeAspect="1"/>
          </p:cNvPicPr>
          <p:nvPr>
            <p:custDataLst>
              <p:tags r:id="rId29"/>
            </p:custDataLst>
          </p:nvPr>
        </p:nvPicPr>
        <p:blipFill>
          <a:blip r:embed="rId43" cstate="print">
            <a:extLst>
              <a:ext uri="{28A0092B-C50C-407E-A947-70E740481C1C}">
                <a14:useLocalDpi xmlns:a14="http://schemas.microsoft.com/office/drawing/2010/main" val="0"/>
              </a:ext>
            </a:extLst>
          </a:blip>
          <a:stretch>
            <a:fillRect/>
          </a:stretch>
        </p:blipFill>
        <p:spPr>
          <a:xfrm>
            <a:off x="6120192" y="5607292"/>
            <a:ext cx="180000" cy="18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custDataLst>
              <p:tags r:id="rId1"/>
            </p:custDataLst>
          </p:nvPr>
        </p:nvSpPr>
        <p:spPr>
          <a:xfrm>
            <a:off x="2879812" y="3381033"/>
            <a:ext cx="3416783" cy="1236099"/>
          </a:xfrm>
        </p:spPr>
        <p:txBody>
          <a:bodyPr/>
          <a:lstStyle/>
          <a:p>
            <a:r>
              <a:rPr lang="fr-FR" sz="1800" b="1" dirty="0"/>
              <a:t>Privacy By Design </a:t>
            </a:r>
            <a:br/>
            <a:r>
              <a:rPr lang="fr-FR" sz="1800" b="1" dirty="0"/>
              <a:t>&amp; </a:t>
            </a:r>
            <a:br/>
            <a:r>
              <a:rPr lang="fr-FR" sz="1800" b="1" dirty="0"/>
              <a:t>Privacy By Default</a:t>
            </a:r>
          </a:p>
        </p:txBody>
      </p:sp>
      <p:sp>
        <p:nvSpPr>
          <p:cNvPr id="3" name="Espace réservé du texte 2"/>
          <p:cNvSpPr>
            <a:spLocks noGrp="1"/>
          </p:cNvSpPr>
          <p:nvPr>
            <p:ph type="body" sz="quarter" idx="11"/>
            <p:custDataLst>
              <p:tags r:id="rId2"/>
            </p:custDataLst>
          </p:nvPr>
        </p:nvSpPr>
        <p:spPr>
          <a:xfrm>
            <a:off x="4335976" y="2249604"/>
            <a:ext cx="488449" cy="884070"/>
          </a:xfrm>
        </p:spPr>
        <p:txBody>
          <a:bodyPr/>
          <a:lstStyle/>
          <a:p>
            <a:r>
              <a:rPr lang="fr-FR"/>
              <a:t>2</a:t>
            </a:r>
          </a:p>
        </p:txBody>
      </p:sp>
    </p:spTree>
    <p:extLst>
      <p:ext uri="{BB962C8B-B14F-4D97-AF65-F5344CB8AC3E}">
        <p14:creationId xmlns:p14="http://schemas.microsoft.com/office/powerpoint/2010/main" val="2834309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00.xml><?xml version="1.0" encoding="utf-8"?>
<p:tagLst xmlns:a="http://schemas.openxmlformats.org/drawingml/2006/main" xmlns:r="http://schemas.openxmlformats.org/officeDocument/2006/relationships" xmlns:p="http://schemas.openxmlformats.org/presentationml/2006/main">
  <p:tag name="NUM" val="9"/>
</p:tagLst>
</file>

<file path=ppt/tags/tag101.xml><?xml version="1.0" encoding="utf-8"?>
<p:tagLst xmlns:a="http://schemas.openxmlformats.org/drawingml/2006/main" xmlns:r="http://schemas.openxmlformats.org/officeDocument/2006/relationships" xmlns:p="http://schemas.openxmlformats.org/presentationml/2006/main">
  <p:tag name="NUM" val="10"/>
</p:tagLst>
</file>

<file path=ppt/tags/tag102.xml><?xml version="1.0" encoding="utf-8"?>
<p:tagLst xmlns:a="http://schemas.openxmlformats.org/drawingml/2006/main" xmlns:r="http://schemas.openxmlformats.org/officeDocument/2006/relationships" xmlns:p="http://schemas.openxmlformats.org/presentationml/2006/main">
  <p:tag name="NUM" val="11"/>
</p:tagLst>
</file>

<file path=ppt/tags/tag103.xml><?xml version="1.0" encoding="utf-8"?>
<p:tagLst xmlns:a="http://schemas.openxmlformats.org/drawingml/2006/main" xmlns:r="http://schemas.openxmlformats.org/officeDocument/2006/relationships" xmlns:p="http://schemas.openxmlformats.org/presentationml/2006/main">
  <p:tag name="NUM" val="12"/>
</p:tagLst>
</file>

<file path=ppt/tags/tag104.xml><?xml version="1.0" encoding="utf-8"?>
<p:tagLst xmlns:a="http://schemas.openxmlformats.org/drawingml/2006/main" xmlns:r="http://schemas.openxmlformats.org/officeDocument/2006/relationships" xmlns:p="http://schemas.openxmlformats.org/presentationml/2006/main">
  <p:tag name="NUM" val="13"/>
</p:tagLst>
</file>

<file path=ppt/tags/tag105.xml><?xml version="1.0" encoding="utf-8"?>
<p:tagLst xmlns:a="http://schemas.openxmlformats.org/drawingml/2006/main" xmlns:r="http://schemas.openxmlformats.org/officeDocument/2006/relationships" xmlns:p="http://schemas.openxmlformats.org/presentationml/2006/main">
  <p:tag name="NUM" val="14"/>
</p:tagLst>
</file>

<file path=ppt/tags/tag106.xml><?xml version="1.0" encoding="utf-8"?>
<p:tagLst xmlns:a="http://schemas.openxmlformats.org/drawingml/2006/main" xmlns:r="http://schemas.openxmlformats.org/officeDocument/2006/relationships" xmlns:p="http://schemas.openxmlformats.org/presentationml/2006/main">
  <p:tag name="NUM" val="15"/>
</p:tagLst>
</file>

<file path=ppt/tags/tag107.xml><?xml version="1.0" encoding="utf-8"?>
<p:tagLst xmlns:a="http://schemas.openxmlformats.org/drawingml/2006/main" xmlns:r="http://schemas.openxmlformats.org/officeDocument/2006/relationships" xmlns:p="http://schemas.openxmlformats.org/presentationml/2006/main">
  <p:tag name="NUM" val="17"/>
</p:tagLst>
</file>

<file path=ppt/tags/tag108.xml><?xml version="1.0" encoding="utf-8"?>
<p:tagLst xmlns:a="http://schemas.openxmlformats.org/drawingml/2006/main" xmlns:r="http://schemas.openxmlformats.org/officeDocument/2006/relationships" xmlns:p="http://schemas.openxmlformats.org/presentationml/2006/main">
  <p:tag name="NUM" val="18"/>
</p:tagLst>
</file>

<file path=ppt/tags/tag109.xml><?xml version="1.0" encoding="utf-8"?>
<p:tagLst xmlns:a="http://schemas.openxmlformats.org/drawingml/2006/main" xmlns:r="http://schemas.openxmlformats.org/officeDocument/2006/relationships" xmlns:p="http://schemas.openxmlformats.org/presentationml/2006/main">
  <p:tag name="NUM" val="19"/>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20"/>
</p:tagLst>
</file>

<file path=ppt/tags/tag111.xml><?xml version="1.0" encoding="utf-8"?>
<p:tagLst xmlns:a="http://schemas.openxmlformats.org/drawingml/2006/main" xmlns:r="http://schemas.openxmlformats.org/officeDocument/2006/relationships" xmlns:p="http://schemas.openxmlformats.org/presentationml/2006/main">
  <p:tag name="NUM" val="21"/>
</p:tagLst>
</file>

<file path=ppt/tags/tag112.xml><?xml version="1.0" encoding="utf-8"?>
<p:tagLst xmlns:a="http://schemas.openxmlformats.org/drawingml/2006/main" xmlns:r="http://schemas.openxmlformats.org/officeDocument/2006/relationships" xmlns:p="http://schemas.openxmlformats.org/presentationml/2006/main">
  <p:tag name="NUM" val="16"/>
</p:tagLst>
</file>

<file path=ppt/tags/tag113.xml><?xml version="1.0" encoding="utf-8"?>
<p:tagLst xmlns:a="http://schemas.openxmlformats.org/drawingml/2006/main" xmlns:r="http://schemas.openxmlformats.org/officeDocument/2006/relationships" xmlns:p="http://schemas.openxmlformats.org/presentationml/2006/main">
  <p:tag name="NUM" val="9"/>
</p:tagLst>
</file>

<file path=ppt/tags/tag114.xml><?xml version="1.0" encoding="utf-8"?>
<p:tagLst xmlns:a="http://schemas.openxmlformats.org/drawingml/2006/main" xmlns:r="http://schemas.openxmlformats.org/officeDocument/2006/relationships" xmlns:p="http://schemas.openxmlformats.org/presentationml/2006/main">
  <p:tag name="NUM" val="9"/>
</p:tagLst>
</file>

<file path=ppt/tags/tag115.xml><?xml version="1.0" encoding="utf-8"?>
<p:tagLst xmlns:a="http://schemas.openxmlformats.org/drawingml/2006/main" xmlns:r="http://schemas.openxmlformats.org/officeDocument/2006/relationships" xmlns:p="http://schemas.openxmlformats.org/presentationml/2006/main">
  <p:tag name="NUM" val="9"/>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10"/>
</p:tagLst>
</file>

<file path=ppt/tags/tag118.xml><?xml version="1.0" encoding="utf-8"?>
<p:tagLst xmlns:a="http://schemas.openxmlformats.org/drawingml/2006/main" xmlns:r="http://schemas.openxmlformats.org/officeDocument/2006/relationships" xmlns:p="http://schemas.openxmlformats.org/presentationml/2006/main">
  <p:tag name="NUM" val="11"/>
</p:tagLst>
</file>

<file path=ppt/tags/tag119.xml><?xml version="1.0" encoding="utf-8"?>
<p:tagLst xmlns:a="http://schemas.openxmlformats.org/drawingml/2006/main" xmlns:r="http://schemas.openxmlformats.org/officeDocument/2006/relationships" xmlns:p="http://schemas.openxmlformats.org/presentationml/2006/main">
  <p:tag name="NUM" val="12"/>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13"/>
</p:tagLst>
</file>

<file path=ppt/tags/tag121.xml><?xml version="1.0" encoding="utf-8"?>
<p:tagLst xmlns:a="http://schemas.openxmlformats.org/drawingml/2006/main" xmlns:r="http://schemas.openxmlformats.org/officeDocument/2006/relationships" xmlns:p="http://schemas.openxmlformats.org/presentationml/2006/main">
  <p:tag name="NUM" val="14"/>
</p:tagLst>
</file>

<file path=ppt/tags/tag122.xml><?xml version="1.0" encoding="utf-8"?>
<p:tagLst xmlns:a="http://schemas.openxmlformats.org/drawingml/2006/main" xmlns:r="http://schemas.openxmlformats.org/officeDocument/2006/relationships" xmlns:p="http://schemas.openxmlformats.org/presentationml/2006/main">
  <p:tag name="NUM" val="15"/>
</p:tagLst>
</file>

<file path=ppt/tags/tag123.xml><?xml version="1.0" encoding="utf-8"?>
<p:tagLst xmlns:a="http://schemas.openxmlformats.org/drawingml/2006/main" xmlns:r="http://schemas.openxmlformats.org/officeDocument/2006/relationships" xmlns:p="http://schemas.openxmlformats.org/presentationml/2006/main">
  <p:tag name="NUM" val="16"/>
</p:tagLst>
</file>

<file path=ppt/tags/tag124.xml><?xml version="1.0" encoding="utf-8"?>
<p:tagLst xmlns:a="http://schemas.openxmlformats.org/drawingml/2006/main" xmlns:r="http://schemas.openxmlformats.org/officeDocument/2006/relationships" xmlns:p="http://schemas.openxmlformats.org/presentationml/2006/main">
  <p:tag name="NUM" val="17"/>
</p:tagLst>
</file>

<file path=ppt/tags/tag125.xml><?xml version="1.0" encoding="utf-8"?>
<p:tagLst xmlns:a="http://schemas.openxmlformats.org/drawingml/2006/main" xmlns:r="http://schemas.openxmlformats.org/officeDocument/2006/relationships" xmlns:p="http://schemas.openxmlformats.org/presentationml/2006/main">
  <p:tag name="NUM" val="18"/>
</p:tagLst>
</file>

<file path=ppt/tags/tag126.xml><?xml version="1.0" encoding="utf-8"?>
<p:tagLst xmlns:a="http://schemas.openxmlformats.org/drawingml/2006/main" xmlns:r="http://schemas.openxmlformats.org/officeDocument/2006/relationships" xmlns:p="http://schemas.openxmlformats.org/presentationml/2006/main">
  <p:tag name="NUM" val="19"/>
</p:tagLst>
</file>

<file path=ppt/tags/tag127.xml><?xml version="1.0" encoding="utf-8"?>
<p:tagLst xmlns:a="http://schemas.openxmlformats.org/drawingml/2006/main" xmlns:r="http://schemas.openxmlformats.org/officeDocument/2006/relationships" xmlns:p="http://schemas.openxmlformats.org/presentationml/2006/main">
  <p:tag name="NUM" val="20"/>
</p:tagLst>
</file>

<file path=ppt/tags/tag128.xml><?xml version="1.0" encoding="utf-8"?>
<p:tagLst xmlns:a="http://schemas.openxmlformats.org/drawingml/2006/main" xmlns:r="http://schemas.openxmlformats.org/officeDocument/2006/relationships" xmlns:p="http://schemas.openxmlformats.org/presentationml/2006/main">
  <p:tag name="NUM" val="21"/>
</p:tagLst>
</file>

<file path=ppt/tags/tag129.xml><?xml version="1.0" encoding="utf-8"?>
<p:tagLst xmlns:a="http://schemas.openxmlformats.org/drawingml/2006/main" xmlns:r="http://schemas.openxmlformats.org/officeDocument/2006/relationships" xmlns:p="http://schemas.openxmlformats.org/presentationml/2006/main">
  <p:tag name="NUM" val="22"/>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23"/>
</p:tagLst>
</file>

<file path=ppt/tags/tag131.xml><?xml version="1.0" encoding="utf-8"?>
<p:tagLst xmlns:a="http://schemas.openxmlformats.org/drawingml/2006/main" xmlns:r="http://schemas.openxmlformats.org/officeDocument/2006/relationships" xmlns:p="http://schemas.openxmlformats.org/presentationml/2006/main">
  <p:tag name="NUM" val="24"/>
</p:tagLst>
</file>

<file path=ppt/tags/tag132.xml><?xml version="1.0" encoding="utf-8"?>
<p:tagLst xmlns:a="http://schemas.openxmlformats.org/drawingml/2006/main" xmlns:r="http://schemas.openxmlformats.org/officeDocument/2006/relationships" xmlns:p="http://schemas.openxmlformats.org/presentationml/2006/main">
  <p:tag name="NUM" val="25"/>
</p:tagLst>
</file>

<file path=ppt/tags/tag133.xml><?xml version="1.0" encoding="utf-8"?>
<p:tagLst xmlns:a="http://schemas.openxmlformats.org/drawingml/2006/main" xmlns:r="http://schemas.openxmlformats.org/officeDocument/2006/relationships" xmlns:p="http://schemas.openxmlformats.org/presentationml/2006/main">
  <p:tag name="NUM" val="26"/>
</p:tagLst>
</file>

<file path=ppt/tags/tag134.xml><?xml version="1.0" encoding="utf-8"?>
<p:tagLst xmlns:a="http://schemas.openxmlformats.org/drawingml/2006/main" xmlns:r="http://schemas.openxmlformats.org/officeDocument/2006/relationships" xmlns:p="http://schemas.openxmlformats.org/presentationml/2006/main">
  <p:tag name="NUM" val="27"/>
</p:tagLst>
</file>

<file path=ppt/tags/tag135.xml><?xml version="1.0" encoding="utf-8"?>
<p:tagLst xmlns:a="http://schemas.openxmlformats.org/drawingml/2006/main" xmlns:r="http://schemas.openxmlformats.org/officeDocument/2006/relationships" xmlns:p="http://schemas.openxmlformats.org/presentationml/2006/main">
  <p:tag name="NUM" val="28"/>
</p:tagLst>
</file>

<file path=ppt/tags/tag136.xml><?xml version="1.0" encoding="utf-8"?>
<p:tagLst xmlns:a="http://schemas.openxmlformats.org/drawingml/2006/main" xmlns:r="http://schemas.openxmlformats.org/officeDocument/2006/relationships" xmlns:p="http://schemas.openxmlformats.org/presentationml/2006/main">
  <p:tag name="NUM" val="29"/>
</p:tagLst>
</file>

<file path=ppt/tags/tag137.xml><?xml version="1.0" encoding="utf-8"?>
<p:tagLst xmlns:a="http://schemas.openxmlformats.org/drawingml/2006/main" xmlns:r="http://schemas.openxmlformats.org/officeDocument/2006/relationships" xmlns:p="http://schemas.openxmlformats.org/presentationml/2006/main">
  <p:tag name="NUM" val="30"/>
</p:tagLst>
</file>

<file path=ppt/tags/tag138.xml><?xml version="1.0" encoding="utf-8"?>
<p:tagLst xmlns:a="http://schemas.openxmlformats.org/drawingml/2006/main" xmlns:r="http://schemas.openxmlformats.org/officeDocument/2006/relationships" xmlns:p="http://schemas.openxmlformats.org/presentationml/2006/main">
  <p:tag name="NUM" val="31"/>
</p:tagLst>
</file>

<file path=ppt/tags/tag139.xml><?xml version="1.0" encoding="utf-8"?>
<p:tagLst xmlns:a="http://schemas.openxmlformats.org/drawingml/2006/main" xmlns:r="http://schemas.openxmlformats.org/officeDocument/2006/relationships" xmlns:p="http://schemas.openxmlformats.org/presentationml/2006/main">
  <p:tag name="NUM" val="32"/>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33"/>
</p:tagLst>
</file>

<file path=ppt/tags/tag141.xml><?xml version="1.0" encoding="utf-8"?>
<p:tagLst xmlns:a="http://schemas.openxmlformats.org/drawingml/2006/main" xmlns:r="http://schemas.openxmlformats.org/officeDocument/2006/relationships" xmlns:p="http://schemas.openxmlformats.org/presentationml/2006/main">
  <p:tag name="NUM" val="34"/>
</p:tagLst>
</file>

<file path=ppt/tags/tag142.xml><?xml version="1.0" encoding="utf-8"?>
<p:tagLst xmlns:a="http://schemas.openxmlformats.org/drawingml/2006/main" xmlns:r="http://schemas.openxmlformats.org/officeDocument/2006/relationships" xmlns:p="http://schemas.openxmlformats.org/presentationml/2006/main">
  <p:tag name="NUM" val="35"/>
</p:tagLst>
</file>

<file path=ppt/tags/tag143.xml><?xml version="1.0" encoding="utf-8"?>
<p:tagLst xmlns:a="http://schemas.openxmlformats.org/drawingml/2006/main" xmlns:r="http://schemas.openxmlformats.org/officeDocument/2006/relationships" xmlns:p="http://schemas.openxmlformats.org/presentationml/2006/main">
  <p:tag name="NUM" val="36"/>
</p:tagLst>
</file>

<file path=ppt/tags/tag144.xml><?xml version="1.0" encoding="utf-8"?>
<p:tagLst xmlns:a="http://schemas.openxmlformats.org/drawingml/2006/main" xmlns:r="http://schemas.openxmlformats.org/officeDocument/2006/relationships" xmlns:p="http://schemas.openxmlformats.org/presentationml/2006/main">
  <p:tag name="NUM" val="37"/>
</p:tagLst>
</file>

<file path=ppt/tags/tag145.xml><?xml version="1.0" encoding="utf-8"?>
<p:tagLst xmlns:a="http://schemas.openxmlformats.org/drawingml/2006/main" xmlns:r="http://schemas.openxmlformats.org/officeDocument/2006/relationships" xmlns:p="http://schemas.openxmlformats.org/presentationml/2006/main">
  <p:tag name="NUM" val="38"/>
</p:tagLst>
</file>

<file path=ppt/tags/tag146.xml><?xml version="1.0" encoding="utf-8"?>
<p:tagLst xmlns:a="http://schemas.openxmlformats.org/drawingml/2006/main" xmlns:r="http://schemas.openxmlformats.org/officeDocument/2006/relationships" xmlns:p="http://schemas.openxmlformats.org/presentationml/2006/main">
  <p:tag name="NUM" val="39"/>
</p:tagLst>
</file>

<file path=ppt/tags/tag147.xml><?xml version="1.0" encoding="utf-8"?>
<p:tagLst xmlns:a="http://schemas.openxmlformats.org/drawingml/2006/main" xmlns:r="http://schemas.openxmlformats.org/officeDocument/2006/relationships" xmlns:p="http://schemas.openxmlformats.org/presentationml/2006/main">
  <p:tag name="NUM" val="40"/>
</p:tagLst>
</file>

<file path=ppt/tags/tag148.xml><?xml version="1.0" encoding="utf-8"?>
<p:tagLst xmlns:a="http://schemas.openxmlformats.org/drawingml/2006/main" xmlns:r="http://schemas.openxmlformats.org/officeDocument/2006/relationships" xmlns:p="http://schemas.openxmlformats.org/presentationml/2006/main">
  <p:tag name="NUM" val="41"/>
</p:tagLst>
</file>

<file path=ppt/tags/tag149.xml><?xml version="1.0" encoding="utf-8"?>
<p:tagLst xmlns:a="http://schemas.openxmlformats.org/drawingml/2006/main" xmlns:r="http://schemas.openxmlformats.org/officeDocument/2006/relationships" xmlns:p="http://schemas.openxmlformats.org/presentationml/2006/main">
  <p:tag name="NUM" val="42"/>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43"/>
</p:tagLst>
</file>

<file path=ppt/tags/tag151.xml><?xml version="1.0" encoding="utf-8"?>
<p:tagLst xmlns:a="http://schemas.openxmlformats.org/drawingml/2006/main" xmlns:r="http://schemas.openxmlformats.org/officeDocument/2006/relationships" xmlns:p="http://schemas.openxmlformats.org/presentationml/2006/main">
  <p:tag name="NUM" val="44"/>
</p:tagLst>
</file>

<file path=ppt/tags/tag152.xml><?xml version="1.0" encoding="utf-8"?>
<p:tagLst xmlns:a="http://schemas.openxmlformats.org/drawingml/2006/main" xmlns:r="http://schemas.openxmlformats.org/officeDocument/2006/relationships" xmlns:p="http://schemas.openxmlformats.org/presentationml/2006/main">
  <p:tag name="NUM" val="45"/>
</p:tagLst>
</file>

<file path=ppt/tags/tag153.xml><?xml version="1.0" encoding="utf-8"?>
<p:tagLst xmlns:a="http://schemas.openxmlformats.org/drawingml/2006/main" xmlns:r="http://schemas.openxmlformats.org/officeDocument/2006/relationships" xmlns:p="http://schemas.openxmlformats.org/presentationml/2006/main">
  <p:tag name="NUM" val="46"/>
</p:tagLst>
</file>

<file path=ppt/tags/tag154.xml><?xml version="1.0" encoding="utf-8"?>
<p:tagLst xmlns:a="http://schemas.openxmlformats.org/drawingml/2006/main" xmlns:r="http://schemas.openxmlformats.org/officeDocument/2006/relationships" xmlns:p="http://schemas.openxmlformats.org/presentationml/2006/main">
  <p:tag name="NUM" val="47"/>
</p:tagLst>
</file>

<file path=ppt/tags/tag155.xml><?xml version="1.0" encoding="utf-8"?>
<p:tagLst xmlns:a="http://schemas.openxmlformats.org/drawingml/2006/main" xmlns:r="http://schemas.openxmlformats.org/officeDocument/2006/relationships" xmlns:p="http://schemas.openxmlformats.org/presentationml/2006/main">
  <p:tag name="NUM" val="48"/>
</p:tagLst>
</file>

<file path=ppt/tags/tag156.xml><?xml version="1.0" encoding="utf-8"?>
<p:tagLst xmlns:a="http://schemas.openxmlformats.org/drawingml/2006/main" xmlns:r="http://schemas.openxmlformats.org/officeDocument/2006/relationships" xmlns:p="http://schemas.openxmlformats.org/presentationml/2006/main">
  <p:tag name="NUM" val="49"/>
</p:tagLst>
</file>

<file path=ppt/tags/tag157.xml><?xml version="1.0" encoding="utf-8"?>
<p:tagLst xmlns:a="http://schemas.openxmlformats.org/drawingml/2006/main" xmlns:r="http://schemas.openxmlformats.org/officeDocument/2006/relationships" xmlns:p="http://schemas.openxmlformats.org/presentationml/2006/main">
  <p:tag name="NUM" val="50"/>
</p:tagLst>
</file>

<file path=ppt/tags/tag158.xml><?xml version="1.0" encoding="utf-8"?>
<p:tagLst xmlns:a="http://schemas.openxmlformats.org/drawingml/2006/main" xmlns:r="http://schemas.openxmlformats.org/officeDocument/2006/relationships" xmlns:p="http://schemas.openxmlformats.org/presentationml/2006/main">
  <p:tag name="NUM" val="51"/>
</p:tagLst>
</file>

<file path=ppt/tags/tag159.xml><?xml version="1.0" encoding="utf-8"?>
<p:tagLst xmlns:a="http://schemas.openxmlformats.org/drawingml/2006/main" xmlns:r="http://schemas.openxmlformats.org/officeDocument/2006/relationships" xmlns:p="http://schemas.openxmlformats.org/presentationml/2006/main">
  <p:tag name="NUM" val="52"/>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53"/>
</p:tagLst>
</file>

<file path=ppt/tags/tag161.xml><?xml version="1.0" encoding="utf-8"?>
<p:tagLst xmlns:a="http://schemas.openxmlformats.org/drawingml/2006/main" xmlns:r="http://schemas.openxmlformats.org/officeDocument/2006/relationships" xmlns:p="http://schemas.openxmlformats.org/presentationml/2006/main">
  <p:tag name="NUM" val="9"/>
</p:tagLst>
</file>

<file path=ppt/tags/tag162.xml><?xml version="1.0" encoding="utf-8"?>
<p:tagLst xmlns:a="http://schemas.openxmlformats.org/drawingml/2006/main" xmlns:r="http://schemas.openxmlformats.org/officeDocument/2006/relationships" xmlns:p="http://schemas.openxmlformats.org/presentationml/2006/main">
  <p:tag name="LINEFORECOLOR" val="16777215"/>
  <p:tag name="LINEFORESCHEMECOLOR" val="14"/>
</p:tagLst>
</file>

<file path=ppt/tags/tag163.xml><?xml version="1.0" encoding="utf-8"?>
<p:tagLst xmlns:a="http://schemas.openxmlformats.org/drawingml/2006/main" xmlns:r="http://schemas.openxmlformats.org/officeDocument/2006/relationships" xmlns:p="http://schemas.openxmlformats.org/presentationml/2006/main">
  <p:tag name="LINEFORECOLOR" val="16777215"/>
  <p:tag name="LINEFORESCHEMECOLOR" val="14"/>
</p:tagLst>
</file>

<file path=ppt/tags/tag164.xml><?xml version="1.0" encoding="utf-8"?>
<p:tagLst xmlns:a="http://schemas.openxmlformats.org/drawingml/2006/main" xmlns:r="http://schemas.openxmlformats.org/officeDocument/2006/relationships" xmlns:p="http://schemas.openxmlformats.org/presentationml/2006/main">
  <p:tag name="LINEFORECOLOR" val="16777215"/>
  <p:tag name="LINEFORESCHEMECOLOR" val="14"/>
</p:tagLst>
</file>

<file path=ppt/tags/tag165.xml><?xml version="1.0" encoding="utf-8"?>
<p:tagLst xmlns:a="http://schemas.openxmlformats.org/drawingml/2006/main" xmlns:r="http://schemas.openxmlformats.org/officeDocument/2006/relationships" xmlns:p="http://schemas.openxmlformats.org/presentationml/2006/main">
  <p:tag name="LINEFORECOLOR" val="16777215"/>
  <p:tag name="LINEFORESCHEMECOLOR" val="14"/>
</p:tagLst>
</file>

<file path=ppt/tags/tag166.xml><?xml version="1.0" encoding="utf-8"?>
<p:tagLst xmlns:a="http://schemas.openxmlformats.org/drawingml/2006/main" xmlns:r="http://schemas.openxmlformats.org/officeDocument/2006/relationships" xmlns:p="http://schemas.openxmlformats.org/presentationml/2006/main">
  <p:tag name="NUM" val="9"/>
</p:tagLst>
</file>

<file path=ppt/tags/tag167.xml><?xml version="1.0" encoding="utf-8"?>
<p:tagLst xmlns:a="http://schemas.openxmlformats.org/drawingml/2006/main" xmlns:r="http://schemas.openxmlformats.org/officeDocument/2006/relationships" xmlns:p="http://schemas.openxmlformats.org/presentationml/2006/main">
  <p:tag name="NUM" val="9"/>
</p:tagLst>
</file>

<file path=ppt/tags/tag168.xml><?xml version="1.0" encoding="utf-8"?>
<p:tagLst xmlns:a="http://schemas.openxmlformats.org/drawingml/2006/main" xmlns:r="http://schemas.openxmlformats.org/officeDocument/2006/relationships" xmlns:p="http://schemas.openxmlformats.org/presentationml/2006/main">
  <p:tag name="NUM" val="8"/>
</p:tagLst>
</file>

<file path=ppt/tags/tag169.xml><?xml version="1.0" encoding="utf-8"?>
<p:tagLst xmlns:a="http://schemas.openxmlformats.org/drawingml/2006/main" xmlns:r="http://schemas.openxmlformats.org/officeDocument/2006/relationships" xmlns:p="http://schemas.openxmlformats.org/presentationml/2006/main">
  <p:tag name="NUM" val="9"/>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10"/>
</p:tagLst>
</file>

<file path=ppt/tags/tag171.xml><?xml version="1.0" encoding="utf-8"?>
<p:tagLst xmlns:a="http://schemas.openxmlformats.org/drawingml/2006/main" xmlns:r="http://schemas.openxmlformats.org/officeDocument/2006/relationships" xmlns:p="http://schemas.openxmlformats.org/presentationml/2006/main">
  <p:tag name="NUM" val="11"/>
</p:tagLst>
</file>

<file path=ppt/tags/tag172.xml><?xml version="1.0" encoding="utf-8"?>
<p:tagLst xmlns:a="http://schemas.openxmlformats.org/drawingml/2006/main" xmlns:r="http://schemas.openxmlformats.org/officeDocument/2006/relationships" xmlns:p="http://schemas.openxmlformats.org/presentationml/2006/main">
  <p:tag name="NUM" val="12"/>
</p:tagLst>
</file>

<file path=ppt/tags/tag173.xml><?xml version="1.0" encoding="utf-8"?>
<p:tagLst xmlns:a="http://schemas.openxmlformats.org/drawingml/2006/main" xmlns:r="http://schemas.openxmlformats.org/officeDocument/2006/relationships" xmlns:p="http://schemas.openxmlformats.org/presentationml/2006/main">
  <p:tag name="NUM" val="13"/>
</p:tagLst>
</file>

<file path=ppt/tags/tag174.xml><?xml version="1.0" encoding="utf-8"?>
<p:tagLst xmlns:a="http://schemas.openxmlformats.org/drawingml/2006/main" xmlns:r="http://schemas.openxmlformats.org/officeDocument/2006/relationships" xmlns:p="http://schemas.openxmlformats.org/presentationml/2006/main">
  <p:tag name="NUM" val="14"/>
</p:tagLst>
</file>

<file path=ppt/tags/tag175.xml><?xml version="1.0" encoding="utf-8"?>
<p:tagLst xmlns:a="http://schemas.openxmlformats.org/drawingml/2006/main" xmlns:r="http://schemas.openxmlformats.org/officeDocument/2006/relationships" xmlns:p="http://schemas.openxmlformats.org/presentationml/2006/main">
  <p:tag name="NUM" val="15"/>
</p:tagLst>
</file>

<file path=ppt/tags/tag176.xml><?xml version="1.0" encoding="utf-8"?>
<p:tagLst xmlns:a="http://schemas.openxmlformats.org/drawingml/2006/main" xmlns:r="http://schemas.openxmlformats.org/officeDocument/2006/relationships" xmlns:p="http://schemas.openxmlformats.org/presentationml/2006/main">
  <p:tag name="NUM" val="16"/>
</p:tagLst>
</file>

<file path=ppt/tags/tag177.xml><?xml version="1.0" encoding="utf-8"?>
<p:tagLst xmlns:a="http://schemas.openxmlformats.org/drawingml/2006/main" xmlns:r="http://schemas.openxmlformats.org/officeDocument/2006/relationships" xmlns:p="http://schemas.openxmlformats.org/presentationml/2006/main">
  <p:tag name="NUM" val="17"/>
</p:tagLst>
</file>

<file path=ppt/tags/tag178.xml><?xml version="1.0" encoding="utf-8"?>
<p:tagLst xmlns:a="http://schemas.openxmlformats.org/drawingml/2006/main" xmlns:r="http://schemas.openxmlformats.org/officeDocument/2006/relationships" xmlns:p="http://schemas.openxmlformats.org/presentationml/2006/main">
  <p:tag name="NUM" val="18"/>
</p:tagLst>
</file>

<file path=ppt/tags/tag179.xml><?xml version="1.0" encoding="utf-8"?>
<p:tagLst xmlns:a="http://schemas.openxmlformats.org/drawingml/2006/main" xmlns:r="http://schemas.openxmlformats.org/officeDocument/2006/relationships" xmlns:p="http://schemas.openxmlformats.org/presentationml/2006/main">
  <p:tag name="NUM" val="19"/>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20"/>
</p:tagLst>
</file>

<file path=ppt/tags/tag181.xml><?xml version="1.0" encoding="utf-8"?>
<p:tagLst xmlns:a="http://schemas.openxmlformats.org/drawingml/2006/main" xmlns:r="http://schemas.openxmlformats.org/officeDocument/2006/relationships" xmlns:p="http://schemas.openxmlformats.org/presentationml/2006/main">
  <p:tag name="NUM" val="21"/>
</p:tagLst>
</file>

<file path=ppt/tags/tag182.xml><?xml version="1.0" encoding="utf-8"?>
<p:tagLst xmlns:a="http://schemas.openxmlformats.org/drawingml/2006/main" xmlns:r="http://schemas.openxmlformats.org/officeDocument/2006/relationships" xmlns:p="http://schemas.openxmlformats.org/presentationml/2006/main">
  <p:tag name="NUM" val="22"/>
</p:tagLst>
</file>

<file path=ppt/tags/tag183.xml><?xml version="1.0" encoding="utf-8"?>
<p:tagLst xmlns:a="http://schemas.openxmlformats.org/drawingml/2006/main" xmlns:r="http://schemas.openxmlformats.org/officeDocument/2006/relationships" xmlns:p="http://schemas.openxmlformats.org/presentationml/2006/main">
  <p:tag name="NUM" val="23"/>
</p:tagLst>
</file>

<file path=ppt/tags/tag184.xml><?xml version="1.0" encoding="utf-8"?>
<p:tagLst xmlns:a="http://schemas.openxmlformats.org/drawingml/2006/main" xmlns:r="http://schemas.openxmlformats.org/officeDocument/2006/relationships" xmlns:p="http://schemas.openxmlformats.org/presentationml/2006/main">
  <p:tag name="NUM" val="24"/>
</p:tagLst>
</file>

<file path=ppt/tags/tag185.xml><?xml version="1.0" encoding="utf-8"?>
<p:tagLst xmlns:a="http://schemas.openxmlformats.org/drawingml/2006/main" xmlns:r="http://schemas.openxmlformats.org/officeDocument/2006/relationships" xmlns:p="http://schemas.openxmlformats.org/presentationml/2006/main">
  <p:tag name="NUM" val="25"/>
</p:tagLst>
</file>

<file path=ppt/tags/tag186.xml><?xml version="1.0" encoding="utf-8"?>
<p:tagLst xmlns:a="http://schemas.openxmlformats.org/drawingml/2006/main" xmlns:r="http://schemas.openxmlformats.org/officeDocument/2006/relationships" xmlns:p="http://schemas.openxmlformats.org/presentationml/2006/main">
  <p:tag name="NUM" val="26"/>
</p:tagLst>
</file>

<file path=ppt/tags/tag187.xml><?xml version="1.0" encoding="utf-8"?>
<p:tagLst xmlns:a="http://schemas.openxmlformats.org/drawingml/2006/main" xmlns:r="http://schemas.openxmlformats.org/officeDocument/2006/relationships" xmlns:p="http://schemas.openxmlformats.org/presentationml/2006/main">
  <p:tag name="NUM" val="27"/>
</p:tagLst>
</file>

<file path=ppt/tags/tag188.xml><?xml version="1.0" encoding="utf-8"?>
<p:tagLst xmlns:a="http://schemas.openxmlformats.org/drawingml/2006/main" xmlns:r="http://schemas.openxmlformats.org/officeDocument/2006/relationships" xmlns:p="http://schemas.openxmlformats.org/presentationml/2006/main">
  <p:tag name="NUM" val="28"/>
</p:tagLst>
</file>

<file path=ppt/tags/tag189.xml><?xml version="1.0" encoding="utf-8"?>
<p:tagLst xmlns:a="http://schemas.openxmlformats.org/drawingml/2006/main" xmlns:r="http://schemas.openxmlformats.org/officeDocument/2006/relationships" xmlns:p="http://schemas.openxmlformats.org/presentationml/2006/main">
  <p:tag name="NUM" val="29"/>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30"/>
</p:tagLst>
</file>

<file path=ppt/tags/tag191.xml><?xml version="1.0" encoding="utf-8"?>
<p:tagLst xmlns:a="http://schemas.openxmlformats.org/drawingml/2006/main" xmlns:r="http://schemas.openxmlformats.org/officeDocument/2006/relationships" xmlns:p="http://schemas.openxmlformats.org/presentationml/2006/main">
  <p:tag name="NUM" val="31"/>
</p:tagLst>
</file>

<file path=ppt/tags/tag192.xml><?xml version="1.0" encoding="utf-8"?>
<p:tagLst xmlns:a="http://schemas.openxmlformats.org/drawingml/2006/main" xmlns:r="http://schemas.openxmlformats.org/officeDocument/2006/relationships" xmlns:p="http://schemas.openxmlformats.org/presentationml/2006/main">
  <p:tag name="NUM" val="32"/>
</p:tagLst>
</file>

<file path=ppt/tags/tag193.xml><?xml version="1.0" encoding="utf-8"?>
<p:tagLst xmlns:a="http://schemas.openxmlformats.org/drawingml/2006/main" xmlns:r="http://schemas.openxmlformats.org/officeDocument/2006/relationships" xmlns:p="http://schemas.openxmlformats.org/presentationml/2006/main">
  <p:tag name="NUM" val="35"/>
</p:tagLst>
</file>

<file path=ppt/tags/tag194.xml><?xml version="1.0" encoding="utf-8"?>
<p:tagLst xmlns:a="http://schemas.openxmlformats.org/drawingml/2006/main" xmlns:r="http://schemas.openxmlformats.org/officeDocument/2006/relationships" xmlns:p="http://schemas.openxmlformats.org/presentationml/2006/main">
  <p:tag name="NUM" val="36"/>
</p:tagLst>
</file>

<file path=ppt/tags/tag195.xml><?xml version="1.0" encoding="utf-8"?>
<p:tagLst xmlns:a="http://schemas.openxmlformats.org/drawingml/2006/main" xmlns:r="http://schemas.openxmlformats.org/officeDocument/2006/relationships" xmlns:p="http://schemas.openxmlformats.org/presentationml/2006/main">
  <p:tag name="NUM" val="37"/>
</p:tagLst>
</file>

<file path=ppt/tags/tag196.xml><?xml version="1.0" encoding="utf-8"?>
<p:tagLst xmlns:a="http://schemas.openxmlformats.org/drawingml/2006/main" xmlns:r="http://schemas.openxmlformats.org/officeDocument/2006/relationships" xmlns:p="http://schemas.openxmlformats.org/presentationml/2006/main">
  <p:tag name="NUM" val="38"/>
</p:tagLst>
</file>

<file path=ppt/tags/tag197.xml><?xml version="1.0" encoding="utf-8"?>
<p:tagLst xmlns:a="http://schemas.openxmlformats.org/drawingml/2006/main" xmlns:r="http://schemas.openxmlformats.org/officeDocument/2006/relationships" xmlns:p="http://schemas.openxmlformats.org/presentationml/2006/main">
  <p:tag name="NUM" val="39"/>
</p:tagLst>
</file>

<file path=ppt/tags/tag198.xml><?xml version="1.0" encoding="utf-8"?>
<p:tagLst xmlns:a="http://schemas.openxmlformats.org/drawingml/2006/main" xmlns:r="http://schemas.openxmlformats.org/officeDocument/2006/relationships" xmlns:p="http://schemas.openxmlformats.org/presentationml/2006/main">
  <p:tag name="NUM" val="40"/>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4"/>
</p:tagLst>
</file>

<file path=ppt/tags/tag207.xml><?xml version="1.0" encoding="utf-8"?>
<p:tagLst xmlns:a="http://schemas.openxmlformats.org/drawingml/2006/main" xmlns:r="http://schemas.openxmlformats.org/officeDocument/2006/relationships" xmlns:p="http://schemas.openxmlformats.org/presentationml/2006/main">
  <p:tag name="NUM" val="5"/>
</p:tagLst>
</file>

<file path=ppt/tags/tag208.xml><?xml version="1.0" encoding="utf-8"?>
<p:tagLst xmlns:a="http://schemas.openxmlformats.org/drawingml/2006/main" xmlns:r="http://schemas.openxmlformats.org/officeDocument/2006/relationships" xmlns:p="http://schemas.openxmlformats.org/presentationml/2006/main">
  <p:tag name="NUM" val="6"/>
</p:tagLst>
</file>

<file path=ppt/tags/tag209.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8"/>
</p:tagLst>
</file>

<file path=ppt/tags/tag211.xml><?xml version="1.0" encoding="utf-8"?>
<p:tagLst xmlns:a="http://schemas.openxmlformats.org/drawingml/2006/main" xmlns:r="http://schemas.openxmlformats.org/officeDocument/2006/relationships" xmlns:p="http://schemas.openxmlformats.org/presentationml/2006/main">
  <p:tag name="NUM" val="9"/>
</p:tagLst>
</file>

<file path=ppt/tags/tag212.xml><?xml version="1.0" encoding="utf-8"?>
<p:tagLst xmlns:a="http://schemas.openxmlformats.org/drawingml/2006/main" xmlns:r="http://schemas.openxmlformats.org/officeDocument/2006/relationships" xmlns:p="http://schemas.openxmlformats.org/presentationml/2006/main">
  <p:tag name="NUM" val="10"/>
</p:tagLst>
</file>

<file path=ppt/tags/tag213.xml><?xml version="1.0" encoding="utf-8"?>
<p:tagLst xmlns:a="http://schemas.openxmlformats.org/drawingml/2006/main" xmlns:r="http://schemas.openxmlformats.org/officeDocument/2006/relationships" xmlns:p="http://schemas.openxmlformats.org/presentationml/2006/main">
  <p:tag name="NUM" val="12"/>
</p:tagLst>
</file>

<file path=ppt/tags/tag214.xml><?xml version="1.0" encoding="utf-8"?>
<p:tagLst xmlns:a="http://schemas.openxmlformats.org/drawingml/2006/main" xmlns:r="http://schemas.openxmlformats.org/officeDocument/2006/relationships" xmlns:p="http://schemas.openxmlformats.org/presentationml/2006/main">
  <p:tag name="NUM" val="13"/>
</p:tagLst>
</file>

<file path=ppt/tags/tag215.xml><?xml version="1.0" encoding="utf-8"?>
<p:tagLst xmlns:a="http://schemas.openxmlformats.org/drawingml/2006/main" xmlns:r="http://schemas.openxmlformats.org/officeDocument/2006/relationships" xmlns:p="http://schemas.openxmlformats.org/presentationml/2006/main">
  <p:tag name="NUM" val="9"/>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5"/>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20.xml><?xml version="1.0" encoding="utf-8"?>
<p:tagLst xmlns:a="http://schemas.openxmlformats.org/drawingml/2006/main" xmlns:r="http://schemas.openxmlformats.org/officeDocument/2006/relationships" xmlns:p="http://schemas.openxmlformats.org/presentationml/2006/main">
  <p:tag name="NUM" val="2"/>
</p:tagLst>
</file>

<file path=ppt/tags/tag221.xml><?xml version="1.0" encoding="utf-8"?>
<p:tagLst xmlns:a="http://schemas.openxmlformats.org/drawingml/2006/main" xmlns:r="http://schemas.openxmlformats.org/officeDocument/2006/relationships" xmlns:p="http://schemas.openxmlformats.org/presentationml/2006/main">
  <p:tag name="NUM" val="3"/>
</p:tagLst>
</file>

<file path=ppt/tags/tag222.xml><?xml version="1.0" encoding="utf-8"?>
<p:tagLst xmlns:a="http://schemas.openxmlformats.org/drawingml/2006/main" xmlns:r="http://schemas.openxmlformats.org/officeDocument/2006/relationships" xmlns:p="http://schemas.openxmlformats.org/presentationml/2006/main">
  <p:tag name="NUM" val="4"/>
</p:tagLst>
</file>

<file path=ppt/tags/tag223.xml><?xml version="1.0" encoding="utf-8"?>
<p:tagLst xmlns:a="http://schemas.openxmlformats.org/drawingml/2006/main" xmlns:r="http://schemas.openxmlformats.org/officeDocument/2006/relationships" xmlns:p="http://schemas.openxmlformats.org/presentationml/2006/main">
  <p:tag name="NUM" val="5"/>
</p:tagLst>
</file>

<file path=ppt/tags/tag224.xml><?xml version="1.0" encoding="utf-8"?>
<p:tagLst xmlns:a="http://schemas.openxmlformats.org/drawingml/2006/main" xmlns:r="http://schemas.openxmlformats.org/officeDocument/2006/relationships" xmlns:p="http://schemas.openxmlformats.org/presentationml/2006/main">
  <p:tag name="NUM" val="6"/>
</p:tagLst>
</file>

<file path=ppt/tags/tag225.xml><?xml version="1.0" encoding="utf-8"?>
<p:tagLst xmlns:a="http://schemas.openxmlformats.org/drawingml/2006/main" xmlns:r="http://schemas.openxmlformats.org/officeDocument/2006/relationships" xmlns:p="http://schemas.openxmlformats.org/presentationml/2006/main">
  <p:tag name="NUM" val="7"/>
</p:tagLst>
</file>

<file path=ppt/tags/tag23.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7"/>
</p:tagLst>
</file>

<file path=ppt/tags/tag32.xml><?xml version="1.0" encoding="utf-8"?>
<p:tagLst xmlns:a="http://schemas.openxmlformats.org/drawingml/2006/main" xmlns:r="http://schemas.openxmlformats.org/officeDocument/2006/relationships" xmlns:p="http://schemas.openxmlformats.org/presentationml/2006/main">
  <p:tag name="NUM" val="8"/>
</p:tagLst>
</file>

<file path=ppt/tags/tag33.xml><?xml version="1.0" encoding="utf-8"?>
<p:tagLst xmlns:a="http://schemas.openxmlformats.org/drawingml/2006/main" xmlns:r="http://schemas.openxmlformats.org/officeDocument/2006/relationships" xmlns:p="http://schemas.openxmlformats.org/presentationml/2006/main">
  <p:tag name="NUM" val="9"/>
</p:tagLst>
</file>

<file path=ppt/tags/tag34.xml><?xml version="1.0" encoding="utf-8"?>
<p:tagLst xmlns:a="http://schemas.openxmlformats.org/drawingml/2006/main" xmlns:r="http://schemas.openxmlformats.org/officeDocument/2006/relationships" xmlns:p="http://schemas.openxmlformats.org/presentationml/2006/main">
  <p:tag name="NUM" val="10"/>
</p:tagLst>
</file>

<file path=ppt/tags/tag35.xml><?xml version="1.0" encoding="utf-8"?>
<p:tagLst xmlns:a="http://schemas.openxmlformats.org/drawingml/2006/main" xmlns:r="http://schemas.openxmlformats.org/officeDocument/2006/relationships" xmlns:p="http://schemas.openxmlformats.org/presentationml/2006/main">
  <p:tag name="NUM" val="11"/>
</p:tagLst>
</file>

<file path=ppt/tags/tag36.xml><?xml version="1.0" encoding="utf-8"?>
<p:tagLst xmlns:a="http://schemas.openxmlformats.org/drawingml/2006/main" xmlns:r="http://schemas.openxmlformats.org/officeDocument/2006/relationships" xmlns:p="http://schemas.openxmlformats.org/presentationml/2006/main">
  <p:tag name="NUM" val="12"/>
</p:tagLst>
</file>

<file path=ppt/tags/tag37.xml><?xml version="1.0" encoding="utf-8"?>
<p:tagLst xmlns:a="http://schemas.openxmlformats.org/drawingml/2006/main" xmlns:r="http://schemas.openxmlformats.org/officeDocument/2006/relationships" xmlns:p="http://schemas.openxmlformats.org/presentationml/2006/main">
  <p:tag name="NUM" val="13"/>
</p:tagLst>
</file>

<file path=ppt/tags/tag38.xml><?xml version="1.0" encoding="utf-8"?>
<p:tagLst xmlns:a="http://schemas.openxmlformats.org/drawingml/2006/main" xmlns:r="http://schemas.openxmlformats.org/officeDocument/2006/relationships" xmlns:p="http://schemas.openxmlformats.org/presentationml/2006/main">
  <p:tag name="NUM" val="14"/>
</p:tagLst>
</file>

<file path=ppt/tags/tag39.xml><?xml version="1.0" encoding="utf-8"?>
<p:tagLst xmlns:a="http://schemas.openxmlformats.org/drawingml/2006/main" xmlns:r="http://schemas.openxmlformats.org/officeDocument/2006/relationships" xmlns:p="http://schemas.openxmlformats.org/presentationml/2006/main">
  <p:tag name="NUM" val="15"/>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6"/>
</p:tagLst>
</file>

<file path=ppt/tags/tag41.xml><?xml version="1.0" encoding="utf-8"?>
<p:tagLst xmlns:a="http://schemas.openxmlformats.org/drawingml/2006/main" xmlns:r="http://schemas.openxmlformats.org/officeDocument/2006/relationships" xmlns:p="http://schemas.openxmlformats.org/presentationml/2006/main">
  <p:tag name="NUM" val="17"/>
</p:tagLst>
</file>

<file path=ppt/tags/tag42.xml><?xml version="1.0" encoding="utf-8"?>
<p:tagLst xmlns:a="http://schemas.openxmlformats.org/drawingml/2006/main" xmlns:r="http://schemas.openxmlformats.org/officeDocument/2006/relationships" xmlns:p="http://schemas.openxmlformats.org/presentationml/2006/main">
  <p:tag name="NUM" val="18"/>
</p:tagLst>
</file>

<file path=ppt/tags/tag43.xml><?xml version="1.0" encoding="utf-8"?>
<p:tagLst xmlns:a="http://schemas.openxmlformats.org/drawingml/2006/main" xmlns:r="http://schemas.openxmlformats.org/officeDocument/2006/relationships" xmlns:p="http://schemas.openxmlformats.org/presentationml/2006/main">
  <p:tag name="NUM" val="19"/>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7"/>
</p:tagLst>
</file>

<file path=ppt/tags/tag51.xml><?xml version="1.0" encoding="utf-8"?>
<p:tagLst xmlns:a="http://schemas.openxmlformats.org/drawingml/2006/main" xmlns:r="http://schemas.openxmlformats.org/officeDocument/2006/relationships" xmlns:p="http://schemas.openxmlformats.org/presentationml/2006/main">
  <p:tag name="NUM" val="8"/>
</p:tagLst>
</file>

<file path=ppt/tags/tag52.xml><?xml version="1.0" encoding="utf-8"?>
<p:tagLst xmlns:a="http://schemas.openxmlformats.org/drawingml/2006/main" xmlns:r="http://schemas.openxmlformats.org/officeDocument/2006/relationships" xmlns:p="http://schemas.openxmlformats.org/presentationml/2006/main">
  <p:tag name="NUM" val="9"/>
</p:tagLst>
</file>

<file path=ppt/tags/tag53.xml><?xml version="1.0" encoding="utf-8"?>
<p:tagLst xmlns:a="http://schemas.openxmlformats.org/drawingml/2006/main" xmlns:r="http://schemas.openxmlformats.org/officeDocument/2006/relationships" xmlns:p="http://schemas.openxmlformats.org/presentationml/2006/main">
  <p:tag name="NUM" val="10"/>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4"/>
</p:tagLst>
</file>

<file path=ppt/tags/tag63.xml><?xml version="1.0" encoding="utf-8"?>
<p:tagLst xmlns:a="http://schemas.openxmlformats.org/drawingml/2006/main" xmlns:r="http://schemas.openxmlformats.org/officeDocument/2006/relationships" xmlns:p="http://schemas.openxmlformats.org/presentationml/2006/main">
  <p:tag name="NUM" val="5"/>
</p:tagLst>
</file>

<file path=ppt/tags/tag64.xml><?xml version="1.0" encoding="utf-8"?>
<p:tagLst xmlns:a="http://schemas.openxmlformats.org/drawingml/2006/main" xmlns:r="http://schemas.openxmlformats.org/officeDocument/2006/relationships" xmlns:p="http://schemas.openxmlformats.org/presentationml/2006/main">
  <p:tag name="NUM" val="6"/>
</p:tagLst>
</file>

<file path=ppt/tags/tag65.xml><?xml version="1.0" encoding="utf-8"?>
<p:tagLst xmlns:a="http://schemas.openxmlformats.org/drawingml/2006/main" xmlns:r="http://schemas.openxmlformats.org/officeDocument/2006/relationships" xmlns:p="http://schemas.openxmlformats.org/presentationml/2006/main">
  <p:tag name="NUM" val="7"/>
</p:tagLst>
</file>

<file path=ppt/tags/tag66.xml><?xml version="1.0" encoding="utf-8"?>
<p:tagLst xmlns:a="http://schemas.openxmlformats.org/drawingml/2006/main" xmlns:r="http://schemas.openxmlformats.org/officeDocument/2006/relationships" xmlns:p="http://schemas.openxmlformats.org/presentationml/2006/main">
  <p:tag name="NUM" val="8"/>
</p:tagLst>
</file>

<file path=ppt/tags/tag67.xml><?xml version="1.0" encoding="utf-8"?>
<p:tagLst xmlns:a="http://schemas.openxmlformats.org/drawingml/2006/main" xmlns:r="http://schemas.openxmlformats.org/officeDocument/2006/relationships" xmlns:p="http://schemas.openxmlformats.org/presentationml/2006/main">
  <p:tag name="NUM" val="9"/>
</p:tagLst>
</file>

<file path=ppt/tags/tag68.xml><?xml version="1.0" encoding="utf-8"?>
<p:tagLst xmlns:a="http://schemas.openxmlformats.org/drawingml/2006/main" xmlns:r="http://schemas.openxmlformats.org/officeDocument/2006/relationships" xmlns:p="http://schemas.openxmlformats.org/presentationml/2006/main">
  <p:tag name="NUM" val="10"/>
</p:tagLst>
</file>

<file path=ppt/tags/tag69.xml><?xml version="1.0" encoding="utf-8"?>
<p:tagLst xmlns:a="http://schemas.openxmlformats.org/drawingml/2006/main" xmlns:r="http://schemas.openxmlformats.org/officeDocument/2006/relationships" xmlns:p="http://schemas.openxmlformats.org/presentationml/2006/main">
  <p:tag name="NUM" val="11"/>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70.xml><?xml version="1.0" encoding="utf-8"?>
<p:tagLst xmlns:a="http://schemas.openxmlformats.org/drawingml/2006/main" xmlns:r="http://schemas.openxmlformats.org/officeDocument/2006/relationships" xmlns:p="http://schemas.openxmlformats.org/presentationml/2006/main">
  <p:tag name="NUM" val="12"/>
</p:tagLst>
</file>

<file path=ppt/tags/tag71.xml><?xml version="1.0" encoding="utf-8"?>
<p:tagLst xmlns:a="http://schemas.openxmlformats.org/drawingml/2006/main" xmlns:r="http://schemas.openxmlformats.org/officeDocument/2006/relationships" xmlns:p="http://schemas.openxmlformats.org/presentationml/2006/main">
  <p:tag name="NUM" val="13"/>
</p:tagLst>
</file>

<file path=ppt/tags/tag72.xml><?xml version="1.0" encoding="utf-8"?>
<p:tagLst xmlns:a="http://schemas.openxmlformats.org/drawingml/2006/main" xmlns:r="http://schemas.openxmlformats.org/officeDocument/2006/relationships" xmlns:p="http://schemas.openxmlformats.org/presentationml/2006/main">
  <p:tag name="NUM" val="14"/>
</p:tagLst>
</file>

<file path=ppt/tags/tag73.xml><?xml version="1.0" encoding="utf-8"?>
<p:tagLst xmlns:a="http://schemas.openxmlformats.org/drawingml/2006/main" xmlns:r="http://schemas.openxmlformats.org/officeDocument/2006/relationships" xmlns:p="http://schemas.openxmlformats.org/presentationml/2006/main">
  <p:tag name="NUM" val="15"/>
</p:tagLst>
</file>

<file path=ppt/tags/tag74.xml><?xml version="1.0" encoding="utf-8"?>
<p:tagLst xmlns:a="http://schemas.openxmlformats.org/drawingml/2006/main" xmlns:r="http://schemas.openxmlformats.org/officeDocument/2006/relationships" xmlns:p="http://schemas.openxmlformats.org/presentationml/2006/main">
  <p:tag name="NUM" val="16"/>
</p:tagLst>
</file>

<file path=ppt/tags/tag75.xml><?xml version="1.0" encoding="utf-8"?>
<p:tagLst xmlns:a="http://schemas.openxmlformats.org/drawingml/2006/main" xmlns:r="http://schemas.openxmlformats.org/officeDocument/2006/relationships" xmlns:p="http://schemas.openxmlformats.org/presentationml/2006/main">
  <p:tag name="NUM" val="17"/>
</p:tagLst>
</file>

<file path=ppt/tags/tag76.xml><?xml version="1.0" encoding="utf-8"?>
<p:tagLst xmlns:a="http://schemas.openxmlformats.org/drawingml/2006/main" xmlns:r="http://schemas.openxmlformats.org/officeDocument/2006/relationships" xmlns:p="http://schemas.openxmlformats.org/presentationml/2006/main">
  <p:tag name="NUM" val="18"/>
</p:tagLst>
</file>

<file path=ppt/tags/tag77.xml><?xml version="1.0" encoding="utf-8"?>
<p:tagLst xmlns:a="http://schemas.openxmlformats.org/drawingml/2006/main" xmlns:r="http://schemas.openxmlformats.org/officeDocument/2006/relationships" xmlns:p="http://schemas.openxmlformats.org/presentationml/2006/main">
  <p:tag name="NUM" val="19"/>
</p:tagLst>
</file>

<file path=ppt/tags/tag78.xml><?xml version="1.0" encoding="utf-8"?>
<p:tagLst xmlns:a="http://schemas.openxmlformats.org/drawingml/2006/main" xmlns:r="http://schemas.openxmlformats.org/officeDocument/2006/relationships" xmlns:p="http://schemas.openxmlformats.org/presentationml/2006/main">
  <p:tag name="NUM" val="20"/>
</p:tagLst>
</file>

<file path=ppt/tags/tag79.xml><?xml version="1.0" encoding="utf-8"?>
<p:tagLst xmlns:a="http://schemas.openxmlformats.org/drawingml/2006/main" xmlns:r="http://schemas.openxmlformats.org/officeDocument/2006/relationships" xmlns:p="http://schemas.openxmlformats.org/presentationml/2006/main">
  <p:tag name="NUM" val="21"/>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80.xml><?xml version="1.0" encoding="utf-8"?>
<p:tagLst xmlns:a="http://schemas.openxmlformats.org/drawingml/2006/main" xmlns:r="http://schemas.openxmlformats.org/officeDocument/2006/relationships" xmlns:p="http://schemas.openxmlformats.org/presentationml/2006/main">
  <p:tag name="NUM" val="22"/>
</p:tagLst>
</file>

<file path=ppt/tags/tag81.xml><?xml version="1.0" encoding="utf-8"?>
<p:tagLst xmlns:a="http://schemas.openxmlformats.org/drawingml/2006/main" xmlns:r="http://schemas.openxmlformats.org/officeDocument/2006/relationships" xmlns:p="http://schemas.openxmlformats.org/presentationml/2006/main">
  <p:tag name="NUM" val="23"/>
</p:tagLst>
</file>

<file path=ppt/tags/tag82.xml><?xml version="1.0" encoding="utf-8"?>
<p:tagLst xmlns:a="http://schemas.openxmlformats.org/drawingml/2006/main" xmlns:r="http://schemas.openxmlformats.org/officeDocument/2006/relationships" xmlns:p="http://schemas.openxmlformats.org/presentationml/2006/main">
  <p:tag name="NUM" val="24"/>
</p:tagLst>
</file>

<file path=ppt/tags/tag83.xml><?xml version="1.0" encoding="utf-8"?>
<p:tagLst xmlns:a="http://schemas.openxmlformats.org/drawingml/2006/main" xmlns:r="http://schemas.openxmlformats.org/officeDocument/2006/relationships" xmlns:p="http://schemas.openxmlformats.org/presentationml/2006/main">
  <p:tag name="NUM" val="25"/>
</p:tagLst>
</file>

<file path=ppt/tags/tag84.xml><?xml version="1.0" encoding="utf-8"?>
<p:tagLst xmlns:a="http://schemas.openxmlformats.org/drawingml/2006/main" xmlns:r="http://schemas.openxmlformats.org/officeDocument/2006/relationships" xmlns:p="http://schemas.openxmlformats.org/presentationml/2006/main">
  <p:tag name="NUM" val="26"/>
</p:tagLst>
</file>

<file path=ppt/tags/tag85.xml><?xml version="1.0" encoding="utf-8"?>
<p:tagLst xmlns:a="http://schemas.openxmlformats.org/drawingml/2006/main" xmlns:r="http://schemas.openxmlformats.org/officeDocument/2006/relationships" xmlns:p="http://schemas.openxmlformats.org/presentationml/2006/main">
  <p:tag name="NUM" val="27"/>
</p:tagLst>
</file>

<file path=ppt/tags/tag86.xml><?xml version="1.0" encoding="utf-8"?>
<p:tagLst xmlns:a="http://schemas.openxmlformats.org/drawingml/2006/main" xmlns:r="http://schemas.openxmlformats.org/officeDocument/2006/relationships" xmlns:p="http://schemas.openxmlformats.org/presentationml/2006/main">
  <p:tag name="NUM" val="28"/>
</p:tagLst>
</file>

<file path=ppt/tags/tag87.xml><?xml version="1.0" encoding="utf-8"?>
<p:tagLst xmlns:a="http://schemas.openxmlformats.org/drawingml/2006/main" xmlns:r="http://schemas.openxmlformats.org/officeDocument/2006/relationships" xmlns:p="http://schemas.openxmlformats.org/presentationml/2006/main">
  <p:tag name="NUM" val="29"/>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9"/>
</p:tagLst>
</file>

<file path=ppt/tags/tag92.xml><?xml version="1.0" encoding="utf-8"?>
<p:tagLst xmlns:a="http://schemas.openxmlformats.org/drawingml/2006/main" xmlns:r="http://schemas.openxmlformats.org/officeDocument/2006/relationships" xmlns:p="http://schemas.openxmlformats.org/presentationml/2006/main">
  <p:tag name="NUM" val="29"/>
</p:tagLst>
</file>

<file path=ppt/tags/tag93.xml><?xml version="1.0" encoding="utf-8"?>
<p:tagLst xmlns:a="http://schemas.openxmlformats.org/drawingml/2006/main" xmlns:r="http://schemas.openxmlformats.org/officeDocument/2006/relationships" xmlns:p="http://schemas.openxmlformats.org/presentationml/2006/main">
  <p:tag name="NUM" val="5"/>
</p:tagLst>
</file>

<file path=ppt/tags/tag94.xml><?xml version="1.0" encoding="utf-8"?>
<p:tagLst xmlns:a="http://schemas.openxmlformats.org/drawingml/2006/main" xmlns:r="http://schemas.openxmlformats.org/officeDocument/2006/relationships" xmlns:p="http://schemas.openxmlformats.org/presentationml/2006/main">
  <p:tag name="NUM" val="7"/>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9"/>
</p:tagLst>
</file>

<file path=ppt/tags/tag97.xml><?xml version="1.0" encoding="utf-8"?>
<p:tagLst xmlns:a="http://schemas.openxmlformats.org/drawingml/2006/main" xmlns:r="http://schemas.openxmlformats.org/officeDocument/2006/relationships" xmlns:p="http://schemas.openxmlformats.org/presentationml/2006/main">
  <p:tag name="NUM" val="9"/>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9"/>
</p:tagLst>
</file>

<file path=ppt/theme/theme1.xml><?xml version="1.0" encoding="utf-8"?>
<a:theme xmlns:a="http://schemas.openxmlformats.org/drawingml/2006/main" name="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bodyPr>
      <a:lstStyle>
        <a:defPPr marR="0" algn="ctr" defTabSz="914400" rtl="0" eaLnBrk="1" fontAlgn="base" latinLnBrk="0" hangingPunct="1">
          <a:lnSpc>
            <a:spcPct val="90000"/>
          </a:lnSpc>
          <a:spcBef>
            <a:spcPct val="100000"/>
          </a:spcBef>
          <a:spcAft>
            <a:spcPct val="0"/>
          </a:spcAft>
          <a:buClr>
            <a:schemeClr val="tx1"/>
          </a:buClr>
          <a:buSzPct val="110000"/>
          <a:buFont typeface="Wingdings" pitchFamily="2" charset="2"/>
          <a:buNone/>
          <a:tabLst/>
          <a:defRPr kumimoji="0" sz="1300" b="1" i="0" u="none" strike="noStrike" cap="none" normalizeH="0" baseline="0" dirty="0" smtClean="0">
            <a:ln>
              <a:noFill/>
            </a:ln>
            <a:solidFill>
              <a:schemeClr val="bg1"/>
            </a:solidFill>
            <a:effectLst/>
            <a:latin typeface="Arial" charset="0"/>
            <a:cs typeface="Arial" charset="0"/>
          </a:defRPr>
        </a:defPPr>
      </a:lstStyle>
    </a:spDef>
    <a:lnDef>
      <a:spPr bwMode="auto">
        <a:noFill/>
        <a:ln w="25400" cap="flat" cmpd="sng" algn="ctr">
          <a:solidFill>
            <a:schemeClr val="bg1">
              <a:lumMod val="50000"/>
            </a:schemeClr>
          </a:solidFill>
          <a:prstDash val="solid"/>
          <a:round/>
          <a:headEnd type="none" w="med" len="med"/>
          <a:tailEnd type="none" w="med" len="med"/>
        </a:ln>
        <a:effectLst/>
      </a:spPr>
      <a:bodyPr/>
      <a:lstStyle/>
    </a:lnDef>
    <a:txDef>
      <a:spPr>
        <a:noFill/>
      </a:spPr>
      <a:bodyPr wrap="square" rtlCol="0">
        <a:spAutoFit/>
      </a:bodyPr>
      <a:lstStyle>
        <a:defPPr algn="ctr">
          <a:defRPr sz="700" dirty="0" smtClean="0">
            <a:solidFill>
              <a:srgbClr val="000000"/>
            </a:solidFill>
          </a:defRPr>
        </a:defPPr>
      </a:lstStyle>
    </a:tx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60324_BCBS239 Group Steering comittee" id="{3C66C90A-D64A-4386-911A-2216D7EF517B}" vid="{6DDBBF0B-68F9-4635-9F6C-F3C5699A347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lnDef>
    <a:txDef>
      <a:spPr>
        <a:solidFill>
          <a:schemeClr val="accent6">
            <a:lumMod val="40000"/>
            <a:lumOff val="60000"/>
          </a:schemeClr>
        </a:solidFill>
      </a:spPr>
      <a:bodyPr wrap="square" rtlCol="0">
        <a:noAutofit/>
      </a:bodyPr>
      <a:lstStyle>
        <a:defPPr algn="ctr">
          <a:defRPr sz="1200" i="1" dirty="0" smtClean="0">
            <a:solidFill>
              <a:srgbClr val="000000"/>
            </a:solidFill>
            <a:latin typeface="Calibri" panose="020F0502020204030204" pitchFamily="34" charset="0"/>
          </a:defRPr>
        </a:defPPr>
      </a:lstStyle>
    </a:tx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plate SG Groupe">
  <a:themeElements>
    <a:clrScheme name="SG Group Color Theme">
      <a:dk1>
        <a:sysClr val="windowText" lastClr="000000"/>
      </a:dk1>
      <a:lt1>
        <a:sysClr val="window" lastClr="FFFFFF"/>
      </a:lt1>
      <a:dk2>
        <a:srgbClr val="C1BCBC"/>
      </a:dk2>
      <a:lt2>
        <a:srgbClr val="E60028"/>
      </a:lt2>
      <a:accent1>
        <a:srgbClr val="D6C292"/>
      </a:accent1>
      <a:accent2>
        <a:srgbClr val="A4262C"/>
      </a:accent2>
      <a:accent3>
        <a:srgbClr val="FCB12F"/>
      </a:accent3>
      <a:accent4>
        <a:srgbClr val="EC6C2D"/>
      </a:accent4>
      <a:accent5>
        <a:srgbClr val="595392"/>
      </a:accent5>
      <a:accent6>
        <a:srgbClr val="519BA5"/>
      </a:accent6>
      <a:hlink>
        <a:srgbClr val="E60028"/>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1_Template SG Groupe">
  <a:themeElements>
    <a:clrScheme name="SG Group Color Theme">
      <a:dk1>
        <a:sysClr val="windowText" lastClr="000000"/>
      </a:dk1>
      <a:lt1>
        <a:sysClr val="window" lastClr="FFFFFF"/>
      </a:lt1>
      <a:dk2>
        <a:srgbClr val="C1BCBC"/>
      </a:dk2>
      <a:lt2>
        <a:srgbClr val="E60028"/>
      </a:lt2>
      <a:accent1>
        <a:srgbClr val="D6C292"/>
      </a:accent1>
      <a:accent2>
        <a:srgbClr val="A4262C"/>
      </a:accent2>
      <a:accent3>
        <a:srgbClr val="FCB12F"/>
      </a:accent3>
      <a:accent4>
        <a:srgbClr val="EC6C2D"/>
      </a:accent4>
      <a:accent5>
        <a:srgbClr val="595392"/>
      </a:accent5>
      <a:accent6>
        <a:srgbClr val="519BA5"/>
      </a:accent6>
      <a:hlink>
        <a:srgbClr val="E60028"/>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3_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SG_FR">
  <a:themeElements>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fontScheme name="SG_FR">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fr-FR" sz="18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SG_FR 1">
        <a:dk1>
          <a:srgbClr val="E60028"/>
        </a:dk1>
        <a:lt1>
          <a:srgbClr val="FFFFFF"/>
        </a:lt1>
        <a:dk2>
          <a:srgbClr val="7DBE78"/>
        </a:dk2>
        <a:lt2>
          <a:srgbClr val="6E6E87"/>
        </a:lt2>
        <a:accent1>
          <a:srgbClr val="69AACD"/>
        </a:accent1>
        <a:accent2>
          <a:srgbClr val="C8AAC3"/>
        </a:accent2>
        <a:accent3>
          <a:srgbClr val="FFFFFF"/>
        </a:accent3>
        <a:accent4>
          <a:srgbClr val="C40021"/>
        </a:accent4>
        <a:accent5>
          <a:srgbClr val="B9D2E3"/>
        </a:accent5>
        <a:accent6>
          <a:srgbClr val="B59AB0"/>
        </a:accent6>
        <a:hlink>
          <a:srgbClr val="F0B93C"/>
        </a:hlink>
        <a:folHlink>
          <a:srgbClr val="C86E5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Template SG Groupe">
  <a:themeElements>
    <a:clrScheme name="SG Group Color Theme">
      <a:dk1>
        <a:sysClr val="windowText" lastClr="000000"/>
      </a:dk1>
      <a:lt1>
        <a:sysClr val="window" lastClr="FFFFFF"/>
      </a:lt1>
      <a:dk2>
        <a:srgbClr val="C1BCBC"/>
      </a:dk2>
      <a:lt2>
        <a:srgbClr val="E60028"/>
      </a:lt2>
      <a:accent1>
        <a:srgbClr val="D6C292"/>
      </a:accent1>
      <a:accent2>
        <a:srgbClr val="A4262C"/>
      </a:accent2>
      <a:accent3>
        <a:srgbClr val="FCB12F"/>
      </a:accent3>
      <a:accent4>
        <a:srgbClr val="EC6C2D"/>
      </a:accent4>
      <a:accent5>
        <a:srgbClr val="595392"/>
      </a:accent5>
      <a:accent6>
        <a:srgbClr val="519BA5"/>
      </a:accent6>
      <a:hlink>
        <a:srgbClr val="E60028"/>
      </a:hlink>
      <a:folHlink>
        <a:srgbClr val="E600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900" dirty="0" err="1" smtClean="0">
            <a:latin typeface="Arial" pitchFamily="34" charset="0"/>
            <a:cs typeface="Arial" pitchFamily="34" charset="0"/>
          </a:defRPr>
        </a:defPPr>
      </a:lstStyle>
    </a:txDef>
  </a:objectDefaults>
  <a:extraClrSchemeLst/>
</a:theme>
</file>

<file path=ppt/theme/themeOverride1.xml><?xml version="1.0" encoding="utf-8"?>
<a:themeOverride xmlns:a="http://schemas.openxmlformats.org/drawingml/2006/main">
  <a:clrScheme name="SG Group Color Theme">
    <a:dk1>
      <a:sysClr val="windowText" lastClr="000000"/>
    </a:dk1>
    <a:lt1>
      <a:sysClr val="window" lastClr="FFFFFF"/>
    </a:lt1>
    <a:dk2>
      <a:srgbClr val="C1BCBC"/>
    </a:dk2>
    <a:lt2>
      <a:srgbClr val="E60028"/>
    </a:lt2>
    <a:accent1>
      <a:srgbClr val="D6C292"/>
    </a:accent1>
    <a:accent2>
      <a:srgbClr val="A4262C"/>
    </a:accent2>
    <a:accent3>
      <a:srgbClr val="FCB12F"/>
    </a:accent3>
    <a:accent4>
      <a:srgbClr val="EC6C2D"/>
    </a:accent4>
    <a:accent5>
      <a:srgbClr val="595392"/>
    </a:accent5>
    <a:accent6>
      <a:srgbClr val="519BA5"/>
    </a:accent6>
    <a:hlink>
      <a:srgbClr val="E60028"/>
    </a:hlink>
    <a:folHlink>
      <a:srgbClr val="E6002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38C4E1B38386488058ECB90337F5A6" ma:contentTypeVersion="0" ma:contentTypeDescription="Crée un document." ma:contentTypeScope="" ma:versionID="f9ad067cccf94e9281f16c56e615eea8">
  <xsd:schema xmlns:xsd="http://www.w3.org/2001/XMLSchema" xmlns:xs="http://www.w3.org/2001/XMLSchema" xmlns:p="http://schemas.microsoft.com/office/2006/metadata/properties" targetNamespace="http://schemas.microsoft.com/office/2006/metadata/properties" ma:root="true" ma:fieldsID="2dc412b3a6b23605823263bd91044d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553DE9-3FC4-4903-9DC9-E69D0CFFA216}">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DE18636-D49C-4AF4-AC21-27A7BDE7905A}">
  <ds:schemaRefs>
    <ds:schemaRef ds:uri="http://schemas.microsoft.com/sharepoint/v3/contenttype/forms"/>
  </ds:schemaRefs>
</ds:datastoreItem>
</file>

<file path=customXml/itemProps3.xml><?xml version="1.0" encoding="utf-8"?>
<ds:datastoreItem xmlns:ds="http://schemas.openxmlformats.org/officeDocument/2006/customXml" ds:itemID="{74C33A3A-0CAC-4B0F-A501-A01A98CC8B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42788</TotalTime>
  <Words>8977</Words>
  <Application>Microsoft Office PowerPoint</Application>
  <PresentationFormat>Affichage à l'écran (4:3)</PresentationFormat>
  <Paragraphs>1440</Paragraphs>
  <Slides>54</Slides>
  <Notes>48</Notes>
  <HiddenSlides>0</HiddenSlides>
  <MMClips>0</MMClips>
  <ScaleCrop>false</ScaleCrop>
  <HeadingPairs>
    <vt:vector size="8" baseType="variant">
      <vt:variant>
        <vt:lpstr>Polices utilisées</vt:lpstr>
      </vt:variant>
      <vt:variant>
        <vt:i4>8</vt:i4>
      </vt:variant>
      <vt:variant>
        <vt:lpstr>Thème</vt:lpstr>
      </vt:variant>
      <vt:variant>
        <vt:i4>9</vt:i4>
      </vt:variant>
      <vt:variant>
        <vt:lpstr>Serveurs OLE incorporés</vt:lpstr>
      </vt:variant>
      <vt:variant>
        <vt:i4>1</vt:i4>
      </vt:variant>
      <vt:variant>
        <vt:lpstr>Titres des diapositives</vt:lpstr>
      </vt:variant>
      <vt:variant>
        <vt:i4>54</vt:i4>
      </vt:variant>
    </vt:vector>
  </HeadingPairs>
  <TitlesOfParts>
    <vt:vector size="72" baseType="lpstr">
      <vt:lpstr>ＭＳ Ｐゴシック</vt:lpstr>
      <vt:lpstr>Arial</vt:lpstr>
      <vt:lpstr>Arial Narrow</vt:lpstr>
      <vt:lpstr>Calibri</vt:lpstr>
      <vt:lpstr>Tahoma</vt:lpstr>
      <vt:lpstr>Wingdings</vt:lpstr>
      <vt:lpstr>Wingdings 2</vt:lpstr>
      <vt:lpstr>Wingdings 3</vt:lpstr>
      <vt:lpstr>SG_FR</vt:lpstr>
      <vt:lpstr>1_SG_FR</vt:lpstr>
      <vt:lpstr>2_SG_FR</vt:lpstr>
      <vt:lpstr>4_SG_FR</vt:lpstr>
      <vt:lpstr>Template SG Groupe</vt:lpstr>
      <vt:lpstr>1_Template SG Groupe</vt:lpstr>
      <vt:lpstr>3_SG_FR</vt:lpstr>
      <vt:lpstr>5_SG_FR</vt:lpstr>
      <vt:lpstr>2_Template SG Groupe</vt:lpstr>
      <vt:lpstr>think-cell Slide</vt:lpstr>
      <vt:lpstr>Règlement Général de Protection des Données Programme Groupe  Kit de communication à destination des Chefs de projets </vt:lpstr>
      <vt:lpstr>Présentation PowerPoint</vt:lpstr>
      <vt:lpstr>Rappel du contexte : RGPD</vt:lpstr>
      <vt:lpstr>    90% des données existantes ont été créées ces 2 dernières années   les individus sont de plus en plus inquiets pour la protection de leurs données personnelles.</vt:lpstr>
      <vt:lpstr>protéger les données n’est pas une nouveauté !  Toutefois rgpd marque une évolution majeure en renforçant :  - la responsabilité des entreprises  - les droits de l’ensemble des individus qu’ils soient clients, salariés ou prospects</vt:lpstr>
      <vt:lpstr>RGPD, LE NOUVEAU RÈGLEMENT DE L’UNION EUROPÉENNE POUR ENCADRER L’UTILISATION DES DONNÉES PERSONNELLES</vt:lpstr>
      <vt:lpstr>RGPD renforce les droits de l’ensemble des individus</vt:lpstr>
      <vt:lpstr>Les points clés de RGPD qui marquent une nouveauté  par rapport à la législation existante </vt:lpstr>
      <vt:lpstr>Privacy By Design  &amp;  Privacy By Default</vt:lpstr>
      <vt:lpstr>Privacy By Design &amp; Privacy By Default : mode d’emploi</vt:lpstr>
      <vt:lpstr>Privacy By Design &amp; Privacy By Default : définitions et textes</vt:lpstr>
      <vt:lpstr>Présentation PowerPoint</vt:lpstr>
      <vt:lpstr>Présentation PowerPoint</vt:lpstr>
      <vt:lpstr>Présentation PowerPoint</vt:lpstr>
      <vt:lpstr>Chronologie du principe Privacy by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Critères à considérer pour la conformité Privacy By Design / Default</vt:lpstr>
      <vt:lpstr>Définitions clés</vt:lpstr>
      <vt:lpstr>définitions clés</vt:lpstr>
      <vt:lpstr>Présentation PowerPoint</vt:lpstr>
      <vt:lpstr>Registre des traitements – Catégorisation des données</vt:lpstr>
      <vt:lpstr>Un NOUVEL OUTIL tactiQUE A ETE MIS EN PLACE POUR SIMPLIFIER L’ENREGISTREMENT DANS LE DPR ET ASSURER LA TRANSITION VERS OneTrust. L’instruction DU PIA EST DESORMAIS possible. </vt:lpstr>
      <vt:lpstr>Présentation PowerPoint</vt:lpstr>
      <vt:lpstr>Présentation PowerPoint</vt:lpstr>
      <vt:lpstr>Présentation PowerPoint</vt:lpstr>
      <vt:lpstr>Présentation PowerPoint</vt:lpstr>
      <vt:lpstr>Présentation PowerPoint</vt:lpstr>
      <vt:lpstr>Présentation PowerPoint</vt:lpstr>
      <vt:lpstr>Contactez votre équipe GDPR pour en savoir plus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a55272</dc:creator>
  <cp:lastModifiedBy>TCHERNITSKI Marina ItimAsiAef</cp:lastModifiedBy>
  <cp:revision>2754</cp:revision>
  <cp:lastPrinted>2018-01-25T08:50:02Z</cp:lastPrinted>
  <dcterms:created xsi:type="dcterms:W3CDTF">2016-04-04T20:16:08Z</dcterms:created>
  <dcterms:modified xsi:type="dcterms:W3CDTF">2018-05-09T13:57:10Z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2016-03-22T00:00:00Z</vt:filetime>
  </property>
  <property fmtid="{D5CDD505-2E9C-101B-9397-08002B2CF9AE}" pid="3" name="Creator">
    <vt:lpwstr>Microsoft® PowerPoint® 2010</vt:lpwstr>
  </property>
  <property fmtid="{D5CDD505-2E9C-101B-9397-08002B2CF9AE}" pid="4" name="LastSaved">
    <vt:filetime>2016-04-04T00:00:00Z</vt:filetime>
  </property>
  <property fmtid="{D5CDD505-2E9C-101B-9397-08002B2CF9AE}" pid="5" name="ContentTypeId">
    <vt:lpwstr>0x0101007A38C4E1B38386488058ECB90337F5A6</vt:lpwstr>
  </property>
</Properties>
</file>